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  <p:sldMasterId id="2147483680" r:id="rId2"/>
    <p:sldMasterId id="2147483689" r:id="rId3"/>
  </p:sldMasterIdLst>
  <p:notesMasterIdLst>
    <p:notesMasterId r:id="rId79"/>
  </p:notesMasterIdLst>
  <p:handoutMasterIdLst>
    <p:handoutMasterId r:id="rId80"/>
  </p:handoutMasterIdLst>
  <p:sldIdLst>
    <p:sldId id="1178" r:id="rId4"/>
    <p:sldId id="1179" r:id="rId5"/>
    <p:sldId id="1180" r:id="rId6"/>
    <p:sldId id="1181" r:id="rId7"/>
    <p:sldId id="1184" r:id="rId8"/>
    <p:sldId id="1185" r:id="rId9"/>
    <p:sldId id="1187" r:id="rId10"/>
    <p:sldId id="1188" r:id="rId11"/>
    <p:sldId id="1275" r:id="rId12"/>
    <p:sldId id="1190" r:id="rId13"/>
    <p:sldId id="1191" r:id="rId14"/>
    <p:sldId id="1192" r:id="rId15"/>
    <p:sldId id="1309" r:id="rId16"/>
    <p:sldId id="1195" r:id="rId17"/>
    <p:sldId id="1196" r:id="rId18"/>
    <p:sldId id="1197" r:id="rId19"/>
    <p:sldId id="1339" r:id="rId20"/>
    <p:sldId id="1310" r:id="rId21"/>
    <p:sldId id="1201" r:id="rId22"/>
    <p:sldId id="1304" r:id="rId23"/>
    <p:sldId id="1337" r:id="rId24"/>
    <p:sldId id="1311" r:id="rId25"/>
    <p:sldId id="1312" r:id="rId26"/>
    <p:sldId id="1216" r:id="rId27"/>
    <p:sldId id="1217" r:id="rId28"/>
    <p:sldId id="1218" r:id="rId29"/>
    <p:sldId id="1348" r:id="rId30"/>
    <p:sldId id="1223" r:id="rId31"/>
    <p:sldId id="1233" r:id="rId32"/>
    <p:sldId id="1234" r:id="rId33"/>
    <p:sldId id="1237" r:id="rId34"/>
    <p:sldId id="1313" r:id="rId35"/>
    <p:sldId id="1330" r:id="rId36"/>
    <p:sldId id="1239" r:id="rId37"/>
    <p:sldId id="1241" r:id="rId38"/>
    <p:sldId id="1242" r:id="rId39"/>
    <p:sldId id="1243" r:id="rId40"/>
    <p:sldId id="1331" r:id="rId41"/>
    <p:sldId id="1245" r:id="rId42"/>
    <p:sldId id="1319" r:id="rId43"/>
    <p:sldId id="1320" r:id="rId44"/>
    <p:sldId id="1321" r:id="rId45"/>
    <p:sldId id="1246" r:id="rId46"/>
    <p:sldId id="1247" r:id="rId47"/>
    <p:sldId id="1343" r:id="rId48"/>
    <p:sldId id="1248" r:id="rId49"/>
    <p:sldId id="1249" r:id="rId50"/>
    <p:sldId id="1250" r:id="rId51"/>
    <p:sldId id="1344" r:id="rId52"/>
    <p:sldId id="1251" r:id="rId53"/>
    <p:sldId id="1252" r:id="rId54"/>
    <p:sldId id="1253" r:id="rId55"/>
    <p:sldId id="1326" r:id="rId56"/>
    <p:sldId id="1323" r:id="rId57"/>
    <p:sldId id="1324" r:id="rId58"/>
    <p:sldId id="1254" r:id="rId59"/>
    <p:sldId id="1327" r:id="rId60"/>
    <p:sldId id="1255" r:id="rId61"/>
    <p:sldId id="1279" r:id="rId62"/>
    <p:sldId id="1257" r:id="rId63"/>
    <p:sldId id="1341" r:id="rId64"/>
    <p:sldId id="1345" r:id="rId65"/>
    <p:sldId id="1259" r:id="rId66"/>
    <p:sldId id="1340" r:id="rId67"/>
    <p:sldId id="1346" r:id="rId68"/>
    <p:sldId id="1261" r:id="rId69"/>
    <p:sldId id="1296" r:id="rId70"/>
    <p:sldId id="1297" r:id="rId71"/>
    <p:sldId id="1298" r:id="rId72"/>
    <p:sldId id="1351" r:id="rId73"/>
    <p:sldId id="1300" r:id="rId74"/>
    <p:sldId id="1302" r:id="rId75"/>
    <p:sldId id="1307" r:id="rId76"/>
    <p:sldId id="1329" r:id="rId77"/>
    <p:sldId id="1349" r:id="rId78"/>
  </p:sldIdLst>
  <p:sldSz cx="9144000" cy="6858000" type="screen4x3"/>
  <p:notesSz cx="6883400" cy="9906000"/>
  <p:custDataLst>
    <p:tags r:id="rId8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33">
          <p15:clr>
            <a:srgbClr val="A4A3A4"/>
          </p15:clr>
        </p15:guide>
        <p15:guide id="2" pos="48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99"/>
    <a:srgbClr val="00FF00"/>
    <a:srgbClr val="C30045"/>
    <a:srgbClr val="990000"/>
    <a:srgbClr val="0066FF"/>
    <a:srgbClr val="B0003F"/>
    <a:srgbClr val="550F25"/>
    <a:srgbClr val="6D094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2" autoAdjust="0"/>
    <p:restoredTop sz="99012" autoAdjust="0"/>
  </p:normalViewPr>
  <p:slideViewPr>
    <p:cSldViewPr snapToObjects="1">
      <p:cViewPr>
        <p:scale>
          <a:sx n="100" d="100"/>
          <a:sy n="100" d="100"/>
        </p:scale>
        <p:origin x="-540" y="-306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commentAuthors" Target="commentAuthors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handoutMaster" Target="handoutMasters/handoutMaster1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tags" Target="tags/tag1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Bernard\Belfius\AFMC\AFMC\20160420_donn&#233;es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Bernard\Belfius\AFMC\AFMC\20160420_donn&#233;es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00738007380073E-2"/>
          <c:y val="6.1290419119233747E-2"/>
          <c:w val="0.91881918819188191"/>
          <c:h val="0.83548518694113372"/>
        </c:manualLayout>
      </c:layout>
      <c:barChart>
        <c:barDir val="col"/>
        <c:grouping val="clustered"/>
        <c:varyColors val="0"/>
        <c:ser>
          <c:idx val="0"/>
          <c:order val="0"/>
          <c:tx>
            <c:v>steekproef</c:v>
          </c:tx>
          <c:spPr>
            <a:solidFill>
              <a:srgbClr val="C30045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invest_batonnet!$D$105:$D$193</c:f>
              <c:numCache>
                <c:formatCode>General</c:formatCode>
                <c:ptCount val="8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</c:numCache>
            </c:numRef>
          </c:cat>
          <c:val>
            <c:numRef>
              <c:f>invest_batonnet!$C$105:$C$193</c:f>
              <c:numCache>
                <c:formatCode>General</c:formatCode>
                <c:ptCount val="89"/>
                <c:pt idx="0">
                  <c:v>7.3471192363764745E-2</c:v>
                </c:pt>
                <c:pt idx="1">
                  <c:v>7.3711087411743648E-2</c:v>
                </c:pt>
                <c:pt idx="2">
                  <c:v>0.14826813216978585</c:v>
                </c:pt>
                <c:pt idx="3">
                  <c:v>0.16937865445882216</c:v>
                </c:pt>
                <c:pt idx="4">
                  <c:v>0.19794821104115004</c:v>
                </c:pt>
                <c:pt idx="5">
                  <c:v>0.22123956261653199</c:v>
                </c:pt>
                <c:pt idx="6">
                  <c:v>0.22517904433382832</c:v>
                </c:pt>
                <c:pt idx="7">
                  <c:v>0.27375777721883576</c:v>
                </c:pt>
                <c:pt idx="8">
                  <c:v>0.34657320872274144</c:v>
                </c:pt>
                <c:pt idx="9">
                  <c:v>0.34772055062391588</c:v>
                </c:pt>
                <c:pt idx="10">
                  <c:v>0.36062717770034841</c:v>
                </c:pt>
                <c:pt idx="11">
                  <c:v>0.36995422954066509</c:v>
                </c:pt>
                <c:pt idx="12">
                  <c:v>0.38715093400080203</c:v>
                </c:pt>
                <c:pt idx="13">
                  <c:v>0.39462593505925825</c:v>
                </c:pt>
                <c:pt idx="14">
                  <c:v>0.39623059744088496</c:v>
                </c:pt>
                <c:pt idx="15">
                  <c:v>0.458570268074736</c:v>
                </c:pt>
                <c:pt idx="16">
                  <c:v>0.55778338313874798</c:v>
                </c:pt>
                <c:pt idx="17">
                  <c:v>0.61916619808819984</c:v>
                </c:pt>
                <c:pt idx="18">
                  <c:v>0.64020698487421479</c:v>
                </c:pt>
                <c:pt idx="19">
                  <c:v>0.64181006813344921</c:v>
                </c:pt>
                <c:pt idx="20">
                  <c:v>0.6446265608623214</c:v>
                </c:pt>
                <c:pt idx="21">
                  <c:v>0.65293187532811636</c:v>
                </c:pt>
                <c:pt idx="22">
                  <c:v>0.68826878208119457</c:v>
                </c:pt>
                <c:pt idx="23">
                  <c:v>0.70137221768913871</c:v>
                </c:pt>
                <c:pt idx="24">
                  <c:v>0.72979381533253063</c:v>
                </c:pt>
                <c:pt idx="25">
                  <c:v>0.76410639411456827</c:v>
                </c:pt>
                <c:pt idx="26">
                  <c:v>0.82385070550751027</c:v>
                </c:pt>
                <c:pt idx="27">
                  <c:v>0.87845180258125966</c:v>
                </c:pt>
                <c:pt idx="28">
                  <c:v>0.88281159882012383</c:v>
                </c:pt>
                <c:pt idx="29">
                  <c:v>0.91362355123966865</c:v>
                </c:pt>
                <c:pt idx="30">
                  <c:v>0.99999973864073843</c:v>
                </c:pt>
                <c:pt idx="31">
                  <c:v>1.0477905036470423</c:v>
                </c:pt>
                <c:pt idx="32">
                  <c:v>1.0584673060585834</c:v>
                </c:pt>
                <c:pt idx="33">
                  <c:v>1.0609198332873713</c:v>
                </c:pt>
                <c:pt idx="34">
                  <c:v>1.0961720974375198</c:v>
                </c:pt>
                <c:pt idx="35">
                  <c:v>1.098692033293698</c:v>
                </c:pt>
                <c:pt idx="36">
                  <c:v>1.1223326866704872</c:v>
                </c:pt>
                <c:pt idx="37">
                  <c:v>1.2525223553230975</c:v>
                </c:pt>
                <c:pt idx="38">
                  <c:v>1.2577303667832038</c:v>
                </c:pt>
                <c:pt idx="39">
                  <c:v>1.2793117740452336</c:v>
                </c:pt>
                <c:pt idx="40">
                  <c:v>1.2952337050237188</c:v>
                </c:pt>
                <c:pt idx="41">
                  <c:v>1.3295525442499048</c:v>
                </c:pt>
                <c:pt idx="42">
                  <c:v>1.3884247923568103</c:v>
                </c:pt>
                <c:pt idx="43">
                  <c:v>1.4589330518479058</c:v>
                </c:pt>
                <c:pt idx="44">
                  <c:v>1.5002834396404923</c:v>
                </c:pt>
                <c:pt idx="45">
                  <c:v>1.5869228850851813</c:v>
                </c:pt>
                <c:pt idx="46">
                  <c:v>1.6218157737262393</c:v>
                </c:pt>
                <c:pt idx="47">
                  <c:v>1.6355181035811808</c:v>
                </c:pt>
                <c:pt idx="48">
                  <c:v>1.6993775304794752</c:v>
                </c:pt>
                <c:pt idx="49">
                  <c:v>1.7526961258164029</c:v>
                </c:pt>
                <c:pt idx="50">
                  <c:v>1.8341168175463962</c:v>
                </c:pt>
                <c:pt idx="51">
                  <c:v>1.8369542634968687</c:v>
                </c:pt>
                <c:pt idx="52">
                  <c:v>1.846065654552163</c:v>
                </c:pt>
                <c:pt idx="53">
                  <c:v>1.8749813878766508</c:v>
                </c:pt>
                <c:pt idx="54">
                  <c:v>1.9002953669366174</c:v>
                </c:pt>
                <c:pt idx="55">
                  <c:v>2.0646699704593257</c:v>
                </c:pt>
                <c:pt idx="56">
                  <c:v>2.0730187825015247</c:v>
                </c:pt>
                <c:pt idx="57">
                  <c:v>2.1028911585919587</c:v>
                </c:pt>
                <c:pt idx="58">
                  <c:v>2.1069546891464701</c:v>
                </c:pt>
                <c:pt idx="59">
                  <c:v>2.2829347915724698</c:v>
                </c:pt>
                <c:pt idx="60">
                  <c:v>2.6234566023020482</c:v>
                </c:pt>
                <c:pt idx="61">
                  <c:v>2.6967543675694858</c:v>
                </c:pt>
                <c:pt idx="62">
                  <c:v>2.7391054000166832</c:v>
                </c:pt>
                <c:pt idx="63">
                  <c:v>2.7432719939350187</c:v>
                </c:pt>
                <c:pt idx="64">
                  <c:v>2.809047335129788</c:v>
                </c:pt>
                <c:pt idx="65">
                  <c:v>2.8194580513003209</c:v>
                </c:pt>
                <c:pt idx="66">
                  <c:v>2.9151947200360873</c:v>
                </c:pt>
                <c:pt idx="67">
                  <c:v>3.1205220740640334</c:v>
                </c:pt>
                <c:pt idx="68">
                  <c:v>3.2978036175710592</c:v>
                </c:pt>
                <c:pt idx="69">
                  <c:v>3.445776074161695</c:v>
                </c:pt>
                <c:pt idx="70">
                  <c:v>3.5928143712574849</c:v>
                </c:pt>
                <c:pt idx="71">
                  <c:v>3.6679112802401104</c:v>
                </c:pt>
                <c:pt idx="72">
                  <c:v>4.1036385316052018</c:v>
                </c:pt>
                <c:pt idx="73">
                  <c:v>4.2200493235994445</c:v>
                </c:pt>
                <c:pt idx="74">
                  <c:v>4.283494790714677</c:v>
                </c:pt>
                <c:pt idx="75">
                  <c:v>4.6277503603344305</c:v>
                </c:pt>
                <c:pt idx="76">
                  <c:v>4.6961871679265368</c:v>
                </c:pt>
                <c:pt idx="77">
                  <c:v>4.9725716699417823</c:v>
                </c:pt>
                <c:pt idx="78">
                  <c:v>6.1445753383316548</c:v>
                </c:pt>
                <c:pt idx="79">
                  <c:v>6.2981380057102383</c:v>
                </c:pt>
                <c:pt idx="80">
                  <c:v>6.4314052824147971</c:v>
                </c:pt>
                <c:pt idx="81">
                  <c:v>6.7523114722573343</c:v>
                </c:pt>
                <c:pt idx="82">
                  <c:v>6.7901463512563991</c:v>
                </c:pt>
                <c:pt idx="83">
                  <c:v>8.6069298111442016</c:v>
                </c:pt>
                <c:pt idx="84">
                  <c:v>9.3918717482796392</c:v>
                </c:pt>
                <c:pt idx="85">
                  <c:v>12.639854739549307</c:v>
                </c:pt>
                <c:pt idx="86">
                  <c:v>13.197232222380229</c:v>
                </c:pt>
                <c:pt idx="87">
                  <c:v>13.308819740919152</c:v>
                </c:pt>
                <c:pt idx="88">
                  <c:v>15.110389109772349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75063040"/>
        <c:axId val="175064576"/>
      </c:barChart>
      <c:catAx>
        <c:axId val="17506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51626F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75064576"/>
        <c:crosses val="autoZero"/>
        <c:auto val="0"/>
        <c:lblAlgn val="ctr"/>
        <c:lblOffset val="100"/>
        <c:tickMarkSkip val="1"/>
        <c:noMultiLvlLbl val="0"/>
      </c:catAx>
      <c:valAx>
        <c:axId val="175064576"/>
        <c:scaling>
          <c:orientation val="minMax"/>
          <c:max val="16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51626F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75063040"/>
        <c:crosses val="autoZero"/>
        <c:crossBetween val="between"/>
      </c:valAx>
      <c:spPr>
        <a:noFill/>
        <a:ln w="25400">
          <a:noFill/>
        </a:ln>
      </c:spPr>
    </c:plotArea>
    <c:plotVisOnly val="0"/>
    <c:dispBlanksAs val="gap"/>
    <c:showDLblsOverMax val="0"/>
  </c:chart>
  <c:spPr>
    <a:solidFill>
      <a:schemeClr val="bg1">
        <a:lumMod val="95000"/>
      </a:schemeClr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00738007380073E-2"/>
          <c:y val="6.1290419119233747E-2"/>
          <c:w val="0.91881918819188191"/>
          <c:h val="0.83548518694113372"/>
        </c:manualLayout>
      </c:layout>
      <c:barChart>
        <c:barDir val="col"/>
        <c:grouping val="clustered"/>
        <c:varyColors val="0"/>
        <c:ser>
          <c:idx val="0"/>
          <c:order val="0"/>
          <c:tx>
            <c:v>steekproef</c:v>
          </c:tx>
          <c:spPr>
            <a:solidFill>
              <a:srgbClr val="C30045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invest_batonnet!$D$201:$D$290</c:f>
              <c:numCache>
                <c:formatCode>General</c:formatCode>
                <c:ptCount val="9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</c:numCache>
            </c:numRef>
          </c:cat>
          <c:val>
            <c:numRef>
              <c:f>invest_batonnet!$C$201:$C$290</c:f>
              <c:numCache>
                <c:formatCode>General</c:formatCode>
                <c:ptCount val="90"/>
                <c:pt idx="0">
                  <c:v>-0.36338146406984551</c:v>
                </c:pt>
                <c:pt idx="1">
                  <c:v>-3.1681753215817059E-2</c:v>
                </c:pt>
                <c:pt idx="2">
                  <c:v>0.21919828166685135</c:v>
                </c:pt>
                <c:pt idx="3">
                  <c:v>0.22396381755560152</c:v>
                </c:pt>
                <c:pt idx="4">
                  <c:v>0.24178921669219586</c:v>
                </c:pt>
                <c:pt idx="5">
                  <c:v>0.29130486060945582</c:v>
                </c:pt>
                <c:pt idx="6">
                  <c:v>0.3076257740859919</c:v>
                </c:pt>
                <c:pt idx="7">
                  <c:v>0.31191765451457421</c:v>
                </c:pt>
                <c:pt idx="8">
                  <c:v>0.32987843389703764</c:v>
                </c:pt>
                <c:pt idx="9">
                  <c:v>0.3374766935985084</c:v>
                </c:pt>
                <c:pt idx="10">
                  <c:v>0.36195888011711191</c:v>
                </c:pt>
                <c:pt idx="11">
                  <c:v>0.36562341472021881</c:v>
                </c:pt>
                <c:pt idx="12">
                  <c:v>0.38956244185319616</c:v>
                </c:pt>
                <c:pt idx="13">
                  <c:v>0.39744200894252857</c:v>
                </c:pt>
                <c:pt idx="14">
                  <c:v>0.41553332194261727</c:v>
                </c:pt>
                <c:pt idx="15">
                  <c:v>0.4167658089780894</c:v>
                </c:pt>
                <c:pt idx="16">
                  <c:v>0.42105859856243438</c:v>
                </c:pt>
                <c:pt idx="17">
                  <c:v>0.43188845955305638</c:v>
                </c:pt>
                <c:pt idx="18">
                  <c:v>0.46336119758195737</c:v>
                </c:pt>
                <c:pt idx="19">
                  <c:v>0.48759372658223321</c:v>
                </c:pt>
                <c:pt idx="20">
                  <c:v>0.5135592725574335</c:v>
                </c:pt>
                <c:pt idx="21">
                  <c:v>0.53169261420963232</c:v>
                </c:pt>
                <c:pt idx="22">
                  <c:v>0.53884922301553972</c:v>
                </c:pt>
                <c:pt idx="23">
                  <c:v>0.54910632025059891</c:v>
                </c:pt>
                <c:pt idx="24">
                  <c:v>0.56411319779627334</c:v>
                </c:pt>
                <c:pt idx="25">
                  <c:v>0.57834491821419931</c:v>
                </c:pt>
                <c:pt idx="26">
                  <c:v>0.58258602811275828</c:v>
                </c:pt>
                <c:pt idx="27">
                  <c:v>0.60887772194304857</c:v>
                </c:pt>
                <c:pt idx="28">
                  <c:v>0.63301738051479151</c:v>
                </c:pt>
                <c:pt idx="29">
                  <c:v>0.65769187380137639</c:v>
                </c:pt>
                <c:pt idx="30">
                  <c:v>0.6681473519286093</c:v>
                </c:pt>
                <c:pt idx="31">
                  <c:v>0.68010339200684822</c:v>
                </c:pt>
                <c:pt idx="32">
                  <c:v>0.69271416444886125</c:v>
                </c:pt>
                <c:pt idx="33">
                  <c:v>0.69312934799142578</c:v>
                </c:pt>
                <c:pt idx="34">
                  <c:v>0.69902677861290241</c:v>
                </c:pt>
                <c:pt idx="35">
                  <c:v>0.71351012218077259</c:v>
                </c:pt>
                <c:pt idx="36">
                  <c:v>0.71908226077224402</c:v>
                </c:pt>
                <c:pt idx="37">
                  <c:v>0.72110561701824905</c:v>
                </c:pt>
                <c:pt idx="38">
                  <c:v>0.73584143394956769</c:v>
                </c:pt>
                <c:pt idx="39">
                  <c:v>0.73659232909986205</c:v>
                </c:pt>
                <c:pt idx="40">
                  <c:v>0.73917634635691654</c:v>
                </c:pt>
                <c:pt idx="41">
                  <c:v>0.74178195066938146</c:v>
                </c:pt>
                <c:pt idx="42">
                  <c:v>0.74191919446261723</c:v>
                </c:pt>
                <c:pt idx="43">
                  <c:v>0.75522388059701495</c:v>
                </c:pt>
                <c:pt idx="44">
                  <c:v>0.75947140940930991</c:v>
                </c:pt>
                <c:pt idx="45">
                  <c:v>0.77570673479731478</c:v>
                </c:pt>
                <c:pt idx="46">
                  <c:v>0.77609394115494001</c:v>
                </c:pt>
                <c:pt idx="47">
                  <c:v>0.77659352664131753</c:v>
                </c:pt>
                <c:pt idx="48">
                  <c:v>0.78213550998739134</c:v>
                </c:pt>
                <c:pt idx="49">
                  <c:v>0.80142984196483547</c:v>
                </c:pt>
                <c:pt idx="50">
                  <c:v>0.86022850371363424</c:v>
                </c:pt>
                <c:pt idx="51">
                  <c:v>0.86229014072749277</c:v>
                </c:pt>
                <c:pt idx="52">
                  <c:v>0.8852868133682642</c:v>
                </c:pt>
                <c:pt idx="53">
                  <c:v>0.88575214634279709</c:v>
                </c:pt>
                <c:pt idx="54">
                  <c:v>0.90136242808854261</c:v>
                </c:pt>
                <c:pt idx="55">
                  <c:v>0.90378573759471392</c:v>
                </c:pt>
                <c:pt idx="56">
                  <c:v>0.90391156462585032</c:v>
                </c:pt>
                <c:pt idx="57">
                  <c:v>0.91650289817028607</c:v>
                </c:pt>
                <c:pt idx="58">
                  <c:v>0.93532166189296162</c:v>
                </c:pt>
                <c:pt idx="59">
                  <c:v>0.94246815985946419</c:v>
                </c:pt>
                <c:pt idx="60">
                  <c:v>0.96390864192895542</c:v>
                </c:pt>
                <c:pt idx="61">
                  <c:v>0.97110707504879057</c:v>
                </c:pt>
                <c:pt idx="62">
                  <c:v>0.97266797757886103</c:v>
                </c:pt>
                <c:pt idx="63">
                  <c:v>0.97378735269010019</c:v>
                </c:pt>
                <c:pt idx="64">
                  <c:v>0.98366138666239911</c:v>
                </c:pt>
                <c:pt idx="65">
                  <c:v>0.98657111781629359</c:v>
                </c:pt>
                <c:pt idx="66">
                  <c:v>1</c:v>
                </c:pt>
                <c:pt idx="67">
                  <c:v>1.0008951172089953</c:v>
                </c:pt>
                <c:pt idx="68">
                  <c:v>1.0350066079366427</c:v>
                </c:pt>
                <c:pt idx="69">
                  <c:v>1.0756637199759231</c:v>
                </c:pt>
                <c:pt idx="70">
                  <c:v>1.0889064671919058</c:v>
                </c:pt>
                <c:pt idx="71">
                  <c:v>1.1004732899593572</c:v>
                </c:pt>
                <c:pt idx="72">
                  <c:v>1.1129208082327482</c:v>
                </c:pt>
                <c:pt idx="73">
                  <c:v>1.1157676205071321</c:v>
                </c:pt>
                <c:pt idx="74">
                  <c:v>1.1262331311624498</c:v>
                </c:pt>
                <c:pt idx="75">
                  <c:v>1.1282645160449134</c:v>
                </c:pt>
                <c:pt idx="76">
                  <c:v>1.2081354882307722</c:v>
                </c:pt>
                <c:pt idx="77">
                  <c:v>1.2279433400875821</c:v>
                </c:pt>
                <c:pt idx="78">
                  <c:v>1.2500620764691805</c:v>
                </c:pt>
                <c:pt idx="79">
                  <c:v>1.2505744055570398</c:v>
                </c:pt>
                <c:pt idx="80">
                  <c:v>1.254410399257196</c:v>
                </c:pt>
                <c:pt idx="81">
                  <c:v>1.2585273130392856</c:v>
                </c:pt>
                <c:pt idx="82">
                  <c:v>1.3597718036981059</c:v>
                </c:pt>
                <c:pt idx="83">
                  <c:v>1.4567531236076574</c:v>
                </c:pt>
                <c:pt idx="84">
                  <c:v>1.4972193984332955</c:v>
                </c:pt>
                <c:pt idx="85">
                  <c:v>1.6604677607211265</c:v>
                </c:pt>
                <c:pt idx="86">
                  <c:v>1.9406272837094154</c:v>
                </c:pt>
                <c:pt idx="87">
                  <c:v>2.0093715146511393</c:v>
                </c:pt>
                <c:pt idx="88">
                  <c:v>2.5859187727295727</c:v>
                </c:pt>
                <c:pt idx="89">
                  <c:v>8.9653868538996786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73617536"/>
        <c:axId val="173619072"/>
      </c:barChart>
      <c:catAx>
        <c:axId val="17361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51626F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73619072"/>
        <c:crosses val="autoZero"/>
        <c:auto val="0"/>
        <c:lblAlgn val="ctr"/>
        <c:lblOffset val="100"/>
        <c:tickMarkSkip val="1"/>
        <c:noMultiLvlLbl val="0"/>
      </c:catAx>
      <c:valAx>
        <c:axId val="173619072"/>
        <c:scaling>
          <c:orientation val="minMax"/>
          <c:max val="16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51626F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73617536"/>
        <c:crosses val="autoZero"/>
        <c:crossBetween val="between"/>
      </c:valAx>
      <c:spPr>
        <a:noFill/>
        <a:ln w="25400">
          <a:noFill/>
        </a:ln>
      </c:spPr>
    </c:plotArea>
    <c:plotVisOnly val="0"/>
    <c:dispBlanksAs val="gap"/>
    <c:showDLblsOverMax val="0"/>
  </c:chart>
  <c:spPr>
    <a:solidFill>
      <a:schemeClr val="bg1">
        <a:lumMod val="95000"/>
      </a:schemeClr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2808" cy="495300"/>
          </a:xfrm>
          <a:prstGeom prst="rect">
            <a:avLst/>
          </a:prstGeom>
        </p:spPr>
        <p:txBody>
          <a:bodyPr vert="horz" wrap="square" lIns="96484" tIns="48242" rIns="96484" bIns="4824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9001" y="0"/>
            <a:ext cx="2982808" cy="495300"/>
          </a:xfrm>
          <a:prstGeom prst="rect">
            <a:avLst/>
          </a:prstGeom>
        </p:spPr>
        <p:txBody>
          <a:bodyPr vert="horz" wrap="square" lIns="96484" tIns="48242" rIns="96484" bIns="4824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1CE94A01-F0B0-4175-88B4-E9A924840A7D}" type="datetime1">
              <a:rPr lang="en-US"/>
              <a:pPr>
                <a:defRPr/>
              </a:pPr>
              <a:t>5/27/2016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08981"/>
            <a:ext cx="2982808" cy="495300"/>
          </a:xfrm>
          <a:prstGeom prst="rect">
            <a:avLst/>
          </a:prstGeom>
        </p:spPr>
        <p:txBody>
          <a:bodyPr vert="horz" wrap="square" lIns="96484" tIns="48242" rIns="96484" bIns="4824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9001" y="9408981"/>
            <a:ext cx="2982808" cy="495300"/>
          </a:xfrm>
          <a:prstGeom prst="rect">
            <a:avLst/>
          </a:prstGeom>
        </p:spPr>
        <p:txBody>
          <a:bodyPr vert="horz" wrap="square" lIns="96484" tIns="48242" rIns="96484" bIns="4824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EAC93416-9449-4946-A52E-170028AFE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709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2808" cy="495300"/>
          </a:xfrm>
          <a:prstGeom prst="rect">
            <a:avLst/>
          </a:prstGeom>
        </p:spPr>
        <p:txBody>
          <a:bodyPr vert="horz" wrap="square" lIns="96484" tIns="48242" rIns="96484" bIns="4824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001" y="0"/>
            <a:ext cx="2982808" cy="495300"/>
          </a:xfrm>
          <a:prstGeom prst="rect">
            <a:avLst/>
          </a:prstGeom>
        </p:spPr>
        <p:txBody>
          <a:bodyPr vert="horz" wrap="square" lIns="96484" tIns="48242" rIns="96484" bIns="4824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0904E6AB-C00F-417E-AEAC-5E262820CF6F}" type="datetime1">
              <a:rPr lang="en-US"/>
              <a:pPr>
                <a:defRPr/>
              </a:pPr>
              <a:t>5/27/2016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484" tIns="48242" rIns="96484" bIns="4824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341" y="4705351"/>
            <a:ext cx="5506720" cy="4457700"/>
          </a:xfrm>
          <a:prstGeom prst="rect">
            <a:avLst/>
          </a:prstGeom>
        </p:spPr>
        <p:txBody>
          <a:bodyPr vert="horz" wrap="square" lIns="96484" tIns="48242" rIns="96484" bIns="4824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BE" noProof="0" dirty="0"/>
              <a:t>Click to edit Master text styles</a:t>
            </a:r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/>
              <a:t>Third level</a:t>
            </a:r>
          </a:p>
          <a:p>
            <a:pPr lvl="3"/>
            <a:r>
              <a:rPr lang="nl-BE" noProof="0" dirty="0"/>
              <a:t>Fourth level</a:t>
            </a:r>
          </a:p>
          <a:p>
            <a:pPr lvl="4"/>
            <a:r>
              <a:rPr lang="nl-BE" noProof="0" dirty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08981"/>
            <a:ext cx="2982808" cy="495300"/>
          </a:xfrm>
          <a:prstGeom prst="rect">
            <a:avLst/>
          </a:prstGeom>
        </p:spPr>
        <p:txBody>
          <a:bodyPr vert="horz" wrap="square" lIns="96484" tIns="48242" rIns="96484" bIns="4824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001" y="9408981"/>
            <a:ext cx="2982808" cy="495300"/>
          </a:xfrm>
          <a:prstGeom prst="rect">
            <a:avLst/>
          </a:prstGeom>
        </p:spPr>
        <p:txBody>
          <a:bodyPr vert="horz" wrap="square" lIns="96484" tIns="48242" rIns="96484" bIns="4824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73F28237-A84E-4DCB-BFDD-0FDBF9ACA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988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Rectangle 3"/>
          <p:cNvSpPr>
            <a:spLocks noGrp="1"/>
          </p:cNvSpPr>
          <p:nvPr>
            <p:ph type="body" idx="1"/>
          </p:nvPr>
        </p:nvSpPr>
        <p:spPr>
          <a:xfrm>
            <a:off x="917575" y="4705350"/>
            <a:ext cx="5048250" cy="4457700"/>
          </a:xfrm>
          <a:noFill/>
        </p:spPr>
        <p:txBody>
          <a:bodyPr/>
          <a:lstStyle/>
          <a:p>
            <a:endParaRPr lang="nl-NL" alt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Rectangle 3"/>
          <p:cNvSpPr>
            <a:spLocks noGrp="1"/>
          </p:cNvSpPr>
          <p:nvPr>
            <p:ph type="body" idx="1"/>
          </p:nvPr>
        </p:nvSpPr>
        <p:spPr>
          <a:xfrm>
            <a:off x="917575" y="4705350"/>
            <a:ext cx="5048250" cy="4457700"/>
          </a:xfrm>
          <a:noFill/>
        </p:spPr>
        <p:txBody>
          <a:bodyPr lIns="92463" tIns="46232" rIns="92463" bIns="46232"/>
          <a:lstStyle/>
          <a:p>
            <a:endParaRPr lang="nl-NL" alt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1" name="Rectangle 3"/>
          <p:cNvSpPr>
            <a:spLocks noGrp="1"/>
          </p:cNvSpPr>
          <p:nvPr>
            <p:ph type="body" idx="1"/>
          </p:nvPr>
        </p:nvSpPr>
        <p:spPr>
          <a:xfrm>
            <a:off x="917575" y="4705350"/>
            <a:ext cx="5048250" cy="4457700"/>
          </a:xfrm>
          <a:noFill/>
        </p:spPr>
        <p:txBody>
          <a:bodyPr lIns="92463" tIns="46232" rIns="92463" bIns="46232"/>
          <a:lstStyle/>
          <a:p>
            <a:endParaRPr lang="nl-NL" alt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9" name="Rectangle 3"/>
          <p:cNvSpPr>
            <a:spLocks noGrp="1"/>
          </p:cNvSpPr>
          <p:nvPr>
            <p:ph type="body" idx="1"/>
          </p:nvPr>
        </p:nvSpPr>
        <p:spPr>
          <a:xfrm>
            <a:off x="917575" y="4705350"/>
            <a:ext cx="5048250" cy="4457700"/>
          </a:xfrm>
          <a:noFill/>
        </p:spPr>
        <p:txBody>
          <a:bodyPr lIns="92463" tIns="46232" rIns="92463" bIns="46232"/>
          <a:lstStyle/>
          <a:p>
            <a:endParaRPr lang="nl-NL" alt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Rectangle 3"/>
          <p:cNvSpPr>
            <a:spLocks noGrp="1"/>
          </p:cNvSpPr>
          <p:nvPr>
            <p:ph type="body" idx="1"/>
          </p:nvPr>
        </p:nvSpPr>
        <p:spPr>
          <a:xfrm>
            <a:off x="917575" y="4705350"/>
            <a:ext cx="5048250" cy="4457700"/>
          </a:xfrm>
          <a:noFill/>
        </p:spPr>
        <p:txBody>
          <a:bodyPr lIns="92463" tIns="46232" rIns="92463" bIns="46232"/>
          <a:lstStyle/>
          <a:p>
            <a:endParaRPr lang="nl-NL" alt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Rectangle 3"/>
          <p:cNvSpPr>
            <a:spLocks noGrp="1"/>
          </p:cNvSpPr>
          <p:nvPr>
            <p:ph type="body" idx="1"/>
          </p:nvPr>
        </p:nvSpPr>
        <p:spPr>
          <a:xfrm>
            <a:off x="917575" y="4705350"/>
            <a:ext cx="5048250" cy="4457700"/>
          </a:xfrm>
          <a:noFill/>
        </p:spPr>
        <p:txBody>
          <a:bodyPr/>
          <a:lstStyle/>
          <a:p>
            <a:endParaRPr lang="nl-NL" alt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>
          <a:xfrm>
            <a:off x="917575" y="4705350"/>
            <a:ext cx="5048250" cy="4457700"/>
          </a:xfrm>
          <a:noFill/>
        </p:spPr>
        <p:txBody>
          <a:bodyPr/>
          <a:lstStyle/>
          <a:p>
            <a:endParaRPr lang="nl-NL" altLang="fr-FR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Rectangle 3"/>
          <p:cNvSpPr>
            <a:spLocks noGrp="1"/>
          </p:cNvSpPr>
          <p:nvPr>
            <p:ph type="body" idx="1"/>
          </p:nvPr>
        </p:nvSpPr>
        <p:spPr>
          <a:xfrm>
            <a:off x="917575" y="4705350"/>
            <a:ext cx="5048250" cy="4457700"/>
          </a:xfrm>
          <a:noFill/>
        </p:spPr>
        <p:txBody>
          <a:bodyPr/>
          <a:lstStyle/>
          <a:p>
            <a:endParaRPr lang="nl-NL" alt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1" name="Rectangle 3"/>
          <p:cNvSpPr>
            <a:spLocks noGrp="1"/>
          </p:cNvSpPr>
          <p:nvPr>
            <p:ph type="body" idx="1"/>
          </p:nvPr>
        </p:nvSpPr>
        <p:spPr>
          <a:xfrm>
            <a:off x="917575" y="4705350"/>
            <a:ext cx="5048250" cy="4457700"/>
          </a:xfrm>
          <a:noFill/>
        </p:spPr>
        <p:txBody>
          <a:bodyPr/>
          <a:lstStyle/>
          <a:p>
            <a:endParaRPr lang="nl-NL" alt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03" name="Rectangle 3"/>
          <p:cNvSpPr>
            <a:spLocks noGrp="1"/>
          </p:cNvSpPr>
          <p:nvPr>
            <p:ph type="body" idx="1"/>
          </p:nvPr>
        </p:nvSpPr>
        <p:spPr>
          <a:xfrm>
            <a:off x="917575" y="4705350"/>
            <a:ext cx="5048250" cy="4457700"/>
          </a:xfrm>
          <a:noFill/>
        </p:spPr>
        <p:txBody>
          <a:bodyPr/>
          <a:lstStyle/>
          <a:p>
            <a:endParaRPr lang="nl-NL" alt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7" name="Rectangle 3"/>
          <p:cNvSpPr>
            <a:spLocks noGrp="1"/>
          </p:cNvSpPr>
          <p:nvPr>
            <p:ph type="body" idx="1"/>
          </p:nvPr>
        </p:nvSpPr>
        <p:spPr>
          <a:xfrm>
            <a:off x="917575" y="4705350"/>
            <a:ext cx="5048250" cy="4457700"/>
          </a:xfrm>
          <a:noFill/>
        </p:spPr>
        <p:txBody>
          <a:bodyPr/>
          <a:lstStyle/>
          <a:p>
            <a:endParaRPr lang="nl-NL" alt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5" name="Rectangle 3"/>
          <p:cNvSpPr>
            <a:spLocks noGrp="1"/>
          </p:cNvSpPr>
          <p:nvPr>
            <p:ph type="body" idx="1"/>
          </p:nvPr>
        </p:nvSpPr>
        <p:spPr>
          <a:xfrm>
            <a:off x="917575" y="4705350"/>
            <a:ext cx="5048250" cy="4457700"/>
          </a:xfrm>
          <a:noFill/>
        </p:spPr>
        <p:txBody>
          <a:bodyPr/>
          <a:lstStyle/>
          <a:p>
            <a:endParaRPr lang="nl-NL" alt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itin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_vill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688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404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 err="1" smtClean="0"/>
          </a:p>
        </p:txBody>
      </p:sp>
      <p:pic>
        <p:nvPicPr>
          <p:cNvPr id="9" name="Picture 8" descr="banner_4_3_w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9" y="0"/>
            <a:ext cx="9163342" cy="162440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50825" y="1628800"/>
            <a:ext cx="8229600" cy="4415367"/>
          </a:xfrm>
          <a:prstGeom prst="rect">
            <a:avLst/>
          </a:prstGeom>
        </p:spPr>
        <p:txBody>
          <a:bodyPr vert="horz"/>
          <a:lstStyle>
            <a:lvl1pPr marL="342900" indent="-342900">
              <a:buSzPct val="80000"/>
              <a:buFont typeface="Wingdings" charset="2"/>
              <a:buChar char="§"/>
              <a:defRPr>
                <a:solidFill>
                  <a:schemeClr val="bg1"/>
                </a:solidFill>
              </a:defRPr>
            </a:lvl1pPr>
            <a:lvl2pPr marL="522287" indent="-342900">
              <a:buSzPct val="80000"/>
              <a:buFont typeface="Wingdings" charset="2"/>
              <a:buChar char="§"/>
              <a:defRPr>
                <a:solidFill>
                  <a:schemeClr val="bg1"/>
                </a:solidFill>
              </a:defRPr>
            </a:lvl2pPr>
            <a:lvl3pPr marL="733425" indent="-285750">
              <a:buSzPct val="80000"/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911225" indent="-285750">
              <a:buSzPct val="80000"/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  <a:lvl5pPr marL="1270000" indent="-285750">
              <a:buSzPct val="80000"/>
              <a:buFont typeface="Wingdings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30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lIns="80147" tIns="40074" rIns="80147" bIns="40074"/>
          <a:lstStyle/>
          <a:p>
            <a:fld id="{1D8BD707-D9CF-40AE-B4C6-C98DA3205C09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lIns="80147" tIns="40074" rIns="80147" bIns="40074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80147" tIns="40074" rIns="80147" bIns="40074"/>
          <a:lstStyle/>
          <a:p>
            <a:pPr marL="22261"/>
            <a:fld id="{81D60167-4931-47E6-BA6A-407CBD079E47}" type="slidenum">
              <a:rPr lang="en-US" smtClean="0"/>
              <a:pPr marL="2226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6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SzPct val="100000"/>
              <a:buFontTx/>
              <a:buBlip>
                <a:blip r:embed="rId2"/>
              </a:buBlip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buNone/>
              <a:defRPr/>
            </a:lvl3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228600"/>
            <a:ext cx="82296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BE"/>
              <a:t>Click to edit Master title style</a:t>
            </a:r>
            <a:br>
              <a:rPr lang="nl-BE"/>
            </a:b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1E905-2426-49D6-AA13-FE63D6DE4789}" type="datetime1">
              <a:rPr lang="nl-BE"/>
              <a:pPr>
                <a:defRPr/>
              </a:pPr>
              <a:t>27/05/2016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18D8C-39A1-4FFE-A93A-EE963FC51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94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228600"/>
            <a:ext cx="82296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BE"/>
              <a:t>Click to edit Master title style</a:t>
            </a:r>
            <a:br>
              <a:rPr lang="nl-BE"/>
            </a:b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899EC-ABD5-4E03-A832-4B57B3F4A932}" type="datetime1">
              <a:rPr lang="nl-BE"/>
              <a:pPr>
                <a:defRPr/>
              </a:pPr>
              <a:t>27/05/2016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EF8EE-EB4C-443F-8024-58BE5AF2C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32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228600"/>
            <a:ext cx="82296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BE"/>
              <a:t>Click to edit Master title style</a:t>
            </a:r>
            <a:br>
              <a:rPr lang="nl-BE"/>
            </a:b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3400" y="639763"/>
            <a:ext cx="8229600" cy="400110"/>
          </a:xfrm>
        </p:spPr>
        <p:txBody>
          <a:bodyPr>
            <a:spAutoFit/>
          </a:bodyPr>
          <a:lstStyle>
            <a:lvl1pPr>
              <a:buFont typeface="Arial"/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>
              <a:buFont typeface="Arial"/>
              <a:buNone/>
              <a:defRPr/>
            </a:lvl2pPr>
            <a:lvl3pPr>
              <a:buFont typeface="Arial"/>
              <a:buNone/>
              <a:defRPr/>
            </a:lvl3pPr>
            <a:lvl4pPr>
              <a:buFont typeface="Arial"/>
              <a:buNone/>
              <a:defRPr/>
            </a:lvl4pPr>
            <a:lvl5pPr>
              <a:buFont typeface="Arial"/>
              <a:buNone/>
              <a:defRPr/>
            </a:lvl5pPr>
          </a:lstStyle>
          <a:p>
            <a:pPr lvl="0"/>
            <a:r>
              <a:rPr lang="nl-BE" dirty="0" smtClean="0"/>
              <a:t>Click to edit Master text styles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68F82-894A-4D51-BEC5-D7227CEAF6EB}" type="datetime1">
              <a:rPr lang="nl-BE"/>
              <a:pPr>
                <a:defRPr/>
              </a:pPr>
              <a:t>27/05/2016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29989-F57A-4451-AEBF-F48032D85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17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838200"/>
            <a:ext cx="4038600" cy="5287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838200"/>
            <a:ext cx="4038600" cy="5287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04A1D-33EB-4826-9EF7-3B6F6B1399BA}" type="datetime1">
              <a:rPr lang="nl-BE"/>
              <a:pPr>
                <a:defRPr/>
              </a:pPr>
              <a:t>27/05/2016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4ECEE-00BC-4834-A594-65F27F577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33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D674C-1260-4C2E-8D4D-8D53B43FD247}" type="datetime1">
              <a:rPr lang="nl-BE"/>
              <a:pPr>
                <a:defRPr/>
              </a:pPr>
              <a:t>27/05/2016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701B9-0EB7-417C-B974-337ABAA04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26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84428-168C-4352-B1AA-224C51727DC2}" type="datetime1">
              <a:rPr lang="nl-BE"/>
              <a:pPr>
                <a:defRPr/>
              </a:pPr>
              <a:t>27/05/2016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86C78-7375-4AED-ADA3-3536A9E87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9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411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034D-1672-4DD9-BEE4-0CA6687D7F71}" type="datetime1">
              <a:rPr lang="nl-BE"/>
              <a:pPr>
                <a:defRPr/>
              </a:pPr>
              <a:t>27/05/2016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E9867-7C38-4BC9-B719-23E25E5C3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99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89DAD-4074-4D61-99E6-C354B663A93F}" type="datetime1">
              <a:rPr lang="nl-BE"/>
              <a:pPr>
                <a:defRPr/>
              </a:pPr>
              <a:t>27/05/2016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D8CFD-519F-4720-836F-326123493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3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logo_domino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552750" y="6277082"/>
            <a:ext cx="411738" cy="4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30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ner_4_3_rubis-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30" y="0"/>
            <a:ext cx="9163343" cy="162440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8280920" cy="11430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13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SzPct val="100000"/>
              <a:buFontTx/>
              <a:buBlip>
                <a:blip r:embed="rId2"/>
              </a:buBlip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buNone/>
              <a:defRPr/>
            </a:lvl3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228600"/>
            <a:ext cx="82296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BE"/>
              <a:t>Click to edit Master title style</a:t>
            </a:r>
            <a:br>
              <a:rPr lang="nl-BE"/>
            </a:b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DB1AB-3DE3-44AA-8558-B08BEFFC2930}" type="datetime1">
              <a:rPr lang="nl-BE"/>
              <a:pPr>
                <a:defRPr/>
              </a:pPr>
              <a:t>27/05/2016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B1E1E-1B15-4A94-815F-90408A38D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99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228600"/>
            <a:ext cx="82296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BE"/>
              <a:t>Click to edit Master title style</a:t>
            </a:r>
            <a:br>
              <a:rPr lang="nl-BE"/>
            </a:b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C113C-274E-462D-8C40-4D556993FC7B}" type="datetime1">
              <a:rPr lang="nl-BE"/>
              <a:pPr>
                <a:defRPr/>
              </a:pPr>
              <a:t>27/05/2016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E1621-C7DF-406A-8DFF-356DACA5A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28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228600"/>
            <a:ext cx="82296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BE"/>
              <a:t>Click to edit Master title style</a:t>
            </a:r>
            <a:br>
              <a:rPr lang="nl-BE"/>
            </a:b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3400" y="639763"/>
            <a:ext cx="8229600" cy="400110"/>
          </a:xfrm>
        </p:spPr>
        <p:txBody>
          <a:bodyPr>
            <a:spAutoFit/>
          </a:bodyPr>
          <a:lstStyle>
            <a:lvl1pPr>
              <a:buFont typeface="Arial"/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>
              <a:buFont typeface="Arial"/>
              <a:buNone/>
              <a:defRPr/>
            </a:lvl2pPr>
            <a:lvl3pPr>
              <a:buFont typeface="Arial"/>
              <a:buNone/>
              <a:defRPr/>
            </a:lvl3pPr>
            <a:lvl4pPr>
              <a:buFont typeface="Arial"/>
              <a:buNone/>
              <a:defRPr/>
            </a:lvl4pPr>
            <a:lvl5pPr>
              <a:buFont typeface="Arial"/>
              <a:buNone/>
              <a:defRPr/>
            </a:lvl5pPr>
          </a:lstStyle>
          <a:p>
            <a:pPr lvl="0"/>
            <a:r>
              <a:rPr lang="nl-BE" dirty="0" smtClean="0"/>
              <a:t>Click to edit Master text styles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7B27B-B383-4391-92DE-296484BD5EE6}" type="datetime1">
              <a:rPr lang="nl-BE"/>
              <a:pPr>
                <a:defRPr/>
              </a:pPr>
              <a:t>27/05/2016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2536-9D17-479A-B573-3E3FFF661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06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838200"/>
            <a:ext cx="4038600" cy="5287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838200"/>
            <a:ext cx="4038600" cy="5287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4BC93-1898-40A4-9518-A4939342130C}" type="datetime1">
              <a:rPr lang="nl-BE"/>
              <a:pPr>
                <a:defRPr/>
              </a:pPr>
              <a:t>27/05/2016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AA6BC-37DE-4D69-9245-17B1B734A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9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E34A6-0A30-4DE9-8808-35FF464D5E68}" type="datetime1">
              <a:rPr lang="nl-BE"/>
              <a:pPr>
                <a:defRPr/>
              </a:pPr>
              <a:t>27/05/2016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6319C-96D6-4688-BAAB-EC1D1161F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66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3376C-AD7A-429C-A838-4D0B44737FF4}" type="datetime1">
              <a:rPr lang="nl-BE"/>
              <a:pPr>
                <a:defRPr/>
              </a:pPr>
              <a:t>27/05/2016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BEF8-34C1-40CE-A699-4E8D3F897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48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411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5998A-85A8-4F39-A3F4-F3AF4DD3EC15}" type="datetime1">
              <a:rPr lang="nl-BE"/>
              <a:pPr>
                <a:defRPr/>
              </a:pPr>
              <a:t>27/05/2016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06D5C-5EE1-4C54-A2FC-2195E605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2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36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nner_4_3_rubis-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30" y="0"/>
            <a:ext cx="9163343" cy="1624405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04451" y="1700808"/>
            <a:ext cx="8144263" cy="382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 b="0"/>
            </a:lvl1pPr>
            <a:lvl2pPr marL="357188" indent="-179388"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2pPr>
            <a:lvl3pPr marL="539750" indent="-182563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911225" indent="-285750">
              <a:buFont typeface="Wingdings" panose="05000000000000000000" pitchFamily="2" charset="2"/>
              <a:buChar char="§"/>
              <a:defRPr/>
            </a:lvl4pPr>
            <a:lvl5pPr marL="1270000" indent="-285750">
              <a:buFont typeface="Wingdings" panose="05000000000000000000" pitchFamily="2" charset="2"/>
              <a:buChar char="§"/>
              <a:defRPr/>
            </a:lvl5pPr>
          </a:lstStyle>
          <a:p>
            <a:pPr>
              <a:buFontTx/>
              <a:buBlip>
                <a:blip r:embed="rId3"/>
              </a:buBlip>
            </a:pPr>
            <a:r>
              <a:rPr lang="en-US" sz="2000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000" dirty="0" err="1" smtClean="0">
                <a:solidFill>
                  <a:srgbClr val="C30045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Agendapoint</a:t>
            </a:r>
            <a:endParaRPr lang="en-US" sz="2000" dirty="0" smtClean="0">
              <a:solidFill>
                <a:srgbClr val="C30045"/>
              </a:solidFill>
              <a:latin typeface="Arial" charset="0"/>
              <a:ea typeface="ＭＳ Ｐゴシック"/>
              <a:cs typeface="ＭＳ Ｐゴシック"/>
            </a:endParaRPr>
          </a:p>
          <a:p>
            <a:pPr lvl="1">
              <a:spcBef>
                <a:spcPct val="0"/>
              </a:spcBef>
            </a:pPr>
            <a:r>
              <a:rPr lang="en-US" sz="1600" dirty="0" smtClean="0">
                <a:latin typeface="Arial" pitchFamily="-84" charset="0"/>
                <a:ea typeface="Arial" pitchFamily="-84" charset="0"/>
                <a:cs typeface="Arial" pitchFamily="-84" charset="0"/>
              </a:rPr>
              <a:t>subtitle</a:t>
            </a:r>
            <a:endParaRPr lang="en-US" sz="1600" dirty="0" smtClean="0">
              <a:latin typeface="Arial" charset="0"/>
              <a:cs typeface="Arial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US" sz="2000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000" dirty="0" err="1" smtClean="0">
                <a:solidFill>
                  <a:srgbClr val="C30045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Agendapoint</a:t>
            </a:r>
            <a:endParaRPr lang="en-US" sz="2000" dirty="0" smtClean="0">
              <a:solidFill>
                <a:srgbClr val="C30045"/>
              </a:solidFill>
              <a:latin typeface="Arial" charset="0"/>
              <a:ea typeface="ＭＳ Ｐゴシック"/>
              <a:cs typeface="ＭＳ Ｐゴシック"/>
            </a:endParaRPr>
          </a:p>
          <a:p>
            <a:pPr lvl="1">
              <a:spcBef>
                <a:spcPct val="0"/>
              </a:spcBef>
            </a:pPr>
            <a:r>
              <a:rPr lang="en-US" sz="1600" dirty="0" smtClean="0">
                <a:latin typeface="Arial" pitchFamily="-84" charset="0"/>
                <a:ea typeface="Arial" pitchFamily="-84" charset="0"/>
                <a:cs typeface="Arial" pitchFamily="-84" charset="0"/>
              </a:rPr>
              <a:t>subtitle</a:t>
            </a:r>
            <a:endParaRPr lang="en-US" sz="1600" dirty="0" smtClean="0">
              <a:latin typeface="Arial" charset="0"/>
              <a:cs typeface="Arial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US" sz="2000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000" dirty="0" err="1" smtClean="0">
                <a:solidFill>
                  <a:srgbClr val="C30045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Agendapoint</a:t>
            </a:r>
            <a:endParaRPr lang="en-US" sz="2000" dirty="0" smtClean="0">
              <a:solidFill>
                <a:srgbClr val="C30045"/>
              </a:solidFill>
              <a:latin typeface="Arial" charset="0"/>
              <a:ea typeface="ＭＳ Ｐゴシック"/>
              <a:cs typeface="ＭＳ Ｐゴシック"/>
            </a:endParaRPr>
          </a:p>
          <a:p>
            <a:pPr lvl="1">
              <a:spcBef>
                <a:spcPct val="0"/>
              </a:spcBef>
            </a:pPr>
            <a:r>
              <a:rPr lang="en-US" sz="1600" dirty="0" smtClean="0">
                <a:latin typeface="Arial" pitchFamily="-84" charset="0"/>
                <a:ea typeface="Arial" pitchFamily="-84" charset="0"/>
                <a:cs typeface="Arial" pitchFamily="-84" charset="0"/>
              </a:rPr>
              <a:t>subtitle</a:t>
            </a:r>
            <a:endParaRPr lang="en-US" sz="1600" dirty="0" smtClean="0">
              <a:latin typeface="Arial" charset="0"/>
              <a:cs typeface="Arial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US" sz="2000" dirty="0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000" dirty="0" err="1" smtClean="0">
                <a:solidFill>
                  <a:srgbClr val="C30045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Agendapoint</a:t>
            </a:r>
            <a:endParaRPr lang="en-US" sz="2000" dirty="0" smtClean="0">
              <a:solidFill>
                <a:srgbClr val="C30045"/>
              </a:solidFill>
              <a:latin typeface="Arial" charset="0"/>
              <a:ea typeface="ＭＳ Ｐゴシック"/>
              <a:cs typeface="ＭＳ Ｐゴシック"/>
            </a:endParaRPr>
          </a:p>
          <a:p>
            <a:pPr lvl="1">
              <a:spcBef>
                <a:spcPct val="0"/>
              </a:spcBef>
            </a:pPr>
            <a:r>
              <a:rPr lang="en-US" sz="1600" dirty="0" smtClean="0">
                <a:latin typeface="Arial" pitchFamily="-84" charset="0"/>
                <a:ea typeface="Arial" pitchFamily="-84" charset="0"/>
                <a:cs typeface="Arial" pitchFamily="-84" charset="0"/>
              </a:rPr>
              <a:t>Subtitle</a:t>
            </a:r>
            <a:endParaRPr lang="en-US" sz="1600" dirty="0" smtClean="0">
              <a:latin typeface="Arial" charset="0"/>
              <a:cs typeface="Arial" charset="0"/>
            </a:endParaRPr>
          </a:p>
          <a:p>
            <a:pPr>
              <a:buFontTx/>
              <a:buBlip>
                <a:blip r:embed="rId3"/>
              </a:buBlip>
            </a:pPr>
            <a:endParaRPr lang="nl-BE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5112568" cy="11430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11" descr="logo_domino-01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552750" y="6277082"/>
            <a:ext cx="411738" cy="4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855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ner_4_3_rubis-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30" y="0"/>
            <a:ext cx="9163343" cy="162440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8280920" cy="11430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28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nner_4_3_rubis-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30" y="0"/>
            <a:ext cx="9163343" cy="162440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8280920" cy="11430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pic>
        <p:nvPicPr>
          <p:cNvPr id="4" name="Afbeelding 18" descr="Belfius_Template_Slide_Title_Gecentreerd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1" t="60278" r="5273" b="28641"/>
          <a:stretch/>
        </p:blipFill>
        <p:spPr>
          <a:xfrm>
            <a:off x="0" y="5546208"/>
            <a:ext cx="9144000" cy="133917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115616" y="1701800"/>
            <a:ext cx="7344172" cy="3843867"/>
          </a:xfrm>
          <a:prstGeom prst="rect">
            <a:avLst/>
          </a:prstGeom>
        </p:spPr>
        <p:txBody>
          <a:bodyPr vert="horz"/>
          <a:lstStyle>
            <a:lvl1pPr marL="0" indent="0" algn="l">
              <a:buSzPct val="80000"/>
              <a:buFontTx/>
              <a:buNone/>
              <a:defRPr>
                <a:solidFill>
                  <a:srgbClr val="C30045"/>
                </a:solidFill>
              </a:defRPr>
            </a:lvl1pPr>
            <a:lvl2pPr marL="179387" indent="0" algn="ctr">
              <a:buSzPct val="80000"/>
              <a:buFontTx/>
              <a:buNone/>
              <a:defRPr>
                <a:solidFill>
                  <a:srgbClr val="C30045"/>
                </a:solidFill>
              </a:defRPr>
            </a:lvl2pPr>
            <a:lvl3pPr marL="447675" indent="0" algn="ctr">
              <a:buSzPct val="80000"/>
              <a:buFontTx/>
              <a:buNone/>
              <a:defRPr>
                <a:solidFill>
                  <a:srgbClr val="C30045"/>
                </a:solidFill>
              </a:defRPr>
            </a:lvl3pPr>
            <a:lvl4pPr marL="625475" indent="0" algn="ctr">
              <a:buSzPct val="80000"/>
              <a:buFontTx/>
              <a:buNone/>
              <a:defRPr>
                <a:solidFill>
                  <a:srgbClr val="C30045"/>
                </a:solidFill>
              </a:defRPr>
            </a:lvl4pPr>
            <a:lvl5pPr marL="984250" indent="0" algn="ctr">
              <a:buSzPct val="80000"/>
              <a:buFontTx/>
              <a:buNone/>
              <a:defRPr>
                <a:solidFill>
                  <a:srgbClr val="C30045"/>
                </a:solidFill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519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nner_4_3_rubis-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30" y="0"/>
            <a:ext cx="9163343" cy="162440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7488832" cy="11430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0"/>
          </p:nvPr>
        </p:nvSpPr>
        <p:spPr>
          <a:xfrm>
            <a:off x="250825" y="1720983"/>
            <a:ext cx="8229600" cy="4415367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80000"/>
              <a:buFont typeface="Wingdings" charset="2"/>
              <a:buChar char="§"/>
              <a:defRPr>
                <a:solidFill>
                  <a:srgbClr val="51626F"/>
                </a:solidFill>
              </a:defRPr>
            </a:lvl1pPr>
            <a:lvl2pPr marL="447675" indent="-268288">
              <a:buSzPct val="80000"/>
              <a:buFont typeface="Wingdings" charset="2"/>
              <a:buChar char="§"/>
              <a:defRPr>
                <a:solidFill>
                  <a:srgbClr val="51626F"/>
                </a:solidFill>
              </a:defRPr>
            </a:lvl2pPr>
            <a:lvl3pPr marL="695325" indent="-247650">
              <a:buSzPct val="80000"/>
              <a:buFont typeface="Wingdings" charset="2"/>
              <a:buChar char="§"/>
              <a:defRPr>
                <a:solidFill>
                  <a:srgbClr val="51626F"/>
                </a:solidFill>
              </a:defRPr>
            </a:lvl3pPr>
            <a:lvl4pPr marL="893763" indent="-268288">
              <a:buSzPct val="80000"/>
              <a:buFont typeface="Wingdings" charset="2"/>
              <a:buChar char="§"/>
              <a:defRPr>
                <a:solidFill>
                  <a:srgbClr val="51626F"/>
                </a:solidFill>
              </a:defRPr>
            </a:lvl4pPr>
            <a:lvl5pPr marL="1162050" indent="-177800">
              <a:buSzPct val="80000"/>
              <a:buFont typeface="Wingdings" charset="2"/>
              <a:buChar char="§"/>
              <a:defRPr>
                <a:solidFill>
                  <a:srgbClr val="51626F"/>
                </a:solidFill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pic>
        <p:nvPicPr>
          <p:cNvPr id="6" name="Picture 11" descr="logo_domino-01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52750" y="6277082"/>
            <a:ext cx="411738" cy="4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7340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nner_4_3_rubis-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30" y="0"/>
            <a:ext cx="9163343" cy="162440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7848872" cy="11430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250825" y="1700808"/>
            <a:ext cx="8229600" cy="4415367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>
                <a:solidFill>
                  <a:srgbClr val="51626F"/>
                </a:solidFill>
              </a:defRPr>
            </a:lvl1pPr>
            <a:lvl2pPr marL="179387" indent="0">
              <a:buFont typeface="Arial"/>
              <a:buNone/>
              <a:defRPr>
                <a:solidFill>
                  <a:srgbClr val="51626F"/>
                </a:solidFill>
              </a:defRPr>
            </a:lvl2pPr>
            <a:lvl3pPr marL="447675" indent="0">
              <a:buFont typeface="Arial"/>
              <a:buNone/>
              <a:defRPr>
                <a:solidFill>
                  <a:srgbClr val="51626F"/>
                </a:solidFill>
              </a:defRPr>
            </a:lvl3pPr>
            <a:lvl4pPr marL="625475" indent="0">
              <a:buFont typeface="Arial"/>
              <a:buNone/>
              <a:defRPr>
                <a:solidFill>
                  <a:srgbClr val="51626F"/>
                </a:solidFill>
              </a:defRPr>
            </a:lvl4pPr>
            <a:lvl5pPr marL="984250" indent="0">
              <a:buFont typeface="Arial"/>
              <a:buNone/>
              <a:defRPr>
                <a:solidFill>
                  <a:srgbClr val="51626F"/>
                </a:solidFill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pic>
        <p:nvPicPr>
          <p:cNvPr id="7" name="Picture 11" descr="logo_domino-01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52750" y="6277082"/>
            <a:ext cx="411738" cy="4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0642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404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 err="1" smtClean="0">
              <a:solidFill>
                <a:srgbClr val="B40439"/>
              </a:solidFill>
            </a:endParaRPr>
          </a:p>
        </p:txBody>
      </p:sp>
      <p:pic>
        <p:nvPicPr>
          <p:cNvPr id="7" name="Picture 6" descr="banner_4_3_w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9" y="0"/>
            <a:ext cx="9163342" cy="162440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C30045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616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64682481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86" name="Diapositive think-cell" r:id="rId15" imgW="360" imgH="360" progId="TCLayout.ActiveDocument.1">
                  <p:embed/>
                </p:oleObj>
              </mc:Choice>
              <mc:Fallback>
                <p:oleObj name="Diapositive think-cell" r:id="rId15" imgW="360" imgH="360" progId="TCLayout.ActiveDocument.1">
                  <p:embed/>
                  <p:pic>
                    <p:nvPicPr>
                      <p:cNvPr id="0" name="Picture 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 userDrawn="1"/>
        </p:nvSpPr>
        <p:spPr>
          <a:xfrm>
            <a:off x="179512" y="652592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DC9E98ED-EF55-443C-8C79-8FAA64858F8E}" type="slidenum">
              <a:rPr lang="en-US" sz="800" smtClean="0"/>
              <a:pPr algn="l"/>
              <a:t>‹#›</a:t>
            </a:fld>
            <a:endParaRPr lang="en-US" sz="800" dirty="0" err="1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5" r:id="rId2"/>
    <p:sldLayoutId id="2147483674" r:id="rId3"/>
    <p:sldLayoutId id="2147483668" r:id="rId4"/>
    <p:sldLayoutId id="2147483675" r:id="rId5"/>
    <p:sldLayoutId id="2147483678" r:id="rId6"/>
    <p:sldLayoutId id="2147483671" r:id="rId7"/>
    <p:sldLayoutId id="2147483673" r:id="rId8"/>
    <p:sldLayoutId id="2147483669" r:id="rId9"/>
    <p:sldLayoutId id="2147483672" r:id="rId10"/>
    <p:sldLayoutId id="21474836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C30045"/>
          </a:solidFill>
          <a:latin typeface="Arial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C30045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C30045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C30045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C30045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rgbClr val="C11339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rgbClr val="C11339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rgbClr val="C11339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rgbClr val="C11339"/>
          </a:solidFill>
          <a:latin typeface="Arial" charset="0"/>
          <a:ea typeface="ＭＳ Ｐゴシック" charset="-128"/>
        </a:defRPr>
      </a:lvl9pPr>
    </p:titleStyle>
    <p:bodyStyle>
      <a:lvl1pPr marL="179388" indent="-179388" algn="l" defTabSz="457200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7"/>
        </a:buBlip>
        <a:defRPr sz="2400" kern="1200">
          <a:solidFill>
            <a:srgbClr val="51626F"/>
          </a:solidFill>
          <a:latin typeface="Arial"/>
          <a:ea typeface="ＭＳ Ｐゴシック" charset="-128"/>
          <a:cs typeface="ＭＳ Ｐゴシック" charset="-128"/>
        </a:defRPr>
      </a:lvl1pPr>
      <a:lvl2pPr marL="447675" indent="-268288" algn="l" defTabSz="457200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8"/>
        </a:buBlip>
        <a:defRPr sz="2000" kern="1200">
          <a:solidFill>
            <a:srgbClr val="51626F"/>
          </a:solidFill>
          <a:latin typeface="Arial"/>
          <a:ea typeface="ＭＳ Ｐゴシック"/>
          <a:cs typeface="Arial"/>
        </a:defRPr>
      </a:lvl2pPr>
      <a:lvl3pPr marL="695325" indent="-247650" algn="l" defTabSz="457200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7"/>
        </a:buBlip>
        <a:defRPr kern="1200">
          <a:solidFill>
            <a:srgbClr val="51626F"/>
          </a:solidFill>
          <a:latin typeface="Arial"/>
          <a:ea typeface="ＭＳ Ｐゴシック"/>
          <a:cs typeface="Arial"/>
        </a:defRPr>
      </a:lvl3pPr>
      <a:lvl4pPr marL="893763" indent="-268288" algn="l" defTabSz="457200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8"/>
        </a:buBlip>
        <a:defRPr sz="1600" kern="1200">
          <a:solidFill>
            <a:srgbClr val="51626F"/>
          </a:solidFill>
          <a:latin typeface="Arial"/>
          <a:ea typeface="ＭＳ Ｐゴシック"/>
          <a:cs typeface="Arial"/>
        </a:defRPr>
      </a:lvl4pPr>
      <a:lvl5pPr marL="1162050" indent="-177800" algn="l" defTabSz="457200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7"/>
        </a:buBlip>
        <a:defRPr sz="1400" kern="1200">
          <a:solidFill>
            <a:srgbClr val="51626F"/>
          </a:solidFill>
          <a:latin typeface="Arial"/>
          <a:ea typeface="ＭＳ Ｐゴシック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Belfius_Main_ppt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6286500"/>
            <a:ext cx="1524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228600"/>
            <a:ext cx="82296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219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 smtClean="0"/>
              <a:t>Click to edit Master text styles</a:t>
            </a:r>
          </a:p>
          <a:p>
            <a:pPr lvl="1"/>
            <a:r>
              <a:rPr lang="nl-BE" altLang="en-US" smtClean="0"/>
              <a:t>Second level</a:t>
            </a:r>
          </a:p>
          <a:p>
            <a:pPr lvl="2"/>
            <a:r>
              <a:rPr lang="nl-BE" altLang="en-US" smtClean="0"/>
              <a:t>Third level</a:t>
            </a:r>
          </a:p>
          <a:p>
            <a:pPr lvl="3"/>
            <a:r>
              <a:rPr lang="nl-BE" altLang="en-US" smtClean="0"/>
              <a:t>Fourth level</a:t>
            </a:r>
          </a:p>
          <a:p>
            <a:pPr lvl="4"/>
            <a:r>
              <a:rPr lang="nl-BE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0825" y="6519863"/>
            <a:ext cx="1181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79FAA"/>
                </a:solidFill>
                <a:latin typeface="Arial" charset="0"/>
              </a:defRPr>
            </a:lvl1pPr>
          </a:lstStyle>
          <a:p>
            <a:pPr>
              <a:defRPr/>
            </a:pPr>
            <a:fld id="{D1FFB60E-8106-4ECD-A9DC-F99DC3451EA4}" type="datetime1">
              <a:rPr lang="nl-BE">
                <a:ea typeface="ＭＳ Ｐゴシック" pitchFamily="1" charset="-128"/>
                <a:cs typeface="+mn-cs"/>
              </a:rPr>
              <a:pPr>
                <a:defRPr/>
              </a:pPr>
              <a:t>27/05/2016</a:t>
            </a:fld>
            <a:endParaRPr lang="en-US">
              <a:ea typeface="ＭＳ Ｐゴシック" pitchFamily="1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9688" y="6519863"/>
            <a:ext cx="4778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79FAA"/>
                </a:solidFill>
                <a:latin typeface="Arial" charset="0"/>
              </a:defRPr>
            </a:lvl1pPr>
          </a:lstStyle>
          <a:p>
            <a:pPr>
              <a:defRPr/>
            </a:pPr>
            <a:fld id="{5E0B1961-A687-41D9-924E-CA25FD21C2DC}" type="slidenum">
              <a:rPr lang="en-US">
                <a:ea typeface="ＭＳ Ｐゴシック" pitchFamily="1" charset="-128"/>
                <a:cs typeface="+mn-cs"/>
              </a:rPr>
              <a:pPr>
                <a:defRPr/>
              </a:pPr>
              <a:t>‹#›</a:t>
            </a:fld>
            <a:endParaRPr lang="en-US">
              <a:ea typeface="ＭＳ Ｐゴシック" pitchFamily="1" charset="-128"/>
              <a:cs typeface="+mn-cs"/>
            </a:endParaRPr>
          </a:p>
        </p:txBody>
      </p:sp>
      <p:pic>
        <p:nvPicPr>
          <p:cNvPr id="1031" name="Picture 11" descr="01-icon-red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82575"/>
            <a:ext cx="361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702675" y="260350"/>
            <a:ext cx="261938" cy="252413"/>
          </a:xfrm>
          <a:prstGeom prst="actionButtonHom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51626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86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97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C30045"/>
          </a:solidFill>
          <a:latin typeface="Arial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C30045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C30045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C30045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C30045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rgbClr val="C11339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rgbClr val="C11339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rgbClr val="C11339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rgbClr val="C11339"/>
          </a:solidFill>
          <a:latin typeface="Arial" charset="0"/>
          <a:ea typeface="ＭＳ Ｐゴシック" charset="-128"/>
        </a:defRPr>
      </a:lvl9pPr>
    </p:titleStyle>
    <p:bodyStyle>
      <a:lvl1pPr marL="179388" indent="-179388" algn="l" defTabSz="457200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3"/>
        </a:buBlip>
        <a:defRPr sz="2400" kern="1200">
          <a:solidFill>
            <a:srgbClr val="51626F"/>
          </a:solidFill>
          <a:latin typeface="Arial"/>
          <a:ea typeface="ＭＳ Ｐゴシック" charset="-128"/>
          <a:cs typeface="ＭＳ Ｐゴシック" charset="-128"/>
        </a:defRPr>
      </a:lvl1pPr>
      <a:lvl2pPr marL="447675" indent="-268288" algn="l" defTabSz="457200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4"/>
        </a:buBlip>
        <a:defRPr sz="2000" kern="1200">
          <a:solidFill>
            <a:srgbClr val="51626F"/>
          </a:solidFill>
          <a:latin typeface="Arial"/>
          <a:ea typeface="ＭＳ Ｐゴシック"/>
          <a:cs typeface="Arial"/>
        </a:defRPr>
      </a:lvl2pPr>
      <a:lvl3pPr marL="695325" indent="-247650" algn="l" defTabSz="457200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3"/>
        </a:buBlip>
        <a:defRPr kern="1200">
          <a:solidFill>
            <a:srgbClr val="51626F"/>
          </a:solidFill>
          <a:latin typeface="Arial"/>
          <a:ea typeface="ＭＳ Ｐゴシック"/>
          <a:cs typeface="Arial"/>
        </a:defRPr>
      </a:lvl3pPr>
      <a:lvl4pPr marL="893763" indent="-268288" algn="l" defTabSz="457200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4"/>
        </a:buBlip>
        <a:defRPr sz="1600" kern="1200">
          <a:solidFill>
            <a:srgbClr val="51626F"/>
          </a:solidFill>
          <a:latin typeface="Arial"/>
          <a:ea typeface="ＭＳ Ｐゴシック"/>
          <a:cs typeface="Arial"/>
        </a:defRPr>
      </a:lvl4pPr>
      <a:lvl5pPr marL="1162050" indent="-177800" algn="l" defTabSz="457200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3"/>
        </a:buBlip>
        <a:defRPr sz="1400" kern="1200">
          <a:solidFill>
            <a:srgbClr val="51626F"/>
          </a:solidFill>
          <a:latin typeface="Arial"/>
          <a:ea typeface="ＭＳ Ｐゴシック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Belfius_Main_ppt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6286500"/>
            <a:ext cx="1524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228600"/>
            <a:ext cx="82296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219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 smtClean="0"/>
              <a:t>Click to edit Master text styles</a:t>
            </a:r>
          </a:p>
          <a:p>
            <a:pPr lvl="1"/>
            <a:r>
              <a:rPr lang="nl-BE" altLang="en-US" smtClean="0"/>
              <a:t>Second level</a:t>
            </a:r>
          </a:p>
          <a:p>
            <a:pPr lvl="2"/>
            <a:r>
              <a:rPr lang="nl-BE" altLang="en-US" smtClean="0"/>
              <a:t>Third level</a:t>
            </a:r>
          </a:p>
          <a:p>
            <a:pPr lvl="3"/>
            <a:r>
              <a:rPr lang="nl-BE" altLang="en-US" smtClean="0"/>
              <a:t>Fourth level</a:t>
            </a:r>
          </a:p>
          <a:p>
            <a:pPr lvl="4"/>
            <a:r>
              <a:rPr lang="nl-BE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0825" y="6519863"/>
            <a:ext cx="1181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79FAA"/>
                </a:solidFill>
              </a:defRPr>
            </a:lvl1pPr>
          </a:lstStyle>
          <a:p>
            <a:pPr>
              <a:defRPr/>
            </a:pPr>
            <a:fld id="{7C491306-4646-4667-8105-6E6F1DA50D14}" type="datetime1">
              <a:rPr lang="nl-BE">
                <a:ea typeface="ＭＳ Ｐゴシック" pitchFamily="1" charset="-128"/>
                <a:cs typeface="+mn-cs"/>
              </a:rPr>
              <a:pPr>
                <a:defRPr/>
              </a:pPr>
              <a:t>27/05/2016</a:t>
            </a:fld>
            <a:endParaRPr lang="en-US">
              <a:ea typeface="ＭＳ Ｐゴシック" pitchFamily="1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9688" y="6519863"/>
            <a:ext cx="4778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79FAA"/>
                </a:solidFill>
              </a:defRPr>
            </a:lvl1pPr>
          </a:lstStyle>
          <a:p>
            <a:pPr>
              <a:defRPr/>
            </a:pPr>
            <a:fld id="{DF20C749-F6C4-4C74-B951-ADB8CF084FFD}" type="slidenum">
              <a:rPr lang="en-US">
                <a:ea typeface="ＭＳ Ｐゴシック" pitchFamily="1" charset="-128"/>
                <a:cs typeface="+mn-cs"/>
              </a:rPr>
              <a:pPr>
                <a:defRPr/>
              </a:pPr>
              <a:t>‹#›</a:t>
            </a:fld>
            <a:endParaRPr lang="en-US">
              <a:ea typeface="ＭＳ Ｐゴシック" pitchFamily="1" charset="-128"/>
              <a:cs typeface="+mn-cs"/>
            </a:endParaRPr>
          </a:p>
        </p:txBody>
      </p:sp>
      <p:pic>
        <p:nvPicPr>
          <p:cNvPr id="1031" name="Picture 11" descr="01-icon-re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82575"/>
            <a:ext cx="361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AutoShape 8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8702675" y="260350"/>
            <a:ext cx="261938" cy="252413"/>
          </a:xfrm>
          <a:prstGeom prst="actionButtonHom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51626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69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C30045"/>
          </a:solidFill>
          <a:latin typeface="Arial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C30045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C30045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C30045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C30045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rgbClr val="C11339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rgbClr val="C11339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rgbClr val="C11339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rgbClr val="C11339"/>
          </a:solidFill>
          <a:latin typeface="Arial" charset="0"/>
          <a:ea typeface="ＭＳ Ｐゴシック" charset="-128"/>
        </a:defRPr>
      </a:lvl9pPr>
    </p:titleStyle>
    <p:bodyStyle>
      <a:lvl1pPr marL="179388" indent="-179388" algn="l" defTabSz="457200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1"/>
        </a:buBlip>
        <a:defRPr sz="2400" kern="1200">
          <a:solidFill>
            <a:srgbClr val="51626F"/>
          </a:solidFill>
          <a:latin typeface="Arial"/>
          <a:ea typeface="ＭＳ Ｐゴシック" charset="-128"/>
          <a:cs typeface="ＭＳ Ｐゴシック" charset="-128"/>
        </a:defRPr>
      </a:lvl1pPr>
      <a:lvl2pPr marL="447675" indent="-268288" algn="l" defTabSz="457200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2"/>
        </a:buBlip>
        <a:defRPr sz="2000" kern="1200">
          <a:solidFill>
            <a:srgbClr val="51626F"/>
          </a:solidFill>
          <a:latin typeface="Arial"/>
          <a:ea typeface="ＭＳ Ｐゴシック"/>
          <a:cs typeface="Arial"/>
        </a:defRPr>
      </a:lvl2pPr>
      <a:lvl3pPr marL="695325" indent="-247650" algn="l" defTabSz="457200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1"/>
        </a:buBlip>
        <a:defRPr kern="1200">
          <a:solidFill>
            <a:srgbClr val="51626F"/>
          </a:solidFill>
          <a:latin typeface="Arial"/>
          <a:ea typeface="ＭＳ Ｐゴシック"/>
          <a:cs typeface="Arial"/>
        </a:defRPr>
      </a:lvl3pPr>
      <a:lvl4pPr marL="893763" indent="-268288" algn="l" defTabSz="457200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2"/>
        </a:buBlip>
        <a:defRPr sz="1600" kern="1200">
          <a:solidFill>
            <a:srgbClr val="51626F"/>
          </a:solidFill>
          <a:latin typeface="Arial"/>
          <a:ea typeface="ＭＳ Ｐゴシック"/>
          <a:cs typeface="Arial"/>
        </a:defRPr>
      </a:lvl4pPr>
      <a:lvl5pPr marL="1162050" indent="-177800" algn="l" defTabSz="457200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1"/>
        </a:buBlip>
        <a:defRPr sz="1400" kern="1200">
          <a:solidFill>
            <a:srgbClr val="51626F"/>
          </a:solidFill>
          <a:latin typeface="Arial"/>
          <a:ea typeface="ＭＳ Ｐゴシック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emf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emf"/><Relationship Id="rId5" Type="http://schemas.openxmlformats.org/officeDocument/2006/relationships/image" Target="../media/image16.emf"/><Relationship Id="rId15" Type="http://schemas.openxmlformats.org/officeDocument/2006/relationships/image" Target="../media/image26.emf"/><Relationship Id="rId10" Type="http://schemas.openxmlformats.org/officeDocument/2006/relationships/image" Target="../media/image21.emf"/><Relationship Id="rId4" Type="http://schemas.openxmlformats.org/officeDocument/2006/relationships/image" Target="../media/image3.png"/><Relationship Id="rId9" Type="http://schemas.openxmlformats.org/officeDocument/2006/relationships/image" Target="../media/image20.emf"/><Relationship Id="rId1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emf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9.emf"/><Relationship Id="rId5" Type="http://schemas.openxmlformats.org/officeDocument/2006/relationships/image" Target="../media/image16.emf"/><Relationship Id="rId15" Type="http://schemas.openxmlformats.org/officeDocument/2006/relationships/image" Target="../media/image26.emf"/><Relationship Id="rId10" Type="http://schemas.openxmlformats.org/officeDocument/2006/relationships/image" Target="../media/image28.emf"/><Relationship Id="rId4" Type="http://schemas.openxmlformats.org/officeDocument/2006/relationships/image" Target="../media/image3.png"/><Relationship Id="rId9" Type="http://schemas.openxmlformats.org/officeDocument/2006/relationships/image" Target="../media/image27.emf"/><Relationship Id="rId1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emf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3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11" Type="http://schemas.openxmlformats.org/officeDocument/2006/relationships/image" Target="../media/image36.emf"/><Relationship Id="rId5" Type="http://schemas.openxmlformats.org/officeDocument/2006/relationships/image" Target="../media/image16.emf"/><Relationship Id="rId15" Type="http://schemas.openxmlformats.org/officeDocument/2006/relationships/image" Target="../media/image38.emf"/><Relationship Id="rId10" Type="http://schemas.openxmlformats.org/officeDocument/2006/relationships/image" Target="../media/image35.emf"/><Relationship Id="rId4" Type="http://schemas.openxmlformats.org/officeDocument/2006/relationships/image" Target="../media/image3.png"/><Relationship Id="rId9" Type="http://schemas.openxmlformats.org/officeDocument/2006/relationships/image" Target="../media/image34.emf"/><Relationship Id="rId14" Type="http://schemas.openxmlformats.org/officeDocument/2006/relationships/image" Target="../media/image26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emf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emf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60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59.emf"/><Relationship Id="rId5" Type="http://schemas.openxmlformats.org/officeDocument/2006/relationships/image" Target="../media/image56.emf"/><Relationship Id="rId15" Type="http://schemas.openxmlformats.org/officeDocument/2006/relationships/image" Target="../media/image26.emf"/><Relationship Id="rId10" Type="http://schemas.openxmlformats.org/officeDocument/2006/relationships/image" Target="../media/image58.emf"/><Relationship Id="rId4" Type="http://schemas.openxmlformats.org/officeDocument/2006/relationships/image" Target="../media/image3.png"/><Relationship Id="rId9" Type="http://schemas.openxmlformats.org/officeDocument/2006/relationships/image" Target="../media/image57.emf"/><Relationship Id="rId14" Type="http://schemas.openxmlformats.org/officeDocument/2006/relationships/image" Target="../media/image61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4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emf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68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67.emf"/><Relationship Id="rId5" Type="http://schemas.openxmlformats.org/officeDocument/2006/relationships/image" Target="../media/image16.emf"/><Relationship Id="rId15" Type="http://schemas.openxmlformats.org/officeDocument/2006/relationships/image" Target="../media/image26.emf"/><Relationship Id="rId10" Type="http://schemas.openxmlformats.org/officeDocument/2006/relationships/image" Target="../media/image66.emf"/><Relationship Id="rId4" Type="http://schemas.openxmlformats.org/officeDocument/2006/relationships/image" Target="../media/image3.png"/><Relationship Id="rId9" Type="http://schemas.openxmlformats.org/officeDocument/2006/relationships/image" Target="../media/image65.emf"/><Relationship Id="rId14" Type="http://schemas.openxmlformats.org/officeDocument/2006/relationships/image" Target="../media/image69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0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1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4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5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6.xml"/><Relationship Id="rId5" Type="http://schemas.openxmlformats.org/officeDocument/2006/relationships/hyperlink" Target="mailto:Bernard.michaux@belfius.be" TargetMode="External"/><Relationship Id="rId4" Type="http://schemas.openxmlformats.org/officeDocument/2006/relationships/hyperlink" Target="mailto:Robert.golenvaux@belfius.b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9025" y="-116241"/>
            <a:ext cx="9142794" cy="6027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47050" y="3157502"/>
            <a:ext cx="4525150" cy="1993484"/>
          </a:xfrm>
          <a:custGeom>
            <a:avLst/>
            <a:gdLst/>
            <a:ahLst/>
            <a:cxnLst/>
            <a:rect l="l" t="t" r="r" b="b"/>
            <a:pathLst>
              <a:path w="3945254" h="2198370">
                <a:moveTo>
                  <a:pt x="3769050" y="5793"/>
                </a:moveTo>
                <a:lnTo>
                  <a:pt x="3816708" y="1838"/>
                </a:lnTo>
                <a:lnTo>
                  <a:pt x="3836909" y="580"/>
                </a:lnTo>
                <a:lnTo>
                  <a:pt x="3854869" y="0"/>
                </a:lnTo>
                <a:lnTo>
                  <a:pt x="3870718" y="247"/>
                </a:lnTo>
                <a:lnTo>
                  <a:pt x="3915650" y="12495"/>
                </a:lnTo>
                <a:lnTo>
                  <a:pt x="3937368" y="49917"/>
                </a:lnTo>
                <a:lnTo>
                  <a:pt x="3943501" y="100247"/>
                </a:lnTo>
                <a:lnTo>
                  <a:pt x="3944732" y="146640"/>
                </a:lnTo>
                <a:lnTo>
                  <a:pt x="3944908" y="1857198"/>
                </a:lnTo>
                <a:lnTo>
                  <a:pt x="175836" y="2192163"/>
                </a:lnTo>
                <a:lnTo>
                  <a:pt x="128178" y="2196118"/>
                </a:lnTo>
                <a:lnTo>
                  <a:pt x="107976" y="2197377"/>
                </a:lnTo>
                <a:lnTo>
                  <a:pt x="90017" y="2197957"/>
                </a:lnTo>
                <a:lnTo>
                  <a:pt x="74168" y="2197709"/>
                </a:lnTo>
                <a:lnTo>
                  <a:pt x="29236" y="2185462"/>
                </a:lnTo>
                <a:lnTo>
                  <a:pt x="7517" y="2148040"/>
                </a:lnTo>
                <a:lnTo>
                  <a:pt x="1384" y="2097709"/>
                </a:lnTo>
                <a:lnTo>
                  <a:pt x="153" y="2051316"/>
                </a:lnTo>
                <a:lnTo>
                  <a:pt x="0" y="2023820"/>
                </a:lnTo>
                <a:lnTo>
                  <a:pt x="29" y="519266"/>
                </a:lnTo>
                <a:lnTo>
                  <a:pt x="571" y="472307"/>
                </a:lnTo>
                <a:lnTo>
                  <a:pt x="2725" y="430922"/>
                </a:lnTo>
                <a:lnTo>
                  <a:pt x="11232" y="386060"/>
                </a:lnTo>
                <a:lnTo>
                  <a:pt x="37963" y="351150"/>
                </a:lnTo>
                <a:lnTo>
                  <a:pt x="74168" y="337616"/>
                </a:lnTo>
                <a:lnTo>
                  <a:pt x="128178" y="329757"/>
                </a:lnTo>
                <a:lnTo>
                  <a:pt x="3769050" y="5793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rot="21300000">
            <a:off x="1986117" y="3626316"/>
            <a:ext cx="438818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Analys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spc="-48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-26" dirty="0" err="1">
                <a:solidFill>
                  <a:srgbClr val="FFFFFF"/>
                </a:solidFill>
                <a:latin typeface="BelfiusAlternative"/>
                <a:cs typeface="BelfiusAlternative"/>
              </a:rPr>
              <a:t>sectoriell</a:t>
            </a:r>
            <a:r>
              <a:rPr b="1" spc="-13" dirty="0" err="1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spc="-48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-26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des</a:t>
            </a:r>
            <a:r>
              <a:rPr lang="nl-BE" b="1" spc="-26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lang="nl-BE" b="1" spc="-26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hôpitaux</a:t>
            </a:r>
            <a:r>
              <a:rPr lang="nl-BE" b="1" spc="-26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5" name="object 5"/>
          <p:cNvSpPr txBox="1"/>
          <p:nvPr/>
        </p:nvSpPr>
        <p:spPr>
          <a:xfrm rot="21300000">
            <a:off x="1986396" y="3946809"/>
            <a:ext cx="424699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spc="9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générau</a:t>
            </a:r>
            <a:r>
              <a:rPr b="1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x</a:t>
            </a:r>
            <a:r>
              <a:rPr b="1" spc="31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9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sur</a:t>
            </a:r>
            <a:r>
              <a:rPr lang="nl-BE" b="1" spc="9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 base du </a:t>
            </a:r>
            <a:r>
              <a:rPr lang="nl-BE" b="1" spc="9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modèle</a:t>
            </a:r>
            <a:r>
              <a:rPr lang="nl-BE" b="1" spc="9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 MAHA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6" name="object 6"/>
          <p:cNvSpPr txBox="1"/>
          <p:nvPr/>
        </p:nvSpPr>
        <p:spPr>
          <a:xfrm rot="21300000">
            <a:off x="1995530" y="4443123"/>
            <a:ext cx="438094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MAHA</a:t>
            </a:r>
            <a:r>
              <a:rPr lang="nl-BE" b="1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 2015 – </a:t>
            </a:r>
            <a:r>
              <a:rPr lang="nl-BE" b="1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exercice</a:t>
            </a:r>
            <a:r>
              <a:rPr lang="nl-BE" b="1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lang="nl-BE" b="1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comptable</a:t>
            </a:r>
            <a:r>
              <a:rPr lang="nl-BE" b="1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 2014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367" y="5138252"/>
            <a:ext cx="9142914" cy="1698665"/>
          </a:xfrm>
          <a:custGeom>
            <a:avLst/>
            <a:gdLst/>
            <a:ahLst/>
            <a:cxnLst/>
            <a:rect l="l" t="t" r="r" b="b"/>
            <a:pathLst>
              <a:path w="10692130" h="1873250">
                <a:moveTo>
                  <a:pt x="10692003" y="0"/>
                </a:moveTo>
                <a:lnTo>
                  <a:pt x="0" y="935443"/>
                </a:lnTo>
                <a:lnTo>
                  <a:pt x="0" y="1872830"/>
                </a:lnTo>
                <a:lnTo>
                  <a:pt x="10692003" y="1872830"/>
                </a:lnTo>
                <a:lnTo>
                  <a:pt x="10692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7409" y="6313018"/>
            <a:ext cx="68417" cy="122649"/>
          </a:xfrm>
          <a:custGeom>
            <a:avLst/>
            <a:gdLst/>
            <a:ahLst/>
            <a:cxnLst/>
            <a:rect l="l" t="t" r="r" b="b"/>
            <a:pathLst>
              <a:path w="80009" h="135254">
                <a:moveTo>
                  <a:pt x="42468" y="0"/>
                </a:moveTo>
                <a:lnTo>
                  <a:pt x="3784" y="0"/>
                </a:lnTo>
                <a:lnTo>
                  <a:pt x="0" y="3797"/>
                </a:lnTo>
                <a:lnTo>
                  <a:pt x="0" y="131216"/>
                </a:lnTo>
                <a:lnTo>
                  <a:pt x="3784" y="135001"/>
                </a:lnTo>
                <a:lnTo>
                  <a:pt x="42468" y="135001"/>
                </a:lnTo>
                <a:lnTo>
                  <a:pt x="44331" y="134957"/>
                </a:lnTo>
                <a:lnTo>
                  <a:pt x="56149" y="132408"/>
                </a:lnTo>
                <a:lnTo>
                  <a:pt x="66295" y="125976"/>
                </a:lnTo>
                <a:lnTo>
                  <a:pt x="71947" y="118541"/>
                </a:lnTo>
                <a:lnTo>
                  <a:pt x="16459" y="118541"/>
                </a:lnTo>
                <a:lnTo>
                  <a:pt x="16459" y="73266"/>
                </a:lnTo>
                <a:lnTo>
                  <a:pt x="76179" y="73266"/>
                </a:lnTo>
                <a:lnTo>
                  <a:pt x="75702" y="71922"/>
                </a:lnTo>
                <a:lnTo>
                  <a:pt x="70677" y="60023"/>
                </a:lnTo>
                <a:lnTo>
                  <a:pt x="73445" y="55143"/>
                </a:lnTo>
                <a:lnTo>
                  <a:pt x="16459" y="55143"/>
                </a:lnTo>
                <a:lnTo>
                  <a:pt x="16459" y="14820"/>
                </a:lnTo>
                <a:lnTo>
                  <a:pt x="71177" y="14820"/>
                </a:lnTo>
                <a:lnTo>
                  <a:pt x="68028" y="10355"/>
                </a:lnTo>
                <a:lnTo>
                  <a:pt x="56492" y="2777"/>
                </a:lnTo>
                <a:lnTo>
                  <a:pt x="42468" y="0"/>
                </a:lnTo>
                <a:close/>
              </a:path>
              <a:path w="80009" h="135254">
                <a:moveTo>
                  <a:pt x="76179" y="73266"/>
                </a:moveTo>
                <a:lnTo>
                  <a:pt x="42468" y="73266"/>
                </a:lnTo>
                <a:lnTo>
                  <a:pt x="42773" y="73268"/>
                </a:lnTo>
                <a:lnTo>
                  <a:pt x="54040" y="76754"/>
                </a:lnTo>
                <a:lnTo>
                  <a:pt x="61757" y="86803"/>
                </a:lnTo>
                <a:lnTo>
                  <a:pt x="63949" y="103289"/>
                </a:lnTo>
                <a:lnTo>
                  <a:pt x="55779" y="114223"/>
                </a:lnTo>
                <a:lnTo>
                  <a:pt x="42468" y="118541"/>
                </a:lnTo>
                <a:lnTo>
                  <a:pt x="71947" y="118541"/>
                </a:lnTo>
                <a:lnTo>
                  <a:pt x="74095" y="115717"/>
                </a:lnTo>
                <a:lnTo>
                  <a:pt x="78876" y="101688"/>
                </a:lnTo>
                <a:lnTo>
                  <a:pt x="79967" y="83946"/>
                </a:lnTo>
                <a:lnTo>
                  <a:pt x="76179" y="73266"/>
                </a:lnTo>
                <a:close/>
              </a:path>
              <a:path w="80009" h="135254">
                <a:moveTo>
                  <a:pt x="71177" y="14820"/>
                </a:moveTo>
                <a:lnTo>
                  <a:pt x="16459" y="14820"/>
                </a:lnTo>
                <a:lnTo>
                  <a:pt x="46181" y="15159"/>
                </a:lnTo>
                <a:lnTo>
                  <a:pt x="57984" y="22047"/>
                </a:lnTo>
                <a:lnTo>
                  <a:pt x="62725" y="35077"/>
                </a:lnTo>
                <a:lnTo>
                  <a:pt x="62250" y="38494"/>
                </a:lnTo>
                <a:lnTo>
                  <a:pt x="55474" y="50375"/>
                </a:lnTo>
                <a:lnTo>
                  <a:pt x="42468" y="55143"/>
                </a:lnTo>
                <a:lnTo>
                  <a:pt x="73445" y="55143"/>
                </a:lnTo>
                <a:lnTo>
                  <a:pt x="76921" y="49016"/>
                </a:lnTo>
                <a:lnTo>
                  <a:pt x="79165" y="35384"/>
                </a:lnTo>
                <a:lnTo>
                  <a:pt x="75959" y="21602"/>
                </a:lnTo>
                <a:lnTo>
                  <a:pt x="71177" y="14820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74390" y="6345280"/>
            <a:ext cx="55928" cy="92131"/>
          </a:xfrm>
          <a:custGeom>
            <a:avLst/>
            <a:gdLst/>
            <a:ahLst/>
            <a:cxnLst/>
            <a:rect l="l" t="t" r="r" b="b"/>
            <a:pathLst>
              <a:path w="65404" h="101600">
                <a:moveTo>
                  <a:pt x="61111" y="16275"/>
                </a:moveTo>
                <a:lnTo>
                  <a:pt x="44097" y="16275"/>
                </a:lnTo>
                <a:lnTo>
                  <a:pt x="48873" y="22218"/>
                </a:lnTo>
                <a:lnTo>
                  <a:pt x="48873" y="36531"/>
                </a:lnTo>
                <a:lnTo>
                  <a:pt x="18858" y="44181"/>
                </a:lnTo>
                <a:lnTo>
                  <a:pt x="8876" y="51119"/>
                </a:lnTo>
                <a:lnTo>
                  <a:pt x="2086" y="62460"/>
                </a:lnTo>
                <a:lnTo>
                  <a:pt x="0" y="79325"/>
                </a:lnTo>
                <a:lnTo>
                  <a:pt x="6874" y="91369"/>
                </a:lnTo>
                <a:lnTo>
                  <a:pt x="18361" y="98630"/>
                </a:lnTo>
                <a:lnTo>
                  <a:pt x="32236" y="101060"/>
                </a:lnTo>
                <a:lnTo>
                  <a:pt x="40800" y="100033"/>
                </a:lnTo>
                <a:lnTo>
                  <a:pt x="53250" y="94145"/>
                </a:lnTo>
                <a:lnTo>
                  <a:pt x="61256" y="84601"/>
                </a:lnTo>
                <a:lnTo>
                  <a:pt x="21377" y="84601"/>
                </a:lnTo>
                <a:lnTo>
                  <a:pt x="15446" y="78987"/>
                </a:lnTo>
                <a:lnTo>
                  <a:pt x="15446" y="65005"/>
                </a:lnTo>
                <a:lnTo>
                  <a:pt x="20717" y="59074"/>
                </a:lnTo>
                <a:lnTo>
                  <a:pt x="31588" y="56775"/>
                </a:lnTo>
                <a:lnTo>
                  <a:pt x="48873" y="52825"/>
                </a:lnTo>
                <a:lnTo>
                  <a:pt x="64773" y="52825"/>
                </a:lnTo>
                <a:lnTo>
                  <a:pt x="63686" y="20525"/>
                </a:lnTo>
                <a:lnTo>
                  <a:pt x="61111" y="16275"/>
                </a:lnTo>
                <a:close/>
              </a:path>
              <a:path w="65404" h="101600">
                <a:moveTo>
                  <a:pt x="64773" y="52825"/>
                </a:moveTo>
                <a:lnTo>
                  <a:pt x="48873" y="52825"/>
                </a:lnTo>
                <a:lnTo>
                  <a:pt x="48873" y="78022"/>
                </a:lnTo>
                <a:lnTo>
                  <a:pt x="42129" y="84601"/>
                </a:lnTo>
                <a:lnTo>
                  <a:pt x="61256" y="84601"/>
                </a:lnTo>
                <a:lnTo>
                  <a:pt x="62016" y="83695"/>
                </a:lnTo>
                <a:lnTo>
                  <a:pt x="65332" y="69437"/>
                </a:lnTo>
                <a:lnTo>
                  <a:pt x="64773" y="52825"/>
                </a:lnTo>
                <a:close/>
              </a:path>
              <a:path w="65404" h="101600">
                <a:moveTo>
                  <a:pt x="28948" y="0"/>
                </a:moveTo>
                <a:lnTo>
                  <a:pt x="16399" y="3483"/>
                </a:lnTo>
                <a:lnTo>
                  <a:pt x="6074" y="11334"/>
                </a:lnTo>
                <a:lnTo>
                  <a:pt x="4423" y="13138"/>
                </a:lnTo>
                <a:lnTo>
                  <a:pt x="3114" y="15449"/>
                </a:lnTo>
                <a:lnTo>
                  <a:pt x="3114" y="22866"/>
                </a:lnTo>
                <a:lnTo>
                  <a:pt x="6886" y="26333"/>
                </a:lnTo>
                <a:lnTo>
                  <a:pt x="19066" y="26333"/>
                </a:lnTo>
                <a:lnTo>
                  <a:pt x="20386" y="16275"/>
                </a:lnTo>
                <a:lnTo>
                  <a:pt x="61111" y="16275"/>
                </a:lnTo>
                <a:lnTo>
                  <a:pt x="57076" y="9617"/>
                </a:lnTo>
                <a:lnTo>
                  <a:pt x="45473" y="2483"/>
                </a:lnTo>
                <a:lnTo>
                  <a:pt x="28948" y="0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49372" y="6347423"/>
            <a:ext cx="60815" cy="88100"/>
          </a:xfrm>
          <a:custGeom>
            <a:avLst/>
            <a:gdLst/>
            <a:ahLst/>
            <a:cxnLst/>
            <a:rect l="l" t="t" r="r" b="b"/>
            <a:pathLst>
              <a:path w="71120" h="97154">
                <a:moveTo>
                  <a:pt x="22166" y="0"/>
                </a:moveTo>
                <a:lnTo>
                  <a:pt x="10635" y="7521"/>
                </a:lnTo>
                <a:lnTo>
                  <a:pt x="2854" y="18864"/>
                </a:lnTo>
                <a:lnTo>
                  <a:pt x="0" y="32856"/>
                </a:lnTo>
                <a:lnTo>
                  <a:pt x="0" y="94247"/>
                </a:lnTo>
                <a:lnTo>
                  <a:pt x="4102" y="97054"/>
                </a:lnTo>
                <a:lnTo>
                  <a:pt x="12344" y="97054"/>
                </a:lnTo>
                <a:lnTo>
                  <a:pt x="16459" y="94247"/>
                </a:lnTo>
                <a:lnTo>
                  <a:pt x="16459" y="88812"/>
                </a:lnTo>
                <a:lnTo>
                  <a:pt x="16669" y="30002"/>
                </a:lnTo>
                <a:lnTo>
                  <a:pt x="23211" y="18536"/>
                </a:lnTo>
                <a:lnTo>
                  <a:pt x="36993" y="13985"/>
                </a:lnTo>
                <a:lnTo>
                  <a:pt x="64412" y="13985"/>
                </a:lnTo>
                <a:lnTo>
                  <a:pt x="63794" y="12857"/>
                </a:lnTo>
                <a:lnTo>
                  <a:pt x="54140" y="5175"/>
                </a:lnTo>
                <a:lnTo>
                  <a:pt x="40285" y="636"/>
                </a:lnTo>
                <a:lnTo>
                  <a:pt x="22166" y="0"/>
                </a:lnTo>
                <a:close/>
              </a:path>
              <a:path w="71120" h="97154">
                <a:moveTo>
                  <a:pt x="64412" y="13985"/>
                </a:moveTo>
                <a:lnTo>
                  <a:pt x="36993" y="13985"/>
                </a:lnTo>
                <a:lnTo>
                  <a:pt x="49318" y="19970"/>
                </a:lnTo>
                <a:lnTo>
                  <a:pt x="54317" y="32856"/>
                </a:lnTo>
                <a:lnTo>
                  <a:pt x="54317" y="94247"/>
                </a:lnTo>
                <a:lnTo>
                  <a:pt x="58432" y="97054"/>
                </a:lnTo>
                <a:lnTo>
                  <a:pt x="66662" y="97054"/>
                </a:lnTo>
                <a:lnTo>
                  <a:pt x="70789" y="94247"/>
                </a:lnTo>
                <a:lnTo>
                  <a:pt x="70789" y="88812"/>
                </a:lnTo>
                <a:lnTo>
                  <a:pt x="69309" y="22923"/>
                </a:lnTo>
                <a:lnTo>
                  <a:pt x="64412" y="13985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29008" y="6347423"/>
            <a:ext cx="60815" cy="118043"/>
          </a:xfrm>
          <a:custGeom>
            <a:avLst/>
            <a:gdLst/>
            <a:ahLst/>
            <a:cxnLst/>
            <a:rect l="l" t="t" r="r" b="b"/>
            <a:pathLst>
              <a:path w="71120" h="130175">
                <a:moveTo>
                  <a:pt x="70789" y="93270"/>
                </a:moveTo>
                <a:lnTo>
                  <a:pt x="54330" y="93270"/>
                </a:lnTo>
                <a:lnTo>
                  <a:pt x="54330" y="127166"/>
                </a:lnTo>
                <a:lnTo>
                  <a:pt x="58445" y="129985"/>
                </a:lnTo>
                <a:lnTo>
                  <a:pt x="66675" y="129985"/>
                </a:lnTo>
                <a:lnTo>
                  <a:pt x="70789" y="127166"/>
                </a:lnTo>
                <a:lnTo>
                  <a:pt x="70789" y="93270"/>
                </a:lnTo>
                <a:close/>
              </a:path>
              <a:path w="71120" h="130175">
                <a:moveTo>
                  <a:pt x="22166" y="0"/>
                </a:moveTo>
                <a:lnTo>
                  <a:pt x="10635" y="7521"/>
                </a:lnTo>
                <a:lnTo>
                  <a:pt x="2854" y="18864"/>
                </a:lnTo>
                <a:lnTo>
                  <a:pt x="0" y="32856"/>
                </a:lnTo>
                <a:lnTo>
                  <a:pt x="2540" y="76526"/>
                </a:lnTo>
                <a:lnTo>
                  <a:pt x="10065" y="88057"/>
                </a:lnTo>
                <a:lnTo>
                  <a:pt x="21408" y="95837"/>
                </a:lnTo>
                <a:lnTo>
                  <a:pt x="35394" y="98692"/>
                </a:lnTo>
                <a:lnTo>
                  <a:pt x="42303" y="98692"/>
                </a:lnTo>
                <a:lnTo>
                  <a:pt x="48895" y="96724"/>
                </a:lnTo>
                <a:lnTo>
                  <a:pt x="54330" y="93270"/>
                </a:lnTo>
                <a:lnTo>
                  <a:pt x="70789" y="93270"/>
                </a:lnTo>
                <a:lnTo>
                  <a:pt x="70789" y="82167"/>
                </a:lnTo>
                <a:lnTo>
                  <a:pt x="33786" y="82167"/>
                </a:lnTo>
                <a:lnTo>
                  <a:pt x="21461" y="76180"/>
                </a:lnTo>
                <a:lnTo>
                  <a:pt x="16459" y="63298"/>
                </a:lnTo>
                <a:lnTo>
                  <a:pt x="16670" y="29994"/>
                </a:lnTo>
                <a:lnTo>
                  <a:pt x="23221" y="18533"/>
                </a:lnTo>
                <a:lnTo>
                  <a:pt x="37005" y="13986"/>
                </a:lnTo>
                <a:lnTo>
                  <a:pt x="64412" y="13986"/>
                </a:lnTo>
                <a:lnTo>
                  <a:pt x="63794" y="12857"/>
                </a:lnTo>
                <a:lnTo>
                  <a:pt x="54140" y="5175"/>
                </a:lnTo>
                <a:lnTo>
                  <a:pt x="40285" y="636"/>
                </a:lnTo>
                <a:lnTo>
                  <a:pt x="22166" y="0"/>
                </a:lnTo>
                <a:close/>
              </a:path>
              <a:path w="71120" h="130175">
                <a:moveTo>
                  <a:pt x="64412" y="13986"/>
                </a:moveTo>
                <a:lnTo>
                  <a:pt x="37005" y="13986"/>
                </a:lnTo>
                <a:lnTo>
                  <a:pt x="49332" y="19973"/>
                </a:lnTo>
                <a:lnTo>
                  <a:pt x="54330" y="32856"/>
                </a:lnTo>
                <a:lnTo>
                  <a:pt x="54119" y="66158"/>
                </a:lnTo>
                <a:lnTo>
                  <a:pt x="47573" y="77620"/>
                </a:lnTo>
                <a:lnTo>
                  <a:pt x="33786" y="82167"/>
                </a:lnTo>
                <a:lnTo>
                  <a:pt x="70789" y="82167"/>
                </a:lnTo>
                <a:lnTo>
                  <a:pt x="70789" y="63298"/>
                </a:lnTo>
                <a:lnTo>
                  <a:pt x="69309" y="22923"/>
                </a:lnTo>
                <a:lnTo>
                  <a:pt x="64412" y="13986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08653" y="6346609"/>
            <a:ext cx="60815" cy="90404"/>
          </a:xfrm>
          <a:custGeom>
            <a:avLst/>
            <a:gdLst/>
            <a:ahLst/>
            <a:cxnLst/>
            <a:rect l="l" t="t" r="r" b="b"/>
            <a:pathLst>
              <a:path w="71120" h="99695">
                <a:moveTo>
                  <a:pt x="12357" y="0"/>
                </a:moveTo>
                <a:lnTo>
                  <a:pt x="4114" y="0"/>
                </a:lnTo>
                <a:lnTo>
                  <a:pt x="0" y="2781"/>
                </a:lnTo>
                <a:lnTo>
                  <a:pt x="0" y="8229"/>
                </a:lnTo>
                <a:lnTo>
                  <a:pt x="2540" y="77421"/>
                </a:lnTo>
                <a:lnTo>
                  <a:pt x="10065" y="88952"/>
                </a:lnTo>
                <a:lnTo>
                  <a:pt x="21408" y="96736"/>
                </a:lnTo>
                <a:lnTo>
                  <a:pt x="35394" y="99593"/>
                </a:lnTo>
                <a:lnTo>
                  <a:pt x="48617" y="97051"/>
                </a:lnTo>
                <a:lnTo>
                  <a:pt x="60149" y="89523"/>
                </a:lnTo>
                <a:lnTo>
                  <a:pt x="64577" y="83069"/>
                </a:lnTo>
                <a:lnTo>
                  <a:pt x="33794" y="83069"/>
                </a:lnTo>
                <a:lnTo>
                  <a:pt x="21466" y="77084"/>
                </a:lnTo>
                <a:lnTo>
                  <a:pt x="16471" y="64198"/>
                </a:lnTo>
                <a:lnTo>
                  <a:pt x="16471" y="2781"/>
                </a:lnTo>
                <a:lnTo>
                  <a:pt x="12357" y="0"/>
                </a:lnTo>
                <a:close/>
              </a:path>
              <a:path w="71120" h="99695">
                <a:moveTo>
                  <a:pt x="66675" y="0"/>
                </a:moveTo>
                <a:lnTo>
                  <a:pt x="58432" y="0"/>
                </a:lnTo>
                <a:lnTo>
                  <a:pt x="54330" y="2781"/>
                </a:lnTo>
                <a:lnTo>
                  <a:pt x="54330" y="8229"/>
                </a:lnTo>
                <a:lnTo>
                  <a:pt x="54120" y="67052"/>
                </a:lnTo>
                <a:lnTo>
                  <a:pt x="47572" y="78518"/>
                </a:lnTo>
                <a:lnTo>
                  <a:pt x="33794" y="83069"/>
                </a:lnTo>
                <a:lnTo>
                  <a:pt x="64577" y="83069"/>
                </a:lnTo>
                <a:lnTo>
                  <a:pt x="67932" y="78179"/>
                </a:lnTo>
                <a:lnTo>
                  <a:pt x="70789" y="64198"/>
                </a:lnTo>
                <a:lnTo>
                  <a:pt x="70789" y="2781"/>
                </a:lnTo>
                <a:lnTo>
                  <a:pt x="66675" y="0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88288" y="6347421"/>
            <a:ext cx="60815" cy="89828"/>
          </a:xfrm>
          <a:custGeom>
            <a:avLst/>
            <a:gdLst/>
            <a:ahLst/>
            <a:cxnLst/>
            <a:rect l="l" t="t" r="r" b="b"/>
            <a:pathLst>
              <a:path w="71120" h="99059">
                <a:moveTo>
                  <a:pt x="22171" y="0"/>
                </a:moveTo>
                <a:lnTo>
                  <a:pt x="10640" y="7521"/>
                </a:lnTo>
                <a:lnTo>
                  <a:pt x="2856" y="18864"/>
                </a:lnTo>
                <a:lnTo>
                  <a:pt x="0" y="32856"/>
                </a:lnTo>
                <a:lnTo>
                  <a:pt x="235" y="67234"/>
                </a:lnTo>
                <a:lnTo>
                  <a:pt x="4531" y="79789"/>
                </a:lnTo>
                <a:lnTo>
                  <a:pt x="13455" y="89729"/>
                </a:lnTo>
                <a:lnTo>
                  <a:pt x="26001" y="96238"/>
                </a:lnTo>
                <a:lnTo>
                  <a:pt x="41161" y="98499"/>
                </a:lnTo>
                <a:lnTo>
                  <a:pt x="53786" y="95256"/>
                </a:lnTo>
                <a:lnTo>
                  <a:pt x="64376" y="87834"/>
                </a:lnTo>
                <a:lnTo>
                  <a:pt x="65862" y="86348"/>
                </a:lnTo>
                <a:lnTo>
                  <a:pt x="66522" y="85192"/>
                </a:lnTo>
                <a:lnTo>
                  <a:pt x="67678" y="83567"/>
                </a:lnTo>
                <a:lnTo>
                  <a:pt x="68096" y="82233"/>
                </a:lnTo>
                <a:lnTo>
                  <a:pt x="43294" y="82233"/>
                </a:lnTo>
                <a:lnTo>
                  <a:pt x="34059" y="82012"/>
                </a:lnTo>
                <a:lnTo>
                  <a:pt x="21625" y="75479"/>
                </a:lnTo>
                <a:lnTo>
                  <a:pt x="16471" y="63298"/>
                </a:lnTo>
                <a:lnTo>
                  <a:pt x="16471" y="52604"/>
                </a:lnTo>
                <a:lnTo>
                  <a:pt x="67005" y="52604"/>
                </a:lnTo>
                <a:lnTo>
                  <a:pt x="70789" y="48820"/>
                </a:lnTo>
                <a:lnTo>
                  <a:pt x="70789" y="44375"/>
                </a:lnTo>
                <a:lnTo>
                  <a:pt x="70222" y="36132"/>
                </a:lnTo>
                <a:lnTo>
                  <a:pt x="16471" y="36132"/>
                </a:lnTo>
                <a:lnTo>
                  <a:pt x="16683" y="29995"/>
                </a:lnTo>
                <a:lnTo>
                  <a:pt x="23228" y="18534"/>
                </a:lnTo>
                <a:lnTo>
                  <a:pt x="37015" y="13987"/>
                </a:lnTo>
                <a:lnTo>
                  <a:pt x="64420" y="13987"/>
                </a:lnTo>
                <a:lnTo>
                  <a:pt x="63803" y="12859"/>
                </a:lnTo>
                <a:lnTo>
                  <a:pt x="54154" y="5176"/>
                </a:lnTo>
                <a:lnTo>
                  <a:pt x="40298" y="636"/>
                </a:lnTo>
                <a:lnTo>
                  <a:pt x="22171" y="0"/>
                </a:lnTo>
                <a:close/>
              </a:path>
              <a:path w="71120" h="99059">
                <a:moveTo>
                  <a:pt x="63868" y="72188"/>
                </a:moveTo>
                <a:lnTo>
                  <a:pt x="57137" y="72188"/>
                </a:lnTo>
                <a:lnTo>
                  <a:pt x="54825" y="73343"/>
                </a:lnTo>
                <a:lnTo>
                  <a:pt x="53009" y="75972"/>
                </a:lnTo>
                <a:lnTo>
                  <a:pt x="48742" y="80443"/>
                </a:lnTo>
                <a:lnTo>
                  <a:pt x="43294" y="82233"/>
                </a:lnTo>
                <a:lnTo>
                  <a:pt x="68096" y="82233"/>
                </a:lnTo>
                <a:lnTo>
                  <a:pt x="68148" y="75972"/>
                </a:lnTo>
                <a:lnTo>
                  <a:pt x="63868" y="72188"/>
                </a:lnTo>
                <a:close/>
              </a:path>
              <a:path w="71120" h="99059">
                <a:moveTo>
                  <a:pt x="64420" y="13987"/>
                </a:moveTo>
                <a:lnTo>
                  <a:pt x="37015" y="13987"/>
                </a:lnTo>
                <a:lnTo>
                  <a:pt x="49342" y="19976"/>
                </a:lnTo>
                <a:lnTo>
                  <a:pt x="54343" y="32856"/>
                </a:lnTo>
                <a:lnTo>
                  <a:pt x="54343" y="36132"/>
                </a:lnTo>
                <a:lnTo>
                  <a:pt x="70222" y="36132"/>
                </a:lnTo>
                <a:lnTo>
                  <a:pt x="69312" y="22926"/>
                </a:lnTo>
                <a:lnTo>
                  <a:pt x="64420" y="13987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04661" y="6311685"/>
            <a:ext cx="80363" cy="124953"/>
          </a:xfrm>
          <a:custGeom>
            <a:avLst/>
            <a:gdLst/>
            <a:ahLst/>
            <a:cxnLst/>
            <a:rect l="l" t="t" r="r" b="b"/>
            <a:pathLst>
              <a:path w="93979" h="137795">
                <a:moveTo>
                  <a:pt x="36483" y="0"/>
                </a:moveTo>
                <a:lnTo>
                  <a:pt x="23464" y="3430"/>
                </a:lnTo>
                <a:lnTo>
                  <a:pt x="14072" y="11978"/>
                </a:lnTo>
                <a:lnTo>
                  <a:pt x="8500" y="24706"/>
                </a:lnTo>
                <a:lnTo>
                  <a:pt x="6940" y="40678"/>
                </a:lnTo>
                <a:lnTo>
                  <a:pt x="11646" y="52991"/>
                </a:lnTo>
                <a:lnTo>
                  <a:pt x="17453" y="64175"/>
                </a:lnTo>
                <a:lnTo>
                  <a:pt x="8759" y="72769"/>
                </a:lnTo>
                <a:lnTo>
                  <a:pt x="2439" y="83892"/>
                </a:lnTo>
                <a:lnTo>
                  <a:pt x="0" y="98371"/>
                </a:lnTo>
                <a:lnTo>
                  <a:pt x="2336" y="111586"/>
                </a:lnTo>
                <a:lnTo>
                  <a:pt x="8758" y="122496"/>
                </a:lnTo>
                <a:lnTo>
                  <a:pt x="18938" y="130684"/>
                </a:lnTo>
                <a:lnTo>
                  <a:pt x="32547" y="135729"/>
                </a:lnTo>
                <a:lnTo>
                  <a:pt x="49256" y="137213"/>
                </a:lnTo>
                <a:lnTo>
                  <a:pt x="61329" y="132414"/>
                </a:lnTo>
                <a:lnTo>
                  <a:pt x="70938" y="124281"/>
                </a:lnTo>
                <a:lnTo>
                  <a:pt x="92696" y="124281"/>
                </a:lnTo>
                <a:lnTo>
                  <a:pt x="91525" y="122973"/>
                </a:lnTo>
                <a:lnTo>
                  <a:pt x="88401" y="119273"/>
                </a:lnTo>
                <a:lnTo>
                  <a:pt x="30450" y="119273"/>
                </a:lnTo>
                <a:lnTo>
                  <a:pt x="20225" y="110695"/>
                </a:lnTo>
                <a:lnTo>
                  <a:pt x="16504" y="97129"/>
                </a:lnTo>
                <a:lnTo>
                  <a:pt x="16532" y="96786"/>
                </a:lnTo>
                <a:lnTo>
                  <a:pt x="20267" y="84915"/>
                </a:lnTo>
                <a:lnTo>
                  <a:pt x="29625" y="75234"/>
                </a:lnTo>
                <a:lnTo>
                  <a:pt x="58263" y="75234"/>
                </a:lnTo>
                <a:lnTo>
                  <a:pt x="50909" y="59961"/>
                </a:lnTo>
                <a:lnTo>
                  <a:pt x="58677" y="52018"/>
                </a:lnTo>
                <a:lnTo>
                  <a:pt x="32431" y="52018"/>
                </a:lnTo>
                <a:lnTo>
                  <a:pt x="25853" y="44271"/>
                </a:lnTo>
                <a:lnTo>
                  <a:pt x="22716" y="36537"/>
                </a:lnTo>
                <a:lnTo>
                  <a:pt x="22716" y="20903"/>
                </a:lnTo>
                <a:lnTo>
                  <a:pt x="28964" y="14807"/>
                </a:lnTo>
                <a:lnTo>
                  <a:pt x="62900" y="14807"/>
                </a:lnTo>
                <a:lnTo>
                  <a:pt x="61361" y="11544"/>
                </a:lnTo>
                <a:lnTo>
                  <a:pt x="50584" y="3103"/>
                </a:lnTo>
                <a:lnTo>
                  <a:pt x="36483" y="0"/>
                </a:lnTo>
                <a:close/>
              </a:path>
              <a:path w="93979" h="137795">
                <a:moveTo>
                  <a:pt x="92696" y="124281"/>
                </a:moveTo>
                <a:lnTo>
                  <a:pt x="70938" y="124281"/>
                </a:lnTo>
                <a:lnTo>
                  <a:pt x="79015" y="133667"/>
                </a:lnTo>
                <a:lnTo>
                  <a:pt x="80666" y="135648"/>
                </a:lnTo>
                <a:lnTo>
                  <a:pt x="82965" y="136626"/>
                </a:lnTo>
                <a:lnTo>
                  <a:pt x="89556" y="136626"/>
                </a:lnTo>
                <a:lnTo>
                  <a:pt x="93493" y="132841"/>
                </a:lnTo>
                <a:lnTo>
                  <a:pt x="93493" y="126415"/>
                </a:lnTo>
                <a:lnTo>
                  <a:pt x="92833" y="124434"/>
                </a:lnTo>
                <a:lnTo>
                  <a:pt x="92696" y="124281"/>
                </a:lnTo>
                <a:close/>
              </a:path>
              <a:path w="93979" h="137795">
                <a:moveTo>
                  <a:pt x="58263" y="75234"/>
                </a:moveTo>
                <a:lnTo>
                  <a:pt x="29625" y="75234"/>
                </a:lnTo>
                <a:lnTo>
                  <a:pt x="56949" y="114915"/>
                </a:lnTo>
                <a:lnTo>
                  <a:pt x="47625" y="119209"/>
                </a:lnTo>
                <a:lnTo>
                  <a:pt x="30450" y="119273"/>
                </a:lnTo>
                <a:lnTo>
                  <a:pt x="88401" y="119273"/>
                </a:lnTo>
                <a:lnTo>
                  <a:pt x="80666" y="110108"/>
                </a:lnTo>
                <a:lnTo>
                  <a:pt x="82800" y="105841"/>
                </a:lnTo>
                <a:lnTo>
                  <a:pt x="84603" y="101409"/>
                </a:lnTo>
                <a:lnTo>
                  <a:pt x="86038" y="96786"/>
                </a:lnTo>
                <a:lnTo>
                  <a:pt x="68639" y="96786"/>
                </a:lnTo>
                <a:lnTo>
                  <a:pt x="58263" y="75234"/>
                </a:lnTo>
                <a:close/>
              </a:path>
              <a:path w="93979" h="137795">
                <a:moveTo>
                  <a:pt x="83625" y="79831"/>
                </a:moveTo>
                <a:lnTo>
                  <a:pt x="76551" y="79831"/>
                </a:lnTo>
                <a:lnTo>
                  <a:pt x="72919" y="81813"/>
                </a:lnTo>
                <a:lnTo>
                  <a:pt x="71941" y="86258"/>
                </a:lnTo>
                <a:lnTo>
                  <a:pt x="71941" y="86753"/>
                </a:lnTo>
                <a:lnTo>
                  <a:pt x="70785" y="91515"/>
                </a:lnTo>
                <a:lnTo>
                  <a:pt x="68639" y="96786"/>
                </a:lnTo>
                <a:lnTo>
                  <a:pt x="86038" y="96786"/>
                </a:lnTo>
                <a:lnTo>
                  <a:pt x="87245" y="93166"/>
                </a:lnTo>
                <a:lnTo>
                  <a:pt x="87905" y="90385"/>
                </a:lnTo>
                <a:lnTo>
                  <a:pt x="88070" y="89877"/>
                </a:lnTo>
                <a:lnTo>
                  <a:pt x="88235" y="89217"/>
                </a:lnTo>
                <a:lnTo>
                  <a:pt x="88388" y="88378"/>
                </a:lnTo>
                <a:lnTo>
                  <a:pt x="88388" y="82473"/>
                </a:lnTo>
                <a:lnTo>
                  <a:pt x="83625" y="79831"/>
                </a:lnTo>
                <a:close/>
              </a:path>
              <a:path w="93979" h="137795">
                <a:moveTo>
                  <a:pt x="62900" y="14807"/>
                </a:moveTo>
                <a:lnTo>
                  <a:pt x="45106" y="14807"/>
                </a:lnTo>
                <a:lnTo>
                  <a:pt x="51354" y="20903"/>
                </a:lnTo>
                <a:lnTo>
                  <a:pt x="50561" y="33386"/>
                </a:lnTo>
                <a:lnTo>
                  <a:pt x="43092" y="44023"/>
                </a:lnTo>
                <a:lnTo>
                  <a:pt x="32431" y="52018"/>
                </a:lnTo>
                <a:lnTo>
                  <a:pt x="58677" y="52018"/>
                </a:lnTo>
                <a:lnTo>
                  <a:pt x="59293" y="51388"/>
                </a:lnTo>
                <a:lnTo>
                  <a:pt x="65219" y="39793"/>
                </a:lnTo>
                <a:lnTo>
                  <a:pt x="67212" y="23950"/>
                </a:lnTo>
                <a:lnTo>
                  <a:pt x="62900" y="14807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32010" y="6311828"/>
            <a:ext cx="81992" cy="123801"/>
          </a:xfrm>
          <a:custGeom>
            <a:avLst/>
            <a:gdLst/>
            <a:ahLst/>
            <a:cxnLst/>
            <a:rect l="l" t="t" r="r" b="b"/>
            <a:pathLst>
              <a:path w="95884" h="136525">
                <a:moveTo>
                  <a:pt x="50863" y="0"/>
                </a:moveTo>
                <a:lnTo>
                  <a:pt x="44602" y="0"/>
                </a:lnTo>
                <a:lnTo>
                  <a:pt x="41630" y="2298"/>
                </a:lnTo>
                <a:lnTo>
                  <a:pt x="39979" y="6908"/>
                </a:lnTo>
                <a:lnTo>
                  <a:pt x="152" y="126441"/>
                </a:lnTo>
                <a:lnTo>
                  <a:pt x="0" y="127419"/>
                </a:lnTo>
                <a:lnTo>
                  <a:pt x="0" y="133184"/>
                </a:lnTo>
                <a:lnTo>
                  <a:pt x="4267" y="136309"/>
                </a:lnTo>
                <a:lnTo>
                  <a:pt x="11684" y="136309"/>
                </a:lnTo>
                <a:lnTo>
                  <a:pt x="14795" y="134658"/>
                </a:lnTo>
                <a:lnTo>
                  <a:pt x="27813" y="95808"/>
                </a:lnTo>
                <a:lnTo>
                  <a:pt x="85272" y="95808"/>
                </a:lnTo>
                <a:lnTo>
                  <a:pt x="79785" y="79349"/>
                </a:lnTo>
                <a:lnTo>
                  <a:pt x="33248" y="79349"/>
                </a:lnTo>
                <a:lnTo>
                  <a:pt x="47726" y="35547"/>
                </a:lnTo>
                <a:lnTo>
                  <a:pt x="65184" y="35547"/>
                </a:lnTo>
                <a:lnTo>
                  <a:pt x="55638" y="6908"/>
                </a:lnTo>
                <a:lnTo>
                  <a:pt x="53987" y="2298"/>
                </a:lnTo>
                <a:lnTo>
                  <a:pt x="50863" y="0"/>
                </a:lnTo>
                <a:close/>
              </a:path>
              <a:path w="95884" h="136525">
                <a:moveTo>
                  <a:pt x="85272" y="95808"/>
                </a:moveTo>
                <a:lnTo>
                  <a:pt x="67818" y="95808"/>
                </a:lnTo>
                <a:lnTo>
                  <a:pt x="80822" y="134658"/>
                </a:lnTo>
                <a:lnTo>
                  <a:pt x="83947" y="136309"/>
                </a:lnTo>
                <a:lnTo>
                  <a:pt x="91351" y="136309"/>
                </a:lnTo>
                <a:lnTo>
                  <a:pt x="95631" y="133184"/>
                </a:lnTo>
                <a:lnTo>
                  <a:pt x="95631" y="127419"/>
                </a:lnTo>
                <a:lnTo>
                  <a:pt x="95465" y="126441"/>
                </a:lnTo>
                <a:lnTo>
                  <a:pt x="95148" y="125437"/>
                </a:lnTo>
                <a:lnTo>
                  <a:pt x="85272" y="95808"/>
                </a:lnTo>
                <a:close/>
              </a:path>
              <a:path w="95884" h="136525">
                <a:moveTo>
                  <a:pt x="65184" y="35547"/>
                </a:moveTo>
                <a:lnTo>
                  <a:pt x="47726" y="35547"/>
                </a:lnTo>
                <a:lnTo>
                  <a:pt x="62382" y="79349"/>
                </a:lnTo>
                <a:lnTo>
                  <a:pt x="79785" y="79349"/>
                </a:lnTo>
                <a:lnTo>
                  <a:pt x="65184" y="35547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27269" y="6345133"/>
            <a:ext cx="52669" cy="92131"/>
          </a:xfrm>
          <a:custGeom>
            <a:avLst/>
            <a:gdLst/>
            <a:ahLst/>
            <a:cxnLst/>
            <a:rect l="l" t="t" r="r" b="b"/>
            <a:pathLst>
              <a:path w="61595" h="101600">
                <a:moveTo>
                  <a:pt x="10858" y="75387"/>
                </a:moveTo>
                <a:lnTo>
                  <a:pt x="4267" y="75387"/>
                </a:lnTo>
                <a:lnTo>
                  <a:pt x="0" y="79159"/>
                </a:lnTo>
                <a:lnTo>
                  <a:pt x="0" y="85243"/>
                </a:lnTo>
                <a:lnTo>
                  <a:pt x="495" y="86894"/>
                </a:lnTo>
                <a:lnTo>
                  <a:pt x="5037" y="92458"/>
                </a:lnTo>
                <a:lnTo>
                  <a:pt x="16669" y="99016"/>
                </a:lnTo>
                <a:lnTo>
                  <a:pt x="29464" y="101219"/>
                </a:lnTo>
                <a:lnTo>
                  <a:pt x="32949" y="101068"/>
                </a:lnTo>
                <a:lnTo>
                  <a:pt x="44375" y="98051"/>
                </a:lnTo>
                <a:lnTo>
                  <a:pt x="53810" y="90689"/>
                </a:lnTo>
                <a:lnTo>
                  <a:pt x="56723" y="84760"/>
                </a:lnTo>
                <a:lnTo>
                  <a:pt x="24358" y="84760"/>
                </a:lnTo>
                <a:lnTo>
                  <a:pt x="18923" y="83274"/>
                </a:lnTo>
                <a:lnTo>
                  <a:pt x="15468" y="79489"/>
                </a:lnTo>
                <a:lnTo>
                  <a:pt x="15138" y="78994"/>
                </a:lnTo>
                <a:lnTo>
                  <a:pt x="13335" y="76518"/>
                </a:lnTo>
                <a:lnTo>
                  <a:pt x="10858" y="75387"/>
                </a:lnTo>
                <a:close/>
              </a:path>
              <a:path w="61595" h="101600">
                <a:moveTo>
                  <a:pt x="29686" y="0"/>
                </a:moveTo>
                <a:lnTo>
                  <a:pt x="19279" y="2095"/>
                </a:lnTo>
                <a:lnTo>
                  <a:pt x="10341" y="8630"/>
                </a:lnTo>
                <a:lnTo>
                  <a:pt x="4650" y="20808"/>
                </a:lnTo>
                <a:lnTo>
                  <a:pt x="3984" y="39833"/>
                </a:lnTo>
                <a:lnTo>
                  <a:pt x="12520" y="48328"/>
                </a:lnTo>
                <a:lnTo>
                  <a:pt x="23675" y="53882"/>
                </a:lnTo>
                <a:lnTo>
                  <a:pt x="34856" y="58397"/>
                </a:lnTo>
                <a:lnTo>
                  <a:pt x="43466" y="63776"/>
                </a:lnTo>
                <a:lnTo>
                  <a:pt x="46913" y="71920"/>
                </a:lnTo>
                <a:lnTo>
                  <a:pt x="46913" y="78181"/>
                </a:lnTo>
                <a:lnTo>
                  <a:pt x="41148" y="84760"/>
                </a:lnTo>
                <a:lnTo>
                  <a:pt x="56723" y="84760"/>
                </a:lnTo>
                <a:lnTo>
                  <a:pt x="59870" y="78355"/>
                </a:lnTo>
                <a:lnTo>
                  <a:pt x="61171" y="60427"/>
                </a:lnTo>
                <a:lnTo>
                  <a:pt x="53059" y="50166"/>
                </a:lnTo>
                <a:lnTo>
                  <a:pt x="41693" y="43634"/>
                </a:lnTo>
                <a:lnTo>
                  <a:pt x="29977" y="38872"/>
                </a:lnTo>
                <a:lnTo>
                  <a:pt x="20818" y="33917"/>
                </a:lnTo>
                <a:lnTo>
                  <a:pt x="17119" y="26810"/>
                </a:lnTo>
                <a:lnTo>
                  <a:pt x="17119" y="21209"/>
                </a:lnTo>
                <a:lnTo>
                  <a:pt x="21717" y="16447"/>
                </a:lnTo>
                <a:lnTo>
                  <a:pt x="59521" y="16447"/>
                </a:lnTo>
                <a:lnTo>
                  <a:pt x="59423" y="15964"/>
                </a:lnTo>
                <a:lnTo>
                  <a:pt x="54038" y="9311"/>
                </a:lnTo>
                <a:lnTo>
                  <a:pt x="42788" y="2461"/>
                </a:lnTo>
                <a:lnTo>
                  <a:pt x="29686" y="0"/>
                </a:lnTo>
                <a:close/>
              </a:path>
              <a:path w="61595" h="101600">
                <a:moveTo>
                  <a:pt x="59521" y="16447"/>
                </a:moveTo>
                <a:lnTo>
                  <a:pt x="36537" y="16447"/>
                </a:lnTo>
                <a:lnTo>
                  <a:pt x="40830" y="19076"/>
                </a:lnTo>
                <a:lnTo>
                  <a:pt x="44615" y="23355"/>
                </a:lnTo>
                <a:lnTo>
                  <a:pt x="46266" y="26149"/>
                </a:lnTo>
                <a:lnTo>
                  <a:pt x="48717" y="27305"/>
                </a:lnTo>
                <a:lnTo>
                  <a:pt x="55638" y="27305"/>
                </a:lnTo>
                <a:lnTo>
                  <a:pt x="59753" y="23673"/>
                </a:lnTo>
                <a:lnTo>
                  <a:pt x="59753" y="17590"/>
                </a:lnTo>
                <a:lnTo>
                  <a:pt x="59521" y="16447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97748" y="6345133"/>
            <a:ext cx="52669" cy="92131"/>
          </a:xfrm>
          <a:custGeom>
            <a:avLst/>
            <a:gdLst/>
            <a:ahLst/>
            <a:cxnLst/>
            <a:rect l="l" t="t" r="r" b="b"/>
            <a:pathLst>
              <a:path w="61595" h="101600">
                <a:moveTo>
                  <a:pt x="10871" y="75387"/>
                </a:moveTo>
                <a:lnTo>
                  <a:pt x="4292" y="75387"/>
                </a:lnTo>
                <a:lnTo>
                  <a:pt x="0" y="79159"/>
                </a:lnTo>
                <a:lnTo>
                  <a:pt x="0" y="85242"/>
                </a:lnTo>
                <a:lnTo>
                  <a:pt x="508" y="86893"/>
                </a:lnTo>
                <a:lnTo>
                  <a:pt x="5051" y="92458"/>
                </a:lnTo>
                <a:lnTo>
                  <a:pt x="16693" y="99016"/>
                </a:lnTo>
                <a:lnTo>
                  <a:pt x="29476" y="101219"/>
                </a:lnTo>
                <a:lnTo>
                  <a:pt x="32970" y="101067"/>
                </a:lnTo>
                <a:lnTo>
                  <a:pt x="44398" y="98049"/>
                </a:lnTo>
                <a:lnTo>
                  <a:pt x="53829" y="90685"/>
                </a:lnTo>
                <a:lnTo>
                  <a:pt x="56737" y="84760"/>
                </a:lnTo>
                <a:lnTo>
                  <a:pt x="24371" y="84760"/>
                </a:lnTo>
                <a:lnTo>
                  <a:pt x="18948" y="83274"/>
                </a:lnTo>
                <a:lnTo>
                  <a:pt x="15468" y="79489"/>
                </a:lnTo>
                <a:lnTo>
                  <a:pt x="15151" y="78994"/>
                </a:lnTo>
                <a:lnTo>
                  <a:pt x="13335" y="76517"/>
                </a:lnTo>
                <a:lnTo>
                  <a:pt x="10871" y="75387"/>
                </a:lnTo>
                <a:close/>
              </a:path>
              <a:path w="61595" h="101600">
                <a:moveTo>
                  <a:pt x="29694" y="0"/>
                </a:moveTo>
                <a:lnTo>
                  <a:pt x="19294" y="2097"/>
                </a:lnTo>
                <a:lnTo>
                  <a:pt x="10357" y="8633"/>
                </a:lnTo>
                <a:lnTo>
                  <a:pt x="4665" y="20812"/>
                </a:lnTo>
                <a:lnTo>
                  <a:pt x="4000" y="39839"/>
                </a:lnTo>
                <a:lnTo>
                  <a:pt x="12540" y="48331"/>
                </a:lnTo>
                <a:lnTo>
                  <a:pt x="23698" y="53883"/>
                </a:lnTo>
                <a:lnTo>
                  <a:pt x="34880" y="58398"/>
                </a:lnTo>
                <a:lnTo>
                  <a:pt x="43492" y="63777"/>
                </a:lnTo>
                <a:lnTo>
                  <a:pt x="46939" y="71920"/>
                </a:lnTo>
                <a:lnTo>
                  <a:pt x="46939" y="78181"/>
                </a:lnTo>
                <a:lnTo>
                  <a:pt x="41160" y="84760"/>
                </a:lnTo>
                <a:lnTo>
                  <a:pt x="56737" y="84760"/>
                </a:lnTo>
                <a:lnTo>
                  <a:pt x="59883" y="78350"/>
                </a:lnTo>
                <a:lnTo>
                  <a:pt x="61180" y="60420"/>
                </a:lnTo>
                <a:lnTo>
                  <a:pt x="53064" y="50162"/>
                </a:lnTo>
                <a:lnTo>
                  <a:pt x="41695" y="43632"/>
                </a:lnTo>
                <a:lnTo>
                  <a:pt x="29978" y="38871"/>
                </a:lnTo>
                <a:lnTo>
                  <a:pt x="20818" y="33917"/>
                </a:lnTo>
                <a:lnTo>
                  <a:pt x="17119" y="26810"/>
                </a:lnTo>
                <a:lnTo>
                  <a:pt x="17119" y="21209"/>
                </a:lnTo>
                <a:lnTo>
                  <a:pt x="21742" y="16446"/>
                </a:lnTo>
                <a:lnTo>
                  <a:pt x="59542" y="16446"/>
                </a:lnTo>
                <a:lnTo>
                  <a:pt x="59448" y="15964"/>
                </a:lnTo>
                <a:lnTo>
                  <a:pt x="54041" y="9296"/>
                </a:lnTo>
                <a:lnTo>
                  <a:pt x="42782" y="2456"/>
                </a:lnTo>
                <a:lnTo>
                  <a:pt x="29694" y="0"/>
                </a:lnTo>
                <a:close/>
              </a:path>
              <a:path w="61595" h="101600">
                <a:moveTo>
                  <a:pt x="59542" y="16446"/>
                </a:moveTo>
                <a:lnTo>
                  <a:pt x="36550" y="16446"/>
                </a:lnTo>
                <a:lnTo>
                  <a:pt x="40830" y="19075"/>
                </a:lnTo>
                <a:lnTo>
                  <a:pt x="44615" y="23355"/>
                </a:lnTo>
                <a:lnTo>
                  <a:pt x="46266" y="26149"/>
                </a:lnTo>
                <a:lnTo>
                  <a:pt x="48729" y="27305"/>
                </a:lnTo>
                <a:lnTo>
                  <a:pt x="55651" y="27305"/>
                </a:lnTo>
                <a:lnTo>
                  <a:pt x="59766" y="23673"/>
                </a:lnTo>
                <a:lnTo>
                  <a:pt x="59766" y="17589"/>
                </a:lnTo>
                <a:lnTo>
                  <a:pt x="59542" y="16446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69661" y="6346609"/>
            <a:ext cx="60815" cy="90404"/>
          </a:xfrm>
          <a:custGeom>
            <a:avLst/>
            <a:gdLst/>
            <a:ahLst/>
            <a:cxnLst/>
            <a:rect l="l" t="t" r="r" b="b"/>
            <a:pathLst>
              <a:path w="71120" h="99695">
                <a:moveTo>
                  <a:pt x="12344" y="0"/>
                </a:moveTo>
                <a:lnTo>
                  <a:pt x="4102" y="0"/>
                </a:lnTo>
                <a:lnTo>
                  <a:pt x="0" y="2781"/>
                </a:lnTo>
                <a:lnTo>
                  <a:pt x="0" y="8229"/>
                </a:lnTo>
                <a:lnTo>
                  <a:pt x="2537" y="77414"/>
                </a:lnTo>
                <a:lnTo>
                  <a:pt x="10060" y="88949"/>
                </a:lnTo>
                <a:lnTo>
                  <a:pt x="21401" y="96735"/>
                </a:lnTo>
                <a:lnTo>
                  <a:pt x="35382" y="99593"/>
                </a:lnTo>
                <a:lnTo>
                  <a:pt x="48619" y="97048"/>
                </a:lnTo>
                <a:lnTo>
                  <a:pt x="60150" y="89520"/>
                </a:lnTo>
                <a:lnTo>
                  <a:pt x="64577" y="83069"/>
                </a:lnTo>
                <a:lnTo>
                  <a:pt x="33781" y="83069"/>
                </a:lnTo>
                <a:lnTo>
                  <a:pt x="21454" y="77084"/>
                </a:lnTo>
                <a:lnTo>
                  <a:pt x="16459" y="64198"/>
                </a:lnTo>
                <a:lnTo>
                  <a:pt x="16459" y="2781"/>
                </a:lnTo>
                <a:lnTo>
                  <a:pt x="12344" y="0"/>
                </a:lnTo>
                <a:close/>
              </a:path>
              <a:path w="71120" h="99695">
                <a:moveTo>
                  <a:pt x="66662" y="0"/>
                </a:moveTo>
                <a:lnTo>
                  <a:pt x="58445" y="0"/>
                </a:lnTo>
                <a:lnTo>
                  <a:pt x="54317" y="2781"/>
                </a:lnTo>
                <a:lnTo>
                  <a:pt x="54317" y="8229"/>
                </a:lnTo>
                <a:lnTo>
                  <a:pt x="54107" y="67052"/>
                </a:lnTo>
                <a:lnTo>
                  <a:pt x="47564" y="78518"/>
                </a:lnTo>
                <a:lnTo>
                  <a:pt x="33781" y="83069"/>
                </a:lnTo>
                <a:lnTo>
                  <a:pt x="64577" y="83069"/>
                </a:lnTo>
                <a:lnTo>
                  <a:pt x="67933" y="78177"/>
                </a:lnTo>
                <a:lnTo>
                  <a:pt x="70789" y="64198"/>
                </a:lnTo>
                <a:lnTo>
                  <a:pt x="70789" y="2781"/>
                </a:lnTo>
                <a:lnTo>
                  <a:pt x="66662" y="0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49297" y="6346729"/>
            <a:ext cx="49412" cy="89252"/>
          </a:xfrm>
          <a:custGeom>
            <a:avLst/>
            <a:gdLst/>
            <a:ahLst/>
            <a:cxnLst/>
            <a:rect l="l" t="t" r="r" b="b"/>
            <a:pathLst>
              <a:path w="57784" h="98425">
                <a:moveTo>
                  <a:pt x="36831" y="0"/>
                </a:moveTo>
                <a:lnTo>
                  <a:pt x="2163" y="20351"/>
                </a:lnTo>
                <a:lnTo>
                  <a:pt x="0" y="95019"/>
                </a:lnTo>
                <a:lnTo>
                  <a:pt x="4127" y="97826"/>
                </a:lnTo>
                <a:lnTo>
                  <a:pt x="12344" y="97826"/>
                </a:lnTo>
                <a:lnTo>
                  <a:pt x="16459" y="95019"/>
                </a:lnTo>
                <a:lnTo>
                  <a:pt x="16459" y="34668"/>
                </a:lnTo>
                <a:lnTo>
                  <a:pt x="20775" y="19515"/>
                </a:lnTo>
                <a:lnTo>
                  <a:pt x="32105" y="14679"/>
                </a:lnTo>
                <a:lnTo>
                  <a:pt x="57454" y="14679"/>
                </a:lnTo>
                <a:lnTo>
                  <a:pt x="57454" y="11060"/>
                </a:lnTo>
                <a:lnTo>
                  <a:pt x="56629" y="9091"/>
                </a:lnTo>
                <a:lnTo>
                  <a:pt x="48261" y="2657"/>
                </a:lnTo>
                <a:lnTo>
                  <a:pt x="36831" y="0"/>
                </a:lnTo>
                <a:close/>
              </a:path>
              <a:path w="57784" h="98425">
                <a:moveTo>
                  <a:pt x="57454" y="14679"/>
                </a:moveTo>
                <a:lnTo>
                  <a:pt x="35890" y="14679"/>
                </a:lnTo>
                <a:lnTo>
                  <a:pt x="39827" y="16013"/>
                </a:lnTo>
                <a:lnTo>
                  <a:pt x="42811" y="18476"/>
                </a:lnTo>
                <a:lnTo>
                  <a:pt x="44945" y="20623"/>
                </a:lnTo>
                <a:lnTo>
                  <a:pt x="47078" y="21448"/>
                </a:lnTo>
                <a:lnTo>
                  <a:pt x="53340" y="21448"/>
                </a:lnTo>
                <a:lnTo>
                  <a:pt x="57454" y="17473"/>
                </a:lnTo>
                <a:lnTo>
                  <a:pt x="57454" y="14679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11371" y="6345281"/>
            <a:ext cx="55928" cy="92131"/>
          </a:xfrm>
          <a:custGeom>
            <a:avLst/>
            <a:gdLst/>
            <a:ahLst/>
            <a:cxnLst/>
            <a:rect l="l" t="t" r="r" b="b"/>
            <a:pathLst>
              <a:path w="65404" h="101600">
                <a:moveTo>
                  <a:pt x="61107" y="16274"/>
                </a:moveTo>
                <a:lnTo>
                  <a:pt x="44094" y="16274"/>
                </a:lnTo>
                <a:lnTo>
                  <a:pt x="48869" y="22217"/>
                </a:lnTo>
                <a:lnTo>
                  <a:pt x="48869" y="36530"/>
                </a:lnTo>
                <a:lnTo>
                  <a:pt x="18850" y="44188"/>
                </a:lnTo>
                <a:lnTo>
                  <a:pt x="8868" y="51129"/>
                </a:lnTo>
                <a:lnTo>
                  <a:pt x="2082" y="62470"/>
                </a:lnTo>
                <a:lnTo>
                  <a:pt x="0" y="79333"/>
                </a:lnTo>
                <a:lnTo>
                  <a:pt x="6880" y="91373"/>
                </a:lnTo>
                <a:lnTo>
                  <a:pt x="18371" y="98630"/>
                </a:lnTo>
                <a:lnTo>
                  <a:pt x="32245" y="101059"/>
                </a:lnTo>
                <a:lnTo>
                  <a:pt x="40796" y="100034"/>
                </a:lnTo>
                <a:lnTo>
                  <a:pt x="53244" y="94148"/>
                </a:lnTo>
                <a:lnTo>
                  <a:pt x="61254" y="84600"/>
                </a:lnTo>
                <a:lnTo>
                  <a:pt x="21374" y="84600"/>
                </a:lnTo>
                <a:lnTo>
                  <a:pt x="15456" y="78986"/>
                </a:lnTo>
                <a:lnTo>
                  <a:pt x="15456" y="65004"/>
                </a:lnTo>
                <a:lnTo>
                  <a:pt x="20713" y="59073"/>
                </a:lnTo>
                <a:lnTo>
                  <a:pt x="31585" y="56774"/>
                </a:lnTo>
                <a:lnTo>
                  <a:pt x="48869" y="52824"/>
                </a:lnTo>
                <a:lnTo>
                  <a:pt x="64770" y="52824"/>
                </a:lnTo>
                <a:lnTo>
                  <a:pt x="63683" y="20524"/>
                </a:lnTo>
                <a:lnTo>
                  <a:pt x="61107" y="16274"/>
                </a:lnTo>
                <a:close/>
              </a:path>
              <a:path w="65404" h="101600">
                <a:moveTo>
                  <a:pt x="64770" y="52824"/>
                </a:moveTo>
                <a:lnTo>
                  <a:pt x="48869" y="52824"/>
                </a:lnTo>
                <a:lnTo>
                  <a:pt x="48869" y="78021"/>
                </a:lnTo>
                <a:lnTo>
                  <a:pt x="42113" y="84600"/>
                </a:lnTo>
                <a:lnTo>
                  <a:pt x="61254" y="84600"/>
                </a:lnTo>
                <a:lnTo>
                  <a:pt x="62012" y="83696"/>
                </a:lnTo>
                <a:lnTo>
                  <a:pt x="65329" y="69436"/>
                </a:lnTo>
                <a:lnTo>
                  <a:pt x="64770" y="52824"/>
                </a:lnTo>
                <a:close/>
              </a:path>
              <a:path w="65404" h="101600">
                <a:moveTo>
                  <a:pt x="28947" y="0"/>
                </a:moveTo>
                <a:lnTo>
                  <a:pt x="16396" y="3484"/>
                </a:lnTo>
                <a:lnTo>
                  <a:pt x="6070" y="11333"/>
                </a:lnTo>
                <a:lnTo>
                  <a:pt x="4432" y="13137"/>
                </a:lnTo>
                <a:lnTo>
                  <a:pt x="3111" y="15448"/>
                </a:lnTo>
                <a:lnTo>
                  <a:pt x="3111" y="22865"/>
                </a:lnTo>
                <a:lnTo>
                  <a:pt x="6883" y="26332"/>
                </a:lnTo>
                <a:lnTo>
                  <a:pt x="19075" y="26332"/>
                </a:lnTo>
                <a:lnTo>
                  <a:pt x="20383" y="16274"/>
                </a:lnTo>
                <a:lnTo>
                  <a:pt x="61107" y="16274"/>
                </a:lnTo>
                <a:lnTo>
                  <a:pt x="57073" y="9616"/>
                </a:lnTo>
                <a:lnTo>
                  <a:pt x="45471" y="2482"/>
                </a:lnTo>
                <a:lnTo>
                  <a:pt x="28947" y="0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86362" y="6347416"/>
            <a:ext cx="60815" cy="88100"/>
          </a:xfrm>
          <a:custGeom>
            <a:avLst/>
            <a:gdLst/>
            <a:ahLst/>
            <a:cxnLst/>
            <a:rect l="l" t="t" r="r" b="b"/>
            <a:pathLst>
              <a:path w="71120" h="97154">
                <a:moveTo>
                  <a:pt x="22164" y="0"/>
                </a:moveTo>
                <a:lnTo>
                  <a:pt x="10634" y="7520"/>
                </a:lnTo>
                <a:lnTo>
                  <a:pt x="2854" y="18865"/>
                </a:lnTo>
                <a:lnTo>
                  <a:pt x="0" y="32861"/>
                </a:lnTo>
                <a:lnTo>
                  <a:pt x="0" y="94253"/>
                </a:lnTo>
                <a:lnTo>
                  <a:pt x="4102" y="97060"/>
                </a:lnTo>
                <a:lnTo>
                  <a:pt x="12344" y="97060"/>
                </a:lnTo>
                <a:lnTo>
                  <a:pt x="16446" y="94253"/>
                </a:lnTo>
                <a:lnTo>
                  <a:pt x="16446" y="88817"/>
                </a:lnTo>
                <a:lnTo>
                  <a:pt x="16657" y="29999"/>
                </a:lnTo>
                <a:lnTo>
                  <a:pt x="23203" y="18539"/>
                </a:lnTo>
                <a:lnTo>
                  <a:pt x="36991" y="13992"/>
                </a:lnTo>
                <a:lnTo>
                  <a:pt x="64405" y="13992"/>
                </a:lnTo>
                <a:lnTo>
                  <a:pt x="63790" y="12868"/>
                </a:lnTo>
                <a:lnTo>
                  <a:pt x="54139" y="5182"/>
                </a:lnTo>
                <a:lnTo>
                  <a:pt x="40285" y="639"/>
                </a:lnTo>
                <a:lnTo>
                  <a:pt x="22164" y="0"/>
                </a:lnTo>
                <a:close/>
              </a:path>
              <a:path w="71120" h="97154">
                <a:moveTo>
                  <a:pt x="64405" y="13992"/>
                </a:moveTo>
                <a:lnTo>
                  <a:pt x="36991" y="13992"/>
                </a:lnTo>
                <a:lnTo>
                  <a:pt x="49321" y="19982"/>
                </a:lnTo>
                <a:lnTo>
                  <a:pt x="54317" y="32861"/>
                </a:lnTo>
                <a:lnTo>
                  <a:pt x="54317" y="94253"/>
                </a:lnTo>
                <a:lnTo>
                  <a:pt x="58432" y="97060"/>
                </a:lnTo>
                <a:lnTo>
                  <a:pt x="66662" y="97060"/>
                </a:lnTo>
                <a:lnTo>
                  <a:pt x="70777" y="94253"/>
                </a:lnTo>
                <a:lnTo>
                  <a:pt x="70777" y="88817"/>
                </a:lnTo>
                <a:lnTo>
                  <a:pt x="69300" y="22936"/>
                </a:lnTo>
                <a:lnTo>
                  <a:pt x="64405" y="13992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65998" y="6346246"/>
            <a:ext cx="56471" cy="90979"/>
          </a:xfrm>
          <a:custGeom>
            <a:avLst/>
            <a:gdLst/>
            <a:ahLst/>
            <a:cxnLst/>
            <a:rect l="l" t="t" r="r" b="b"/>
            <a:pathLst>
              <a:path w="66040" h="100329">
                <a:moveTo>
                  <a:pt x="24055" y="0"/>
                </a:moveTo>
                <a:lnTo>
                  <a:pt x="11457" y="6006"/>
                </a:lnTo>
                <a:lnTo>
                  <a:pt x="3055" y="16363"/>
                </a:lnTo>
                <a:lnTo>
                  <a:pt x="0" y="30360"/>
                </a:lnTo>
                <a:lnTo>
                  <a:pt x="2401" y="80780"/>
                </a:lnTo>
                <a:lnTo>
                  <a:pt x="9969" y="91044"/>
                </a:lnTo>
                <a:lnTo>
                  <a:pt x="22184" y="97585"/>
                </a:lnTo>
                <a:lnTo>
                  <a:pt x="38510" y="99800"/>
                </a:lnTo>
                <a:lnTo>
                  <a:pt x="51135" y="96551"/>
                </a:lnTo>
                <a:lnTo>
                  <a:pt x="61721" y="89122"/>
                </a:lnTo>
                <a:lnTo>
                  <a:pt x="63207" y="87649"/>
                </a:lnTo>
                <a:lnTo>
                  <a:pt x="63868" y="86494"/>
                </a:lnTo>
                <a:lnTo>
                  <a:pt x="65011" y="84855"/>
                </a:lnTo>
                <a:lnTo>
                  <a:pt x="65462" y="83534"/>
                </a:lnTo>
                <a:lnTo>
                  <a:pt x="22212" y="83534"/>
                </a:lnTo>
                <a:lnTo>
                  <a:pt x="16459" y="76956"/>
                </a:lnTo>
                <a:lnTo>
                  <a:pt x="16459" y="21800"/>
                </a:lnTo>
                <a:lnTo>
                  <a:pt x="22212" y="15208"/>
                </a:lnTo>
                <a:lnTo>
                  <a:pt x="65462" y="15208"/>
                </a:lnTo>
                <a:lnTo>
                  <a:pt x="65011" y="13900"/>
                </a:lnTo>
                <a:lnTo>
                  <a:pt x="61802" y="9617"/>
                </a:lnTo>
                <a:lnTo>
                  <a:pt x="53096" y="3640"/>
                </a:lnTo>
                <a:lnTo>
                  <a:pt x="40479" y="381"/>
                </a:lnTo>
                <a:lnTo>
                  <a:pt x="24055" y="0"/>
                </a:lnTo>
                <a:close/>
              </a:path>
              <a:path w="66040" h="100329">
                <a:moveTo>
                  <a:pt x="61239" y="73489"/>
                </a:moveTo>
                <a:lnTo>
                  <a:pt x="54482" y="73489"/>
                </a:lnTo>
                <a:lnTo>
                  <a:pt x="52184" y="74632"/>
                </a:lnTo>
                <a:lnTo>
                  <a:pt x="50368" y="77273"/>
                </a:lnTo>
                <a:lnTo>
                  <a:pt x="46088" y="81744"/>
                </a:lnTo>
                <a:lnTo>
                  <a:pt x="40652" y="83534"/>
                </a:lnTo>
                <a:lnTo>
                  <a:pt x="65462" y="83534"/>
                </a:lnTo>
                <a:lnTo>
                  <a:pt x="65519" y="77273"/>
                </a:lnTo>
                <a:lnTo>
                  <a:pt x="61239" y="73489"/>
                </a:lnTo>
                <a:close/>
              </a:path>
              <a:path w="66040" h="100329">
                <a:moveTo>
                  <a:pt x="65462" y="15208"/>
                </a:moveTo>
                <a:lnTo>
                  <a:pt x="40004" y="15208"/>
                </a:lnTo>
                <a:lnTo>
                  <a:pt x="45923" y="16872"/>
                </a:lnTo>
                <a:lnTo>
                  <a:pt x="50368" y="21470"/>
                </a:lnTo>
                <a:lnTo>
                  <a:pt x="52184" y="24098"/>
                </a:lnTo>
                <a:lnTo>
                  <a:pt x="54482" y="25267"/>
                </a:lnTo>
                <a:lnTo>
                  <a:pt x="61239" y="25267"/>
                </a:lnTo>
                <a:lnTo>
                  <a:pt x="65519" y="21470"/>
                </a:lnTo>
                <a:lnTo>
                  <a:pt x="65462" y="15208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38309" y="6347424"/>
            <a:ext cx="60815" cy="89828"/>
          </a:xfrm>
          <a:custGeom>
            <a:avLst/>
            <a:gdLst/>
            <a:ahLst/>
            <a:cxnLst/>
            <a:rect l="l" t="t" r="r" b="b"/>
            <a:pathLst>
              <a:path w="71120" h="99059">
                <a:moveTo>
                  <a:pt x="22170" y="0"/>
                </a:moveTo>
                <a:lnTo>
                  <a:pt x="10638" y="7522"/>
                </a:lnTo>
                <a:lnTo>
                  <a:pt x="2856" y="18864"/>
                </a:lnTo>
                <a:lnTo>
                  <a:pt x="0" y="32853"/>
                </a:lnTo>
                <a:lnTo>
                  <a:pt x="235" y="67232"/>
                </a:lnTo>
                <a:lnTo>
                  <a:pt x="4529" y="79786"/>
                </a:lnTo>
                <a:lnTo>
                  <a:pt x="13451" y="89727"/>
                </a:lnTo>
                <a:lnTo>
                  <a:pt x="25997" y="96236"/>
                </a:lnTo>
                <a:lnTo>
                  <a:pt x="41164" y="98497"/>
                </a:lnTo>
                <a:lnTo>
                  <a:pt x="53791" y="95256"/>
                </a:lnTo>
                <a:lnTo>
                  <a:pt x="64376" y="87831"/>
                </a:lnTo>
                <a:lnTo>
                  <a:pt x="65862" y="86345"/>
                </a:lnTo>
                <a:lnTo>
                  <a:pt x="66509" y="85190"/>
                </a:lnTo>
                <a:lnTo>
                  <a:pt x="67665" y="83564"/>
                </a:lnTo>
                <a:lnTo>
                  <a:pt x="68095" y="82230"/>
                </a:lnTo>
                <a:lnTo>
                  <a:pt x="43294" y="82230"/>
                </a:lnTo>
                <a:lnTo>
                  <a:pt x="34056" y="82007"/>
                </a:lnTo>
                <a:lnTo>
                  <a:pt x="21619" y="75472"/>
                </a:lnTo>
                <a:lnTo>
                  <a:pt x="16471" y="63295"/>
                </a:lnTo>
                <a:lnTo>
                  <a:pt x="16471" y="52601"/>
                </a:lnTo>
                <a:lnTo>
                  <a:pt x="67017" y="52601"/>
                </a:lnTo>
                <a:lnTo>
                  <a:pt x="70789" y="48817"/>
                </a:lnTo>
                <a:lnTo>
                  <a:pt x="70789" y="44372"/>
                </a:lnTo>
                <a:lnTo>
                  <a:pt x="70221" y="36129"/>
                </a:lnTo>
                <a:lnTo>
                  <a:pt x="16471" y="36129"/>
                </a:lnTo>
                <a:lnTo>
                  <a:pt x="16681" y="30000"/>
                </a:lnTo>
                <a:lnTo>
                  <a:pt x="23224" y="18533"/>
                </a:lnTo>
                <a:lnTo>
                  <a:pt x="37006" y="13982"/>
                </a:lnTo>
                <a:lnTo>
                  <a:pt x="64419" y="13982"/>
                </a:lnTo>
                <a:lnTo>
                  <a:pt x="63802" y="12855"/>
                </a:lnTo>
                <a:lnTo>
                  <a:pt x="54152" y="5173"/>
                </a:lnTo>
                <a:lnTo>
                  <a:pt x="40297" y="634"/>
                </a:lnTo>
                <a:lnTo>
                  <a:pt x="22170" y="0"/>
                </a:lnTo>
                <a:close/>
              </a:path>
              <a:path w="71120" h="99059">
                <a:moveTo>
                  <a:pt x="63881" y="72185"/>
                </a:moveTo>
                <a:lnTo>
                  <a:pt x="57124" y="72185"/>
                </a:lnTo>
                <a:lnTo>
                  <a:pt x="54825" y="73340"/>
                </a:lnTo>
                <a:lnTo>
                  <a:pt x="53022" y="75969"/>
                </a:lnTo>
                <a:lnTo>
                  <a:pt x="48742" y="80440"/>
                </a:lnTo>
                <a:lnTo>
                  <a:pt x="43294" y="82230"/>
                </a:lnTo>
                <a:lnTo>
                  <a:pt x="68095" y="82230"/>
                </a:lnTo>
                <a:lnTo>
                  <a:pt x="68148" y="75969"/>
                </a:lnTo>
                <a:lnTo>
                  <a:pt x="63881" y="72185"/>
                </a:lnTo>
                <a:close/>
              </a:path>
              <a:path w="71120" h="99059">
                <a:moveTo>
                  <a:pt x="64419" y="13982"/>
                </a:moveTo>
                <a:lnTo>
                  <a:pt x="37006" y="13982"/>
                </a:lnTo>
                <a:lnTo>
                  <a:pt x="49331" y="19967"/>
                </a:lnTo>
                <a:lnTo>
                  <a:pt x="54330" y="32853"/>
                </a:lnTo>
                <a:lnTo>
                  <a:pt x="54330" y="36129"/>
                </a:lnTo>
                <a:lnTo>
                  <a:pt x="70221" y="36129"/>
                </a:lnTo>
                <a:lnTo>
                  <a:pt x="69311" y="22921"/>
                </a:lnTo>
                <a:lnTo>
                  <a:pt x="64419" y="13982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15154" y="6345133"/>
            <a:ext cx="52669" cy="92131"/>
          </a:xfrm>
          <a:custGeom>
            <a:avLst/>
            <a:gdLst/>
            <a:ahLst/>
            <a:cxnLst/>
            <a:rect l="l" t="t" r="r" b="b"/>
            <a:pathLst>
              <a:path w="61595" h="101600">
                <a:moveTo>
                  <a:pt x="10858" y="75387"/>
                </a:moveTo>
                <a:lnTo>
                  <a:pt x="4267" y="75387"/>
                </a:lnTo>
                <a:lnTo>
                  <a:pt x="0" y="79159"/>
                </a:lnTo>
                <a:lnTo>
                  <a:pt x="0" y="85242"/>
                </a:lnTo>
                <a:lnTo>
                  <a:pt x="482" y="86893"/>
                </a:lnTo>
                <a:lnTo>
                  <a:pt x="5038" y="92457"/>
                </a:lnTo>
                <a:lnTo>
                  <a:pt x="16675" y="99016"/>
                </a:lnTo>
                <a:lnTo>
                  <a:pt x="29464" y="101219"/>
                </a:lnTo>
                <a:lnTo>
                  <a:pt x="32949" y="101068"/>
                </a:lnTo>
                <a:lnTo>
                  <a:pt x="44375" y="98051"/>
                </a:lnTo>
                <a:lnTo>
                  <a:pt x="53810" y="90688"/>
                </a:lnTo>
                <a:lnTo>
                  <a:pt x="56723" y="84759"/>
                </a:lnTo>
                <a:lnTo>
                  <a:pt x="24345" y="84759"/>
                </a:lnTo>
                <a:lnTo>
                  <a:pt x="18923" y="83274"/>
                </a:lnTo>
                <a:lnTo>
                  <a:pt x="15468" y="79489"/>
                </a:lnTo>
                <a:lnTo>
                  <a:pt x="15138" y="78994"/>
                </a:lnTo>
                <a:lnTo>
                  <a:pt x="13335" y="76517"/>
                </a:lnTo>
                <a:lnTo>
                  <a:pt x="10858" y="75387"/>
                </a:lnTo>
                <a:close/>
              </a:path>
              <a:path w="61595" h="101600">
                <a:moveTo>
                  <a:pt x="29680" y="0"/>
                </a:moveTo>
                <a:lnTo>
                  <a:pt x="19274" y="2100"/>
                </a:lnTo>
                <a:lnTo>
                  <a:pt x="10334" y="8638"/>
                </a:lnTo>
                <a:lnTo>
                  <a:pt x="4641" y="20816"/>
                </a:lnTo>
                <a:lnTo>
                  <a:pt x="3975" y="39838"/>
                </a:lnTo>
                <a:lnTo>
                  <a:pt x="12514" y="48330"/>
                </a:lnTo>
                <a:lnTo>
                  <a:pt x="23672" y="53883"/>
                </a:lnTo>
                <a:lnTo>
                  <a:pt x="34854" y="58398"/>
                </a:lnTo>
                <a:lnTo>
                  <a:pt x="43466" y="63776"/>
                </a:lnTo>
                <a:lnTo>
                  <a:pt x="46913" y="71920"/>
                </a:lnTo>
                <a:lnTo>
                  <a:pt x="46913" y="78181"/>
                </a:lnTo>
                <a:lnTo>
                  <a:pt x="41148" y="84759"/>
                </a:lnTo>
                <a:lnTo>
                  <a:pt x="56723" y="84759"/>
                </a:lnTo>
                <a:lnTo>
                  <a:pt x="59870" y="78355"/>
                </a:lnTo>
                <a:lnTo>
                  <a:pt x="61171" y="60426"/>
                </a:lnTo>
                <a:lnTo>
                  <a:pt x="53059" y="50165"/>
                </a:lnTo>
                <a:lnTo>
                  <a:pt x="41693" y="43634"/>
                </a:lnTo>
                <a:lnTo>
                  <a:pt x="29977" y="38871"/>
                </a:lnTo>
                <a:lnTo>
                  <a:pt x="20818" y="33917"/>
                </a:lnTo>
                <a:lnTo>
                  <a:pt x="17119" y="26809"/>
                </a:lnTo>
                <a:lnTo>
                  <a:pt x="17119" y="21209"/>
                </a:lnTo>
                <a:lnTo>
                  <a:pt x="21717" y="16446"/>
                </a:lnTo>
                <a:lnTo>
                  <a:pt x="59521" y="16446"/>
                </a:lnTo>
                <a:lnTo>
                  <a:pt x="59423" y="15964"/>
                </a:lnTo>
                <a:lnTo>
                  <a:pt x="54034" y="9301"/>
                </a:lnTo>
                <a:lnTo>
                  <a:pt x="42781" y="2458"/>
                </a:lnTo>
                <a:lnTo>
                  <a:pt x="29680" y="0"/>
                </a:lnTo>
                <a:close/>
              </a:path>
              <a:path w="61595" h="101600">
                <a:moveTo>
                  <a:pt x="59521" y="16446"/>
                </a:moveTo>
                <a:lnTo>
                  <a:pt x="36550" y="16446"/>
                </a:lnTo>
                <a:lnTo>
                  <a:pt x="40830" y="19075"/>
                </a:lnTo>
                <a:lnTo>
                  <a:pt x="44615" y="23355"/>
                </a:lnTo>
                <a:lnTo>
                  <a:pt x="46253" y="26149"/>
                </a:lnTo>
                <a:lnTo>
                  <a:pt x="48717" y="27305"/>
                </a:lnTo>
                <a:lnTo>
                  <a:pt x="55626" y="27305"/>
                </a:lnTo>
                <a:lnTo>
                  <a:pt x="59753" y="23672"/>
                </a:lnTo>
                <a:lnTo>
                  <a:pt x="59753" y="17589"/>
                </a:lnTo>
                <a:lnTo>
                  <a:pt x="59521" y="16446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78756" y="5806174"/>
            <a:ext cx="396385" cy="420348"/>
          </a:xfrm>
          <a:custGeom>
            <a:avLst/>
            <a:gdLst/>
            <a:ahLst/>
            <a:cxnLst/>
            <a:rect l="l" t="t" r="r" b="b"/>
            <a:pathLst>
              <a:path w="463550" h="463550">
                <a:moveTo>
                  <a:pt x="85420" y="0"/>
                </a:moveTo>
                <a:lnTo>
                  <a:pt x="44456" y="10533"/>
                </a:lnTo>
                <a:lnTo>
                  <a:pt x="14216" y="38381"/>
                </a:lnTo>
                <a:lnTo>
                  <a:pt x="329" y="77913"/>
                </a:lnTo>
                <a:lnTo>
                  <a:pt x="0" y="377863"/>
                </a:lnTo>
                <a:lnTo>
                  <a:pt x="1239" y="392361"/>
                </a:lnTo>
                <a:lnTo>
                  <a:pt x="18170" y="430376"/>
                </a:lnTo>
                <a:lnTo>
                  <a:pt x="50538" y="455790"/>
                </a:lnTo>
                <a:lnTo>
                  <a:pt x="463283" y="463283"/>
                </a:lnTo>
                <a:lnTo>
                  <a:pt x="463283" y="85420"/>
                </a:lnTo>
                <a:lnTo>
                  <a:pt x="452749" y="44456"/>
                </a:lnTo>
                <a:lnTo>
                  <a:pt x="424902" y="14216"/>
                </a:lnTo>
                <a:lnTo>
                  <a:pt x="385370" y="329"/>
                </a:lnTo>
                <a:lnTo>
                  <a:pt x="85420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69720" y="5927700"/>
            <a:ext cx="213395" cy="59885"/>
          </a:xfrm>
          <a:custGeom>
            <a:avLst/>
            <a:gdLst/>
            <a:ahLst/>
            <a:cxnLst/>
            <a:rect l="l" t="t" r="r" b="b"/>
            <a:pathLst>
              <a:path w="249554" h="66040">
                <a:moveTo>
                  <a:pt x="217538" y="0"/>
                </a:moveTo>
                <a:lnTo>
                  <a:pt x="22238" y="1575"/>
                </a:lnTo>
                <a:lnTo>
                  <a:pt x="10010" y="8820"/>
                </a:lnTo>
                <a:lnTo>
                  <a:pt x="2534" y="19992"/>
                </a:lnTo>
                <a:lnTo>
                  <a:pt x="0" y="32918"/>
                </a:lnTo>
                <a:lnTo>
                  <a:pt x="1144" y="41684"/>
                </a:lnTo>
                <a:lnTo>
                  <a:pt x="7006" y="53686"/>
                </a:lnTo>
                <a:lnTo>
                  <a:pt x="17673" y="62483"/>
                </a:lnTo>
                <a:lnTo>
                  <a:pt x="32956" y="65900"/>
                </a:lnTo>
                <a:lnTo>
                  <a:pt x="221096" y="65737"/>
                </a:lnTo>
                <a:lnTo>
                  <a:pt x="233732" y="61768"/>
                </a:lnTo>
                <a:lnTo>
                  <a:pt x="242801" y="53038"/>
                </a:lnTo>
                <a:lnTo>
                  <a:pt x="248083" y="40273"/>
                </a:lnTo>
                <a:lnTo>
                  <a:pt x="249356" y="24199"/>
                </a:lnTo>
                <a:lnTo>
                  <a:pt x="243491" y="12203"/>
                </a:lnTo>
                <a:lnTo>
                  <a:pt x="232817" y="3413"/>
                </a:lnTo>
                <a:lnTo>
                  <a:pt x="2175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69720" y="6044944"/>
            <a:ext cx="213395" cy="59885"/>
          </a:xfrm>
          <a:custGeom>
            <a:avLst/>
            <a:gdLst/>
            <a:ahLst/>
            <a:cxnLst/>
            <a:rect l="l" t="t" r="r" b="b"/>
            <a:pathLst>
              <a:path w="249554" h="66040">
                <a:moveTo>
                  <a:pt x="217538" y="0"/>
                </a:moveTo>
                <a:lnTo>
                  <a:pt x="22196" y="1591"/>
                </a:lnTo>
                <a:lnTo>
                  <a:pt x="9991" y="8853"/>
                </a:lnTo>
                <a:lnTo>
                  <a:pt x="2529" y="20040"/>
                </a:lnTo>
                <a:lnTo>
                  <a:pt x="0" y="32981"/>
                </a:lnTo>
                <a:lnTo>
                  <a:pt x="1136" y="41704"/>
                </a:lnTo>
                <a:lnTo>
                  <a:pt x="6993" y="53700"/>
                </a:lnTo>
                <a:lnTo>
                  <a:pt x="17663" y="62496"/>
                </a:lnTo>
                <a:lnTo>
                  <a:pt x="32956" y="65912"/>
                </a:lnTo>
                <a:lnTo>
                  <a:pt x="221107" y="65748"/>
                </a:lnTo>
                <a:lnTo>
                  <a:pt x="233738" y="61781"/>
                </a:lnTo>
                <a:lnTo>
                  <a:pt x="242803" y="53056"/>
                </a:lnTo>
                <a:lnTo>
                  <a:pt x="248079" y="40290"/>
                </a:lnTo>
                <a:lnTo>
                  <a:pt x="249347" y="24206"/>
                </a:lnTo>
                <a:lnTo>
                  <a:pt x="243475" y="12203"/>
                </a:lnTo>
                <a:lnTo>
                  <a:pt x="232805" y="3412"/>
                </a:lnTo>
                <a:lnTo>
                  <a:pt x="2175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87581" y="5806254"/>
            <a:ext cx="242718" cy="420348"/>
          </a:xfrm>
          <a:custGeom>
            <a:avLst/>
            <a:gdLst/>
            <a:ahLst/>
            <a:cxnLst/>
            <a:rect l="l" t="t" r="r" b="b"/>
            <a:pathLst>
              <a:path w="283845" h="463550">
                <a:moveTo>
                  <a:pt x="147358" y="0"/>
                </a:moveTo>
                <a:lnTo>
                  <a:pt x="23946" y="1105"/>
                </a:lnTo>
                <a:lnTo>
                  <a:pt x="11690" y="7565"/>
                </a:lnTo>
                <a:lnTo>
                  <a:pt x="3184" y="18435"/>
                </a:lnTo>
                <a:lnTo>
                  <a:pt x="0" y="32143"/>
                </a:lnTo>
                <a:lnTo>
                  <a:pt x="1105" y="439159"/>
                </a:lnTo>
                <a:lnTo>
                  <a:pt x="7565" y="451414"/>
                </a:lnTo>
                <a:lnTo>
                  <a:pt x="18435" y="459920"/>
                </a:lnTo>
                <a:lnTo>
                  <a:pt x="32143" y="463105"/>
                </a:lnTo>
                <a:lnTo>
                  <a:pt x="147358" y="463105"/>
                </a:lnTo>
                <a:lnTo>
                  <a:pt x="194365" y="454713"/>
                </a:lnTo>
                <a:lnTo>
                  <a:pt x="230274" y="434658"/>
                </a:lnTo>
                <a:lnTo>
                  <a:pt x="258515" y="404768"/>
                </a:lnTo>
                <a:lnTo>
                  <a:pt x="262215" y="398818"/>
                </a:lnTo>
                <a:lnTo>
                  <a:pt x="64287" y="398818"/>
                </a:lnTo>
                <a:lnTo>
                  <a:pt x="64287" y="255384"/>
                </a:lnTo>
                <a:lnTo>
                  <a:pt x="264127" y="255384"/>
                </a:lnTo>
                <a:lnTo>
                  <a:pt x="260937" y="249643"/>
                </a:lnTo>
                <a:lnTo>
                  <a:pt x="253741" y="238734"/>
                </a:lnTo>
                <a:lnTo>
                  <a:pt x="245755" y="228379"/>
                </a:lnTo>
                <a:lnTo>
                  <a:pt x="237048" y="218640"/>
                </a:lnTo>
                <a:lnTo>
                  <a:pt x="245713" y="209230"/>
                </a:lnTo>
                <a:lnTo>
                  <a:pt x="253345" y="199040"/>
                </a:lnTo>
                <a:lnTo>
                  <a:pt x="258116" y="191096"/>
                </a:lnTo>
                <a:lnTo>
                  <a:pt x="64287" y="191096"/>
                </a:lnTo>
                <a:lnTo>
                  <a:pt x="64287" y="64287"/>
                </a:lnTo>
                <a:lnTo>
                  <a:pt x="258279" y="64287"/>
                </a:lnTo>
                <a:lnTo>
                  <a:pt x="254314" y="57521"/>
                </a:lnTo>
                <a:lnTo>
                  <a:pt x="226330" y="27220"/>
                </a:lnTo>
                <a:lnTo>
                  <a:pt x="189846" y="7218"/>
                </a:lnTo>
                <a:lnTo>
                  <a:pt x="162034" y="832"/>
                </a:lnTo>
                <a:lnTo>
                  <a:pt x="147358" y="0"/>
                </a:lnTo>
                <a:close/>
              </a:path>
              <a:path w="283845" h="463550">
                <a:moveTo>
                  <a:pt x="264127" y="255384"/>
                </a:moveTo>
                <a:lnTo>
                  <a:pt x="64287" y="255384"/>
                </a:lnTo>
                <a:lnTo>
                  <a:pt x="159336" y="256396"/>
                </a:lnTo>
                <a:lnTo>
                  <a:pt x="171669" y="259754"/>
                </a:lnTo>
                <a:lnTo>
                  <a:pt x="201863" y="283050"/>
                </a:lnTo>
                <a:lnTo>
                  <a:pt x="217169" y="324283"/>
                </a:lnTo>
                <a:lnTo>
                  <a:pt x="217923" y="341591"/>
                </a:lnTo>
                <a:lnTo>
                  <a:pt x="213744" y="355028"/>
                </a:lnTo>
                <a:lnTo>
                  <a:pt x="187644" y="386562"/>
                </a:lnTo>
                <a:lnTo>
                  <a:pt x="147358" y="398818"/>
                </a:lnTo>
                <a:lnTo>
                  <a:pt x="262215" y="398818"/>
                </a:lnTo>
                <a:lnTo>
                  <a:pt x="280611" y="352971"/>
                </a:lnTo>
                <a:lnTo>
                  <a:pt x="283592" y="323247"/>
                </a:lnTo>
                <a:lnTo>
                  <a:pt x="282608" y="310319"/>
                </a:lnTo>
                <a:lnTo>
                  <a:pt x="280415" y="297572"/>
                </a:lnTo>
                <a:lnTo>
                  <a:pt x="277080" y="285070"/>
                </a:lnTo>
                <a:lnTo>
                  <a:pt x="272676" y="272872"/>
                </a:lnTo>
                <a:lnTo>
                  <a:pt x="267272" y="261043"/>
                </a:lnTo>
                <a:lnTo>
                  <a:pt x="264127" y="255384"/>
                </a:lnTo>
                <a:close/>
              </a:path>
              <a:path w="283845" h="463550">
                <a:moveTo>
                  <a:pt x="258279" y="64287"/>
                </a:moveTo>
                <a:lnTo>
                  <a:pt x="64287" y="64287"/>
                </a:lnTo>
                <a:lnTo>
                  <a:pt x="156097" y="64884"/>
                </a:lnTo>
                <a:lnTo>
                  <a:pt x="169675" y="68321"/>
                </a:lnTo>
                <a:lnTo>
                  <a:pt x="201000" y="93674"/>
                </a:lnTo>
                <a:lnTo>
                  <a:pt x="210489" y="119557"/>
                </a:lnTo>
                <a:lnTo>
                  <a:pt x="210483" y="128320"/>
                </a:lnTo>
                <a:lnTo>
                  <a:pt x="196303" y="167597"/>
                </a:lnTo>
                <a:lnTo>
                  <a:pt x="161696" y="189440"/>
                </a:lnTo>
                <a:lnTo>
                  <a:pt x="147358" y="191096"/>
                </a:lnTo>
                <a:lnTo>
                  <a:pt x="258116" y="191096"/>
                </a:lnTo>
                <a:lnTo>
                  <a:pt x="272773" y="151423"/>
                </a:lnTo>
                <a:lnTo>
                  <a:pt x="275294" y="124168"/>
                </a:lnTo>
                <a:lnTo>
                  <a:pt x="274096" y="109653"/>
                </a:lnTo>
                <a:lnTo>
                  <a:pt x="271306" y="95639"/>
                </a:lnTo>
                <a:lnTo>
                  <a:pt x="267017" y="82218"/>
                </a:lnTo>
                <a:lnTo>
                  <a:pt x="261323" y="69481"/>
                </a:lnTo>
                <a:lnTo>
                  <a:pt x="258279" y="64287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62076" y="5914700"/>
            <a:ext cx="211767" cy="316700"/>
          </a:xfrm>
          <a:custGeom>
            <a:avLst/>
            <a:gdLst/>
            <a:ahLst/>
            <a:cxnLst/>
            <a:rect l="l" t="t" r="r" b="b"/>
            <a:pathLst>
              <a:path w="247650" h="349250">
                <a:moveTo>
                  <a:pt x="112418" y="0"/>
                </a:moveTo>
                <a:lnTo>
                  <a:pt x="71439" y="11029"/>
                </a:lnTo>
                <a:lnTo>
                  <a:pt x="37414" y="34543"/>
                </a:lnTo>
                <a:lnTo>
                  <a:pt x="13001" y="67885"/>
                </a:lnTo>
                <a:lnTo>
                  <a:pt x="852" y="108492"/>
                </a:lnTo>
                <a:lnTo>
                  <a:pt x="0" y="226480"/>
                </a:lnTo>
                <a:lnTo>
                  <a:pt x="996" y="240562"/>
                </a:lnTo>
                <a:lnTo>
                  <a:pt x="13654" y="279880"/>
                </a:lnTo>
                <a:lnTo>
                  <a:pt x="38634" y="312717"/>
                </a:lnTo>
                <a:lnTo>
                  <a:pt x="73128" y="336388"/>
                </a:lnTo>
                <a:lnTo>
                  <a:pt x="114327" y="348206"/>
                </a:lnTo>
                <a:lnTo>
                  <a:pt x="129065" y="349047"/>
                </a:lnTo>
                <a:lnTo>
                  <a:pt x="129907" y="349044"/>
                </a:lnTo>
                <a:lnTo>
                  <a:pt x="170412" y="343266"/>
                </a:lnTo>
                <a:lnTo>
                  <a:pt x="205344" y="327136"/>
                </a:lnTo>
                <a:lnTo>
                  <a:pt x="231877" y="301739"/>
                </a:lnTo>
                <a:lnTo>
                  <a:pt x="236190" y="295554"/>
                </a:lnTo>
                <a:lnTo>
                  <a:pt x="238209" y="289636"/>
                </a:lnTo>
                <a:lnTo>
                  <a:pt x="238206" y="283340"/>
                </a:lnTo>
                <a:lnTo>
                  <a:pt x="115850" y="283340"/>
                </a:lnTo>
                <a:lnTo>
                  <a:pt x="102198" y="278812"/>
                </a:lnTo>
                <a:lnTo>
                  <a:pt x="71351" y="251116"/>
                </a:lnTo>
                <a:lnTo>
                  <a:pt x="64270" y="225514"/>
                </a:lnTo>
                <a:lnTo>
                  <a:pt x="64270" y="193954"/>
                </a:lnTo>
                <a:lnTo>
                  <a:pt x="223128" y="192848"/>
                </a:lnTo>
                <a:lnTo>
                  <a:pt x="235383" y="186389"/>
                </a:lnTo>
                <a:lnTo>
                  <a:pt x="243889" y="175519"/>
                </a:lnTo>
                <a:lnTo>
                  <a:pt x="247074" y="161810"/>
                </a:lnTo>
                <a:lnTo>
                  <a:pt x="246975" y="129667"/>
                </a:lnTo>
                <a:lnTo>
                  <a:pt x="64270" y="129667"/>
                </a:lnTo>
                <a:lnTo>
                  <a:pt x="64300" y="121100"/>
                </a:lnTo>
                <a:lnTo>
                  <a:pt x="78517" y="85041"/>
                </a:lnTo>
                <a:lnTo>
                  <a:pt x="115655" y="65670"/>
                </a:lnTo>
                <a:lnTo>
                  <a:pt x="132361" y="64418"/>
                </a:lnTo>
                <a:lnTo>
                  <a:pt x="231856" y="64418"/>
                </a:lnTo>
                <a:lnTo>
                  <a:pt x="225287" y="53937"/>
                </a:lnTo>
                <a:lnTo>
                  <a:pt x="196701" y="25323"/>
                </a:lnTo>
                <a:lnTo>
                  <a:pt x="158508" y="6565"/>
                </a:lnTo>
                <a:lnTo>
                  <a:pt x="128553" y="689"/>
                </a:lnTo>
                <a:lnTo>
                  <a:pt x="112418" y="0"/>
                </a:lnTo>
                <a:close/>
              </a:path>
              <a:path w="247650" h="349250">
                <a:moveTo>
                  <a:pt x="198831" y="251621"/>
                </a:moveTo>
                <a:lnTo>
                  <a:pt x="187780" y="256692"/>
                </a:lnTo>
                <a:lnTo>
                  <a:pt x="177417" y="267240"/>
                </a:lnTo>
                <a:lnTo>
                  <a:pt x="169349" y="273569"/>
                </a:lnTo>
                <a:lnTo>
                  <a:pt x="159742" y="278386"/>
                </a:lnTo>
                <a:lnTo>
                  <a:pt x="148011" y="281649"/>
                </a:lnTo>
                <a:lnTo>
                  <a:pt x="133575" y="283315"/>
                </a:lnTo>
                <a:lnTo>
                  <a:pt x="115850" y="283340"/>
                </a:lnTo>
                <a:lnTo>
                  <a:pt x="238206" y="283340"/>
                </a:lnTo>
                <a:lnTo>
                  <a:pt x="238206" y="282687"/>
                </a:lnTo>
                <a:lnTo>
                  <a:pt x="235220" y="270716"/>
                </a:lnTo>
                <a:lnTo>
                  <a:pt x="227164" y="260668"/>
                </a:lnTo>
                <a:lnTo>
                  <a:pt x="214786" y="253863"/>
                </a:lnTo>
                <a:lnTo>
                  <a:pt x="198831" y="251621"/>
                </a:lnTo>
                <a:close/>
              </a:path>
              <a:path w="247650" h="349250">
                <a:moveTo>
                  <a:pt x="231856" y="64418"/>
                </a:moveTo>
                <a:lnTo>
                  <a:pt x="132361" y="64418"/>
                </a:lnTo>
                <a:lnTo>
                  <a:pt x="146126" y="68101"/>
                </a:lnTo>
                <a:lnTo>
                  <a:pt x="158271" y="74743"/>
                </a:lnTo>
                <a:lnTo>
                  <a:pt x="168401" y="83951"/>
                </a:lnTo>
                <a:lnTo>
                  <a:pt x="176124" y="95332"/>
                </a:lnTo>
                <a:lnTo>
                  <a:pt x="181046" y="108492"/>
                </a:lnTo>
                <a:lnTo>
                  <a:pt x="182774" y="123037"/>
                </a:lnTo>
                <a:lnTo>
                  <a:pt x="182774" y="129667"/>
                </a:lnTo>
                <a:lnTo>
                  <a:pt x="246975" y="129667"/>
                </a:lnTo>
                <a:lnTo>
                  <a:pt x="242556" y="90072"/>
                </a:lnTo>
                <a:lnTo>
                  <a:pt x="232385" y="65262"/>
                </a:lnTo>
                <a:lnTo>
                  <a:pt x="231856" y="64418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15719" y="5807038"/>
            <a:ext cx="55384" cy="419196"/>
          </a:xfrm>
          <a:custGeom>
            <a:avLst/>
            <a:gdLst/>
            <a:ahLst/>
            <a:cxnLst/>
            <a:rect l="l" t="t" r="r" b="b"/>
            <a:pathLst>
              <a:path w="64770" h="462279">
                <a:moveTo>
                  <a:pt x="24444" y="0"/>
                </a:moveTo>
                <a:lnTo>
                  <a:pt x="12292" y="5501"/>
                </a:lnTo>
                <a:lnTo>
                  <a:pt x="3430" y="15969"/>
                </a:lnTo>
                <a:lnTo>
                  <a:pt x="0" y="31278"/>
                </a:lnTo>
                <a:lnTo>
                  <a:pt x="1204" y="439559"/>
                </a:lnTo>
                <a:lnTo>
                  <a:pt x="8046" y="452075"/>
                </a:lnTo>
                <a:lnTo>
                  <a:pt x="19077" y="459678"/>
                </a:lnTo>
                <a:lnTo>
                  <a:pt x="32156" y="462240"/>
                </a:lnTo>
                <a:lnTo>
                  <a:pt x="39851" y="461378"/>
                </a:lnTo>
                <a:lnTo>
                  <a:pt x="52001" y="455880"/>
                </a:lnTo>
                <a:lnTo>
                  <a:pt x="60859" y="445410"/>
                </a:lnTo>
                <a:lnTo>
                  <a:pt x="64287" y="430096"/>
                </a:lnTo>
                <a:lnTo>
                  <a:pt x="64271" y="30137"/>
                </a:lnTo>
                <a:lnTo>
                  <a:pt x="61077" y="16718"/>
                </a:lnTo>
                <a:lnTo>
                  <a:pt x="52864" y="7113"/>
                </a:lnTo>
                <a:lnTo>
                  <a:pt x="40398" y="1487"/>
                </a:lnTo>
                <a:lnTo>
                  <a:pt x="24444" y="0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02473" y="5801783"/>
            <a:ext cx="193848" cy="424954"/>
          </a:xfrm>
          <a:custGeom>
            <a:avLst/>
            <a:gdLst/>
            <a:ahLst/>
            <a:cxnLst/>
            <a:rect l="l" t="t" r="r" b="b"/>
            <a:pathLst>
              <a:path w="226695" h="468629">
                <a:moveTo>
                  <a:pt x="143424" y="0"/>
                </a:moveTo>
                <a:lnTo>
                  <a:pt x="102074" y="13025"/>
                </a:lnTo>
                <a:lnTo>
                  <a:pt x="71937" y="40367"/>
                </a:lnTo>
                <a:lnTo>
                  <a:pt x="56762" y="78509"/>
                </a:lnTo>
                <a:lnTo>
                  <a:pt x="55677" y="93016"/>
                </a:lnTo>
                <a:lnTo>
                  <a:pt x="55677" y="129554"/>
                </a:lnTo>
                <a:lnTo>
                  <a:pt x="30129" y="129570"/>
                </a:lnTo>
                <a:lnTo>
                  <a:pt x="16714" y="132771"/>
                </a:lnTo>
                <a:lnTo>
                  <a:pt x="7112" y="140992"/>
                </a:lnTo>
                <a:lnTo>
                  <a:pt x="1487" y="153461"/>
                </a:lnTo>
                <a:lnTo>
                  <a:pt x="0" y="169410"/>
                </a:lnTo>
                <a:lnTo>
                  <a:pt x="5499" y="181560"/>
                </a:lnTo>
                <a:lnTo>
                  <a:pt x="15968" y="190423"/>
                </a:lnTo>
                <a:lnTo>
                  <a:pt x="31280" y="193854"/>
                </a:lnTo>
                <a:lnTo>
                  <a:pt x="55677" y="193854"/>
                </a:lnTo>
                <a:lnTo>
                  <a:pt x="56878" y="445345"/>
                </a:lnTo>
                <a:lnTo>
                  <a:pt x="63714" y="457866"/>
                </a:lnTo>
                <a:lnTo>
                  <a:pt x="74742" y="465471"/>
                </a:lnTo>
                <a:lnTo>
                  <a:pt x="87820" y="468034"/>
                </a:lnTo>
                <a:lnTo>
                  <a:pt x="95524" y="467171"/>
                </a:lnTo>
                <a:lnTo>
                  <a:pt x="107675" y="461671"/>
                </a:lnTo>
                <a:lnTo>
                  <a:pt x="116535" y="451202"/>
                </a:lnTo>
                <a:lnTo>
                  <a:pt x="119964" y="435891"/>
                </a:lnTo>
                <a:lnTo>
                  <a:pt x="119964" y="193854"/>
                </a:lnTo>
                <a:lnTo>
                  <a:pt x="188681" y="193838"/>
                </a:lnTo>
                <a:lnTo>
                  <a:pt x="202095" y="190636"/>
                </a:lnTo>
                <a:lnTo>
                  <a:pt x="211696" y="182416"/>
                </a:lnTo>
                <a:lnTo>
                  <a:pt x="217320" y="169946"/>
                </a:lnTo>
                <a:lnTo>
                  <a:pt x="218807" y="153998"/>
                </a:lnTo>
                <a:lnTo>
                  <a:pt x="213305" y="141846"/>
                </a:lnTo>
                <a:lnTo>
                  <a:pt x="202837" y="132984"/>
                </a:lnTo>
                <a:lnTo>
                  <a:pt x="187528" y="129554"/>
                </a:lnTo>
                <a:lnTo>
                  <a:pt x="119964" y="129554"/>
                </a:lnTo>
                <a:lnTo>
                  <a:pt x="121142" y="84808"/>
                </a:lnTo>
                <a:lnTo>
                  <a:pt x="126978" y="74450"/>
                </a:lnTo>
                <a:lnTo>
                  <a:pt x="138689" y="66734"/>
                </a:lnTo>
                <a:lnTo>
                  <a:pt x="157366" y="63728"/>
                </a:lnTo>
                <a:lnTo>
                  <a:pt x="220306" y="63728"/>
                </a:lnTo>
                <a:lnTo>
                  <a:pt x="224103" y="57482"/>
                </a:lnTo>
                <a:lnTo>
                  <a:pt x="210443" y="15645"/>
                </a:lnTo>
                <a:lnTo>
                  <a:pt x="165780" y="965"/>
                </a:lnTo>
                <a:lnTo>
                  <a:pt x="143424" y="0"/>
                </a:lnTo>
                <a:close/>
              </a:path>
              <a:path w="226695" h="468629">
                <a:moveTo>
                  <a:pt x="220306" y="63728"/>
                </a:moveTo>
                <a:lnTo>
                  <a:pt x="157366" y="63728"/>
                </a:lnTo>
                <a:lnTo>
                  <a:pt x="171628" y="66801"/>
                </a:lnTo>
                <a:lnTo>
                  <a:pt x="181232" y="71404"/>
                </a:lnTo>
                <a:lnTo>
                  <a:pt x="190997" y="75031"/>
                </a:lnTo>
                <a:lnTo>
                  <a:pt x="206332" y="75446"/>
                </a:lnTo>
                <a:lnTo>
                  <a:pt x="217003" y="69163"/>
                </a:lnTo>
                <a:lnTo>
                  <a:pt x="220306" y="63728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24865" y="5807041"/>
            <a:ext cx="55384" cy="419196"/>
          </a:xfrm>
          <a:custGeom>
            <a:avLst/>
            <a:gdLst/>
            <a:ahLst/>
            <a:cxnLst/>
            <a:rect l="l" t="t" r="r" b="b"/>
            <a:pathLst>
              <a:path w="64770" h="462279">
                <a:moveTo>
                  <a:pt x="24444" y="0"/>
                </a:moveTo>
                <a:lnTo>
                  <a:pt x="12294" y="5499"/>
                </a:lnTo>
                <a:lnTo>
                  <a:pt x="3431" y="15968"/>
                </a:lnTo>
                <a:lnTo>
                  <a:pt x="0" y="31280"/>
                </a:lnTo>
                <a:lnTo>
                  <a:pt x="1202" y="63793"/>
                </a:lnTo>
                <a:lnTo>
                  <a:pt x="8041" y="76313"/>
                </a:lnTo>
                <a:lnTo>
                  <a:pt x="19070" y="83921"/>
                </a:lnTo>
                <a:lnTo>
                  <a:pt x="32143" y="86487"/>
                </a:lnTo>
                <a:lnTo>
                  <a:pt x="39847" y="85623"/>
                </a:lnTo>
                <a:lnTo>
                  <a:pt x="51998" y="80119"/>
                </a:lnTo>
                <a:lnTo>
                  <a:pt x="60858" y="69649"/>
                </a:lnTo>
                <a:lnTo>
                  <a:pt x="64287" y="54343"/>
                </a:lnTo>
                <a:lnTo>
                  <a:pt x="64271" y="30140"/>
                </a:lnTo>
                <a:lnTo>
                  <a:pt x="61075" y="16720"/>
                </a:lnTo>
                <a:lnTo>
                  <a:pt x="52860" y="7115"/>
                </a:lnTo>
                <a:lnTo>
                  <a:pt x="40393" y="1488"/>
                </a:lnTo>
                <a:lnTo>
                  <a:pt x="24444" y="0"/>
                </a:lnTo>
                <a:close/>
              </a:path>
              <a:path w="64770" h="462279">
                <a:moveTo>
                  <a:pt x="24444" y="124625"/>
                </a:moveTo>
                <a:lnTo>
                  <a:pt x="12294" y="130124"/>
                </a:lnTo>
                <a:lnTo>
                  <a:pt x="3431" y="140593"/>
                </a:lnTo>
                <a:lnTo>
                  <a:pt x="0" y="155905"/>
                </a:lnTo>
                <a:lnTo>
                  <a:pt x="1202" y="439548"/>
                </a:lnTo>
                <a:lnTo>
                  <a:pt x="8041" y="452068"/>
                </a:lnTo>
                <a:lnTo>
                  <a:pt x="19070" y="459676"/>
                </a:lnTo>
                <a:lnTo>
                  <a:pt x="32143" y="462242"/>
                </a:lnTo>
                <a:lnTo>
                  <a:pt x="39847" y="461377"/>
                </a:lnTo>
                <a:lnTo>
                  <a:pt x="51998" y="455874"/>
                </a:lnTo>
                <a:lnTo>
                  <a:pt x="60858" y="445404"/>
                </a:lnTo>
                <a:lnTo>
                  <a:pt x="64287" y="430098"/>
                </a:lnTo>
                <a:lnTo>
                  <a:pt x="64271" y="154765"/>
                </a:lnTo>
                <a:lnTo>
                  <a:pt x="61075" y="141345"/>
                </a:lnTo>
                <a:lnTo>
                  <a:pt x="52860" y="131740"/>
                </a:lnTo>
                <a:lnTo>
                  <a:pt x="40393" y="126113"/>
                </a:lnTo>
                <a:lnTo>
                  <a:pt x="24444" y="124625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29951" y="5920050"/>
            <a:ext cx="211767" cy="311518"/>
          </a:xfrm>
          <a:custGeom>
            <a:avLst/>
            <a:gdLst/>
            <a:ahLst/>
            <a:cxnLst/>
            <a:rect l="l" t="t" r="r" b="b"/>
            <a:pathLst>
              <a:path w="247650" h="343534">
                <a:moveTo>
                  <a:pt x="24439" y="1"/>
                </a:moveTo>
                <a:lnTo>
                  <a:pt x="12288" y="5504"/>
                </a:lnTo>
                <a:lnTo>
                  <a:pt x="3428" y="15975"/>
                </a:lnTo>
                <a:lnTo>
                  <a:pt x="0" y="31281"/>
                </a:lnTo>
                <a:lnTo>
                  <a:pt x="496" y="230729"/>
                </a:lnTo>
                <a:lnTo>
                  <a:pt x="11529" y="271708"/>
                </a:lnTo>
                <a:lnTo>
                  <a:pt x="35046" y="305733"/>
                </a:lnTo>
                <a:lnTo>
                  <a:pt x="68389" y="330148"/>
                </a:lnTo>
                <a:lnTo>
                  <a:pt x="108897" y="342292"/>
                </a:lnTo>
                <a:lnTo>
                  <a:pt x="123532" y="343155"/>
                </a:lnTo>
                <a:lnTo>
                  <a:pt x="134660" y="342658"/>
                </a:lnTo>
                <a:lnTo>
                  <a:pt x="175632" y="331622"/>
                </a:lnTo>
                <a:lnTo>
                  <a:pt x="209655" y="308103"/>
                </a:lnTo>
                <a:lnTo>
                  <a:pt x="232074" y="278239"/>
                </a:lnTo>
                <a:lnTo>
                  <a:pt x="114684" y="278239"/>
                </a:lnTo>
                <a:lnTo>
                  <a:pt x="100924" y="274552"/>
                </a:lnTo>
                <a:lnTo>
                  <a:pt x="70927" y="247318"/>
                </a:lnTo>
                <a:lnTo>
                  <a:pt x="64256" y="30139"/>
                </a:lnTo>
                <a:lnTo>
                  <a:pt x="61062" y="16725"/>
                </a:lnTo>
                <a:lnTo>
                  <a:pt x="52849" y="7120"/>
                </a:lnTo>
                <a:lnTo>
                  <a:pt x="40377" y="1490"/>
                </a:lnTo>
                <a:lnTo>
                  <a:pt x="24439" y="1"/>
                </a:lnTo>
                <a:close/>
              </a:path>
              <a:path w="247650" h="343534">
                <a:moveTo>
                  <a:pt x="207231" y="0"/>
                </a:moveTo>
                <a:lnTo>
                  <a:pt x="195079" y="5504"/>
                </a:lnTo>
                <a:lnTo>
                  <a:pt x="186220" y="15975"/>
                </a:lnTo>
                <a:lnTo>
                  <a:pt x="182791" y="31281"/>
                </a:lnTo>
                <a:lnTo>
                  <a:pt x="182760" y="221570"/>
                </a:lnTo>
                <a:lnTo>
                  <a:pt x="180837" y="234910"/>
                </a:lnTo>
                <a:lnTo>
                  <a:pt x="158475" y="266361"/>
                </a:lnTo>
                <a:lnTo>
                  <a:pt x="114684" y="278239"/>
                </a:lnTo>
                <a:lnTo>
                  <a:pt x="232074" y="278239"/>
                </a:lnTo>
                <a:lnTo>
                  <a:pt x="246221" y="234157"/>
                </a:lnTo>
                <a:lnTo>
                  <a:pt x="247062" y="30139"/>
                </a:lnTo>
                <a:lnTo>
                  <a:pt x="243863" y="16725"/>
                </a:lnTo>
                <a:lnTo>
                  <a:pt x="235644" y="7120"/>
                </a:lnTo>
                <a:lnTo>
                  <a:pt x="223176" y="1490"/>
                </a:lnTo>
                <a:lnTo>
                  <a:pt x="207231" y="0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77516" y="5914691"/>
            <a:ext cx="189505" cy="316700"/>
          </a:xfrm>
          <a:custGeom>
            <a:avLst/>
            <a:gdLst/>
            <a:ahLst/>
            <a:cxnLst/>
            <a:rect l="l" t="t" r="r" b="b"/>
            <a:pathLst>
              <a:path w="221615" h="349250">
                <a:moveTo>
                  <a:pt x="24277" y="254551"/>
                </a:moveTo>
                <a:lnTo>
                  <a:pt x="11976" y="261272"/>
                </a:lnTo>
                <a:lnTo>
                  <a:pt x="3290" y="272109"/>
                </a:lnTo>
                <a:lnTo>
                  <a:pt x="0" y="285347"/>
                </a:lnTo>
                <a:lnTo>
                  <a:pt x="0" y="292053"/>
                </a:lnTo>
                <a:lnTo>
                  <a:pt x="28480" y="326264"/>
                </a:lnTo>
                <a:lnTo>
                  <a:pt x="65306" y="343302"/>
                </a:lnTo>
                <a:lnTo>
                  <a:pt x="103606" y="349063"/>
                </a:lnTo>
                <a:lnTo>
                  <a:pt x="104404" y="349061"/>
                </a:lnTo>
                <a:lnTo>
                  <a:pt x="143760" y="343023"/>
                </a:lnTo>
                <a:lnTo>
                  <a:pt x="179417" y="325031"/>
                </a:lnTo>
                <a:lnTo>
                  <a:pt x="206623" y="294574"/>
                </a:lnTo>
                <a:lnTo>
                  <a:pt x="211693" y="284219"/>
                </a:lnTo>
                <a:lnTo>
                  <a:pt x="94019" y="284219"/>
                </a:lnTo>
                <a:lnTo>
                  <a:pt x="80632" y="281316"/>
                </a:lnTo>
                <a:lnTo>
                  <a:pt x="69135" y="276094"/>
                </a:lnTo>
                <a:lnTo>
                  <a:pt x="60020" y="268736"/>
                </a:lnTo>
                <a:lnTo>
                  <a:pt x="51339" y="259718"/>
                </a:lnTo>
                <a:lnTo>
                  <a:pt x="40229" y="255266"/>
                </a:lnTo>
                <a:lnTo>
                  <a:pt x="24277" y="254551"/>
                </a:lnTo>
                <a:close/>
              </a:path>
              <a:path w="221615" h="349250">
                <a:moveTo>
                  <a:pt x="96382" y="0"/>
                </a:moveTo>
                <a:lnTo>
                  <a:pt x="58249" y="10074"/>
                </a:lnTo>
                <a:lnTo>
                  <a:pt x="26641" y="33822"/>
                </a:lnTo>
                <a:lnTo>
                  <a:pt x="6859" y="72131"/>
                </a:lnTo>
                <a:lnTo>
                  <a:pt x="2859" y="106198"/>
                </a:lnTo>
                <a:lnTo>
                  <a:pt x="5568" y="120262"/>
                </a:lnTo>
                <a:lnTo>
                  <a:pt x="24554" y="153490"/>
                </a:lnTo>
                <a:lnTo>
                  <a:pt x="55890" y="176694"/>
                </a:lnTo>
                <a:lnTo>
                  <a:pt x="94513" y="194271"/>
                </a:lnTo>
                <a:lnTo>
                  <a:pt x="108132" y="199639"/>
                </a:lnTo>
                <a:lnTo>
                  <a:pt x="121414" y="205448"/>
                </a:lnTo>
                <a:lnTo>
                  <a:pt x="155260" y="240555"/>
                </a:lnTo>
                <a:lnTo>
                  <a:pt x="156513" y="254803"/>
                </a:lnTo>
                <a:lnTo>
                  <a:pt x="151776" y="264040"/>
                </a:lnTo>
                <a:lnTo>
                  <a:pt x="143389" y="272192"/>
                </a:lnTo>
                <a:lnTo>
                  <a:pt x="131122" y="278668"/>
                </a:lnTo>
                <a:lnTo>
                  <a:pt x="114742" y="282874"/>
                </a:lnTo>
                <a:lnTo>
                  <a:pt x="94019" y="284219"/>
                </a:lnTo>
                <a:lnTo>
                  <a:pt x="211693" y="284219"/>
                </a:lnTo>
                <a:lnTo>
                  <a:pt x="212993" y="281564"/>
                </a:lnTo>
                <a:lnTo>
                  <a:pt x="217721" y="267093"/>
                </a:lnTo>
                <a:lnTo>
                  <a:pt x="220629" y="251143"/>
                </a:lnTo>
                <a:lnTo>
                  <a:pt x="221543" y="233694"/>
                </a:lnTo>
                <a:lnTo>
                  <a:pt x="219047" y="219435"/>
                </a:lnTo>
                <a:lnTo>
                  <a:pt x="201509" y="185134"/>
                </a:lnTo>
                <a:lnTo>
                  <a:pt x="172071" y="160577"/>
                </a:lnTo>
                <a:lnTo>
                  <a:pt x="134812" y="141945"/>
                </a:lnTo>
                <a:lnTo>
                  <a:pt x="107643" y="130930"/>
                </a:lnTo>
                <a:lnTo>
                  <a:pt x="94489" y="124818"/>
                </a:lnTo>
                <a:lnTo>
                  <a:pt x="83281" y="117836"/>
                </a:lnTo>
                <a:lnTo>
                  <a:pt x="74659" y="109408"/>
                </a:lnTo>
                <a:lnTo>
                  <a:pt x="69266" y="98957"/>
                </a:lnTo>
                <a:lnTo>
                  <a:pt x="67743" y="85908"/>
                </a:lnTo>
                <a:lnTo>
                  <a:pt x="73270" y="76732"/>
                </a:lnTo>
                <a:lnTo>
                  <a:pt x="83387" y="69915"/>
                </a:lnTo>
                <a:lnTo>
                  <a:pt x="98281" y="65814"/>
                </a:lnTo>
                <a:lnTo>
                  <a:pt x="118140" y="64782"/>
                </a:lnTo>
                <a:lnTo>
                  <a:pt x="209969" y="64782"/>
                </a:lnTo>
                <a:lnTo>
                  <a:pt x="209969" y="61433"/>
                </a:lnTo>
                <a:lnTo>
                  <a:pt x="185821" y="29099"/>
                </a:lnTo>
                <a:lnTo>
                  <a:pt x="140008" y="5605"/>
                </a:lnTo>
                <a:lnTo>
                  <a:pt x="111641" y="548"/>
                </a:lnTo>
                <a:lnTo>
                  <a:pt x="96382" y="0"/>
                </a:lnTo>
                <a:close/>
              </a:path>
              <a:path w="221615" h="349250">
                <a:moveTo>
                  <a:pt x="209969" y="64782"/>
                </a:moveTo>
                <a:lnTo>
                  <a:pt x="118140" y="64782"/>
                </a:lnTo>
                <a:lnTo>
                  <a:pt x="129743" y="68597"/>
                </a:lnTo>
                <a:lnTo>
                  <a:pt x="140639" y="75479"/>
                </a:lnTo>
                <a:lnTo>
                  <a:pt x="151193" y="85640"/>
                </a:lnTo>
                <a:lnTo>
                  <a:pt x="158441" y="93628"/>
                </a:lnTo>
                <a:lnTo>
                  <a:pt x="169479" y="98260"/>
                </a:lnTo>
                <a:lnTo>
                  <a:pt x="185911" y="99052"/>
                </a:lnTo>
                <a:lnTo>
                  <a:pt x="198245" y="92483"/>
                </a:lnTo>
                <a:lnTo>
                  <a:pt x="206780" y="81707"/>
                </a:lnTo>
                <a:lnTo>
                  <a:pt x="209878" y="68597"/>
                </a:lnTo>
                <a:lnTo>
                  <a:pt x="209969" y="64782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5496" y="188640"/>
            <a:ext cx="5328592" cy="648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marR="4453">
              <a:lnSpc>
                <a:spcPct val="117100"/>
              </a:lnSpc>
            </a:pPr>
            <a:r>
              <a:rPr lang="nl-BE" b="1" spc="13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Robert Golenvaux, chargé de relations senior</a:t>
            </a:r>
            <a:r>
              <a:rPr b="1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endParaRPr lang="nl-BE" b="1" dirty="0" smtClean="0">
              <a:solidFill>
                <a:srgbClr val="425B6C"/>
              </a:solidFill>
              <a:latin typeface="BelfiusAlternative"/>
              <a:cs typeface="BelfiusAlternative"/>
            </a:endParaRPr>
          </a:p>
          <a:p>
            <a:pPr marL="11131" marR="4453">
              <a:lnSpc>
                <a:spcPct val="117100"/>
              </a:lnSpc>
            </a:pPr>
            <a:r>
              <a:rPr b="1" spc="4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B</a:t>
            </a:r>
            <a:r>
              <a:rPr b="1" spc="-4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b="1" spc="26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b="1" spc="4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na</a:t>
            </a:r>
            <a:r>
              <a:rPr b="1" spc="9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b="1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d </a:t>
            </a:r>
            <a:r>
              <a:rPr b="1" spc="-9" dirty="0">
                <a:solidFill>
                  <a:srgbClr val="425B6C"/>
                </a:solidFill>
                <a:latin typeface="BelfiusAlternative"/>
                <a:cs typeface="BelfiusAlternative"/>
              </a:rPr>
              <a:t>M</a:t>
            </a:r>
            <a:r>
              <a:rPr b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ch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u</a:t>
            </a:r>
            <a:r>
              <a:rPr b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x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, di</a:t>
            </a:r>
            <a:r>
              <a:rPr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b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u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r ad</a:t>
            </a:r>
            <a:r>
              <a:rPr b="1" spc="-9" dirty="0">
                <a:solidFill>
                  <a:srgbClr val="425B6C"/>
                </a:solidFill>
                <a:latin typeface="BelfiusAlternative"/>
                <a:cs typeface="BelfiusAlternative"/>
              </a:rPr>
              <a:t>jo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int </a:t>
            </a:r>
            <a:r>
              <a:rPr b="1" spc="-26" dirty="0">
                <a:solidFill>
                  <a:srgbClr val="425B6C"/>
                </a:solidFill>
                <a:latin typeface="BelfiusAlternative"/>
                <a:cs typeface="BelfiusAlternative"/>
              </a:rPr>
              <a:t>W</a:t>
            </a:r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al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lo</a:t>
            </a:r>
            <a:r>
              <a:rPr b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b="1" spc="-9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37" name="AutoShape 2" descr="Résultat de recherche d'images pour &quot;AFMC association francophone des médecins chef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85590"/>
            <a:ext cx="1944216" cy="145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2555776" y="5285590"/>
            <a:ext cx="3916777" cy="145577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err="1" smtClean="0">
                <a:solidFill>
                  <a:srgbClr val="003399"/>
                </a:solidFill>
                <a:latin typeface="BelfiusAlternative"/>
              </a:rPr>
              <a:t>Séminaire</a:t>
            </a:r>
            <a:r>
              <a:rPr lang="nl-BE" sz="2000" dirty="0" smtClean="0">
                <a:solidFill>
                  <a:srgbClr val="003399"/>
                </a:solidFill>
                <a:latin typeface="BelfiusAlternative"/>
              </a:rPr>
              <a:t> 2016</a:t>
            </a:r>
          </a:p>
          <a:p>
            <a:pPr algn="ctr"/>
            <a:r>
              <a:rPr lang="nl-BE" sz="2000" dirty="0" err="1">
                <a:solidFill>
                  <a:srgbClr val="003399"/>
                </a:solidFill>
                <a:latin typeface="BelfiusAlternative"/>
              </a:rPr>
              <a:t>A</a:t>
            </a:r>
            <a:r>
              <a:rPr lang="nl-BE" sz="2000" dirty="0" err="1" smtClean="0">
                <a:solidFill>
                  <a:srgbClr val="003399"/>
                </a:solidFill>
                <a:latin typeface="BelfiusAlternative"/>
              </a:rPr>
              <a:t>ssociation</a:t>
            </a:r>
            <a:r>
              <a:rPr lang="nl-BE" sz="2000" dirty="0" smtClean="0">
                <a:solidFill>
                  <a:srgbClr val="003399"/>
                </a:solidFill>
                <a:latin typeface="BelfiusAlternative"/>
              </a:rPr>
              <a:t> </a:t>
            </a:r>
            <a:r>
              <a:rPr lang="nl-BE" sz="2000" dirty="0" err="1" smtClean="0">
                <a:solidFill>
                  <a:srgbClr val="003399"/>
                </a:solidFill>
                <a:latin typeface="BelfiusAlternative"/>
              </a:rPr>
              <a:t>franophone</a:t>
            </a:r>
            <a:r>
              <a:rPr lang="nl-BE" sz="2000" dirty="0" smtClean="0">
                <a:solidFill>
                  <a:srgbClr val="003399"/>
                </a:solidFill>
                <a:latin typeface="BelfiusAlternative"/>
              </a:rPr>
              <a:t> des </a:t>
            </a:r>
            <a:r>
              <a:rPr lang="nl-BE" sz="2000" dirty="0" err="1" smtClean="0">
                <a:solidFill>
                  <a:srgbClr val="003399"/>
                </a:solidFill>
                <a:latin typeface="BelfiusAlternative"/>
              </a:rPr>
              <a:t>médecins</a:t>
            </a:r>
            <a:r>
              <a:rPr lang="nl-BE" sz="2000" dirty="0" smtClean="0">
                <a:solidFill>
                  <a:srgbClr val="003399"/>
                </a:solidFill>
                <a:latin typeface="BelfiusAlternative"/>
              </a:rPr>
              <a:t> chefs</a:t>
            </a:r>
            <a:endParaRPr lang="en-US" sz="2000" dirty="0" err="1" smtClean="0">
              <a:solidFill>
                <a:srgbClr val="003399"/>
              </a:solidFill>
              <a:latin typeface="BelfiusAlternative"/>
            </a:endParaRPr>
          </a:p>
        </p:txBody>
      </p:sp>
    </p:spTree>
    <p:extLst>
      <p:ext uri="{BB962C8B-B14F-4D97-AF65-F5344CB8AC3E}">
        <p14:creationId xmlns:p14="http://schemas.microsoft.com/office/powerpoint/2010/main" val="38860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12" y="125760"/>
            <a:ext cx="828092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lnSpc>
                <a:spcPts val="2717"/>
              </a:lnSpc>
            </a:pPr>
            <a:r>
              <a:rPr spc="9" dirty="0"/>
              <a:t>B</a:t>
            </a:r>
            <a:r>
              <a:rPr spc="13" dirty="0"/>
              <a:t>i</a:t>
            </a:r>
            <a:r>
              <a:rPr spc="18" dirty="0"/>
              <a:t>l</a:t>
            </a:r>
            <a:r>
              <a:rPr spc="22" dirty="0"/>
              <a:t>a</a:t>
            </a:r>
            <a:r>
              <a:rPr dirty="0"/>
              <a:t>n</a:t>
            </a:r>
            <a:r>
              <a:rPr spc="44" dirty="0"/>
              <a:t> </a:t>
            </a:r>
            <a:r>
              <a:rPr spc="9" dirty="0"/>
              <a:t>e</a:t>
            </a:r>
            <a:r>
              <a:rPr dirty="0"/>
              <a:t>t</a:t>
            </a:r>
            <a:r>
              <a:rPr spc="44" dirty="0"/>
              <a:t> </a:t>
            </a:r>
            <a:r>
              <a:rPr spc="53" dirty="0"/>
              <a:t>r</a:t>
            </a:r>
            <a:r>
              <a:rPr spc="13" dirty="0"/>
              <a:t>a</a:t>
            </a:r>
            <a:r>
              <a:rPr spc="48" dirty="0"/>
              <a:t>t</a:t>
            </a:r>
            <a:r>
              <a:rPr spc="-4" dirty="0"/>
              <a:t>i</a:t>
            </a:r>
            <a:r>
              <a:rPr spc="22" dirty="0"/>
              <a:t>o</a:t>
            </a:r>
            <a:r>
              <a:rPr dirty="0"/>
              <a:t>s</a:t>
            </a:r>
            <a:r>
              <a:rPr spc="44" dirty="0"/>
              <a:t> </a:t>
            </a:r>
            <a:r>
              <a:rPr spc="100" dirty="0"/>
              <a:t>f</a:t>
            </a:r>
            <a:r>
              <a:rPr spc="13" dirty="0"/>
              <a:t>i</a:t>
            </a:r>
            <a:r>
              <a:rPr spc="22" dirty="0"/>
              <a:t>na</a:t>
            </a:r>
            <a:r>
              <a:rPr spc="13" dirty="0"/>
              <a:t>nc</a:t>
            </a:r>
            <a:r>
              <a:rPr spc="-4" dirty="0"/>
              <a:t>i</a:t>
            </a:r>
            <a:r>
              <a:rPr spc="9" dirty="0"/>
              <a:t>e</a:t>
            </a:r>
            <a:r>
              <a:rPr spc="66" dirty="0"/>
              <a:t>r</a:t>
            </a:r>
            <a:r>
              <a:rPr dirty="0"/>
              <a:t>s</a:t>
            </a:r>
          </a:p>
          <a:p>
            <a:pPr marL="11131">
              <a:lnSpc>
                <a:spcPts val="2507"/>
              </a:lnSpc>
            </a:pPr>
            <a:r>
              <a:rPr sz="2100" spc="35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</a:t>
            </a:r>
            <a:r>
              <a:rPr sz="2100" spc="22" dirty="0">
                <a:solidFill>
                  <a:schemeClr val="tx1">
                    <a:lumMod val="40000"/>
                    <a:lumOff val="60000"/>
                  </a:schemeClr>
                </a:solidFill>
              </a:rPr>
              <a:t>na</a:t>
            </a:r>
            <a:r>
              <a:rPr sz="2100" spc="39" dirty="0">
                <a:solidFill>
                  <a:schemeClr val="tx1">
                    <a:lumMod val="40000"/>
                    <a:lumOff val="60000"/>
                  </a:schemeClr>
                </a:solidFill>
              </a:rPr>
              <a:t>ly</a:t>
            </a:r>
            <a:r>
              <a:rPr sz="2100" spc="26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</a:t>
            </a:r>
            <a:r>
              <a:rPr sz="21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</a:t>
            </a:r>
            <a:r>
              <a:rPr sz="2100" spc="39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sz="2100" spc="13" dirty="0">
                <a:solidFill>
                  <a:schemeClr val="tx1">
                    <a:lumMod val="40000"/>
                    <a:lumOff val="60000"/>
                  </a:schemeClr>
                </a:solidFill>
              </a:rPr>
              <a:t>d</a:t>
            </a:r>
            <a:r>
              <a:rPr sz="21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</a:t>
            </a:r>
            <a:r>
              <a:rPr sz="2100" spc="39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fr-BE" sz="2100" spc="39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2</a:t>
            </a:r>
            <a:r>
              <a:rPr sz="2100" spc="39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sz="2100" spc="18" dirty="0">
                <a:solidFill>
                  <a:schemeClr val="tx1">
                    <a:lumMod val="40000"/>
                    <a:lumOff val="60000"/>
                  </a:schemeClr>
                </a:solidFill>
              </a:rPr>
              <a:t>d</a:t>
            </a:r>
            <a:r>
              <a:rPr sz="2100" spc="13" dirty="0">
                <a:solidFill>
                  <a:schemeClr val="tx1">
                    <a:lumMod val="40000"/>
                    <a:lumOff val="60000"/>
                  </a:schemeClr>
                </a:solidFill>
              </a:rPr>
              <a:t>im</a:t>
            </a:r>
            <a:r>
              <a:rPr sz="2100" spc="9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</a:t>
            </a:r>
            <a:r>
              <a:rPr sz="2100" spc="22" dirty="0">
                <a:solidFill>
                  <a:schemeClr val="tx1">
                    <a:lumMod val="40000"/>
                    <a:lumOff val="60000"/>
                  </a:schemeClr>
                </a:solidFill>
              </a:rPr>
              <a:t>n</a:t>
            </a:r>
            <a:r>
              <a:rPr sz="2100" spc="13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</a:t>
            </a:r>
            <a:r>
              <a:rPr sz="2100" spc="-4" dirty="0">
                <a:solidFill>
                  <a:schemeClr val="tx1">
                    <a:lumMod val="40000"/>
                    <a:lumOff val="60000"/>
                  </a:schemeClr>
                </a:solidFill>
              </a:rPr>
              <a:t>i</a:t>
            </a:r>
            <a:r>
              <a:rPr sz="2100" spc="13" dirty="0">
                <a:solidFill>
                  <a:schemeClr val="tx1">
                    <a:lumMod val="40000"/>
                    <a:lumOff val="60000"/>
                  </a:schemeClr>
                </a:solidFill>
              </a:rPr>
              <a:t>o</a:t>
            </a:r>
            <a:r>
              <a:rPr sz="2100" spc="22" dirty="0">
                <a:solidFill>
                  <a:schemeClr val="tx1">
                    <a:lumMod val="40000"/>
                    <a:lumOff val="60000"/>
                  </a:schemeClr>
                </a:solidFill>
              </a:rPr>
              <a:t>n</a:t>
            </a:r>
            <a:r>
              <a:rPr sz="21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</a:t>
            </a:r>
            <a:r>
              <a:rPr sz="2100" spc="39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sz="2100" spc="92" dirty="0">
                <a:solidFill>
                  <a:schemeClr val="tx1">
                    <a:lumMod val="40000"/>
                    <a:lumOff val="60000"/>
                  </a:schemeClr>
                </a:solidFill>
              </a:rPr>
              <a:t>f</a:t>
            </a:r>
            <a:r>
              <a:rPr sz="2100" spc="13" dirty="0">
                <a:solidFill>
                  <a:schemeClr val="tx1">
                    <a:lumMod val="40000"/>
                    <a:lumOff val="60000"/>
                  </a:schemeClr>
                </a:solidFill>
              </a:rPr>
              <a:t>i</a:t>
            </a:r>
            <a:r>
              <a:rPr sz="2100" spc="22" dirty="0">
                <a:solidFill>
                  <a:schemeClr val="tx1">
                    <a:lumMod val="40000"/>
                    <a:lumOff val="60000"/>
                  </a:schemeClr>
                </a:solidFill>
              </a:rPr>
              <a:t>na</a:t>
            </a:r>
            <a:r>
              <a:rPr sz="2100" spc="13" dirty="0">
                <a:solidFill>
                  <a:schemeClr val="tx1">
                    <a:lumMod val="40000"/>
                    <a:lumOff val="60000"/>
                  </a:schemeClr>
                </a:solidFill>
              </a:rPr>
              <a:t>nc</a:t>
            </a:r>
            <a:r>
              <a:rPr sz="2100" spc="-4" dirty="0">
                <a:solidFill>
                  <a:schemeClr val="tx1">
                    <a:lumMod val="40000"/>
                    <a:lumOff val="60000"/>
                  </a:schemeClr>
                </a:solidFill>
              </a:rPr>
              <a:t>i</a:t>
            </a:r>
            <a:r>
              <a:rPr sz="2100" spc="9" dirty="0">
                <a:solidFill>
                  <a:schemeClr val="tx1">
                    <a:lumMod val="40000"/>
                    <a:lumOff val="60000"/>
                  </a:schemeClr>
                </a:solidFill>
              </a:rPr>
              <a:t>è</a:t>
            </a:r>
            <a:r>
              <a:rPr sz="2100" spc="3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r</a:t>
            </a:r>
            <a:r>
              <a:rPr sz="2100" spc="26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</a:t>
            </a:r>
            <a:r>
              <a:rPr sz="21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2195736" y="1887948"/>
            <a:ext cx="4951048" cy="2261132"/>
          </a:xfrm>
          <a:custGeom>
            <a:avLst/>
            <a:gdLst/>
            <a:ahLst/>
            <a:cxnLst/>
            <a:rect l="l" t="t" r="r" b="b"/>
            <a:pathLst>
              <a:path w="4805680" h="3263265">
                <a:moveTo>
                  <a:pt x="4805591" y="2861107"/>
                </a:moveTo>
                <a:lnTo>
                  <a:pt x="261392" y="3258312"/>
                </a:lnTo>
                <a:lnTo>
                  <a:pt x="220195" y="3261058"/>
                </a:lnTo>
                <a:lnTo>
                  <a:pt x="183570" y="3262590"/>
                </a:lnTo>
                <a:lnTo>
                  <a:pt x="151249" y="3262663"/>
                </a:lnTo>
                <a:lnTo>
                  <a:pt x="122963" y="3261027"/>
                </a:lnTo>
                <a:lnTo>
                  <a:pt x="77418" y="3251641"/>
                </a:lnTo>
                <a:lnTo>
                  <a:pt x="32634" y="3218564"/>
                </a:lnTo>
                <a:lnTo>
                  <a:pt x="15331" y="3180959"/>
                </a:lnTo>
                <a:lnTo>
                  <a:pt x="5558" y="3128603"/>
                </a:lnTo>
                <a:lnTo>
                  <a:pt x="1165" y="3059514"/>
                </a:lnTo>
                <a:lnTo>
                  <a:pt x="313" y="3018076"/>
                </a:lnTo>
                <a:lnTo>
                  <a:pt x="0" y="2971713"/>
                </a:lnTo>
                <a:lnTo>
                  <a:pt x="0" y="711391"/>
                </a:lnTo>
                <a:lnTo>
                  <a:pt x="313" y="664971"/>
                </a:lnTo>
                <a:lnTo>
                  <a:pt x="1165" y="623383"/>
                </a:lnTo>
                <a:lnTo>
                  <a:pt x="5558" y="553523"/>
                </a:lnTo>
                <a:lnTo>
                  <a:pt x="15331" y="499454"/>
                </a:lnTo>
                <a:lnTo>
                  <a:pt x="32634" y="458821"/>
                </a:lnTo>
                <a:lnTo>
                  <a:pt x="59621" y="429266"/>
                </a:lnTo>
                <a:lnTo>
                  <a:pt x="98442" y="408433"/>
                </a:lnTo>
                <a:lnTo>
                  <a:pt x="151249" y="393965"/>
                </a:lnTo>
                <a:lnTo>
                  <a:pt x="220195" y="383506"/>
                </a:lnTo>
                <a:lnTo>
                  <a:pt x="261392" y="379043"/>
                </a:lnTo>
                <a:lnTo>
                  <a:pt x="358579" y="370179"/>
                </a:lnTo>
                <a:lnTo>
                  <a:pt x="4544154" y="4351"/>
                </a:lnTo>
                <a:lnTo>
                  <a:pt x="4585351" y="1605"/>
                </a:lnTo>
                <a:lnTo>
                  <a:pt x="4654297" y="0"/>
                </a:lnTo>
                <a:lnTo>
                  <a:pt x="4682583" y="1635"/>
                </a:lnTo>
                <a:lnTo>
                  <a:pt x="4728129" y="11022"/>
                </a:lnTo>
                <a:lnTo>
                  <a:pt x="4772912" y="44100"/>
                </a:lnTo>
                <a:lnTo>
                  <a:pt x="4790215" y="81706"/>
                </a:lnTo>
                <a:lnTo>
                  <a:pt x="4799988" y="134065"/>
                </a:lnTo>
                <a:lnTo>
                  <a:pt x="4804381" y="203156"/>
                </a:lnTo>
                <a:lnTo>
                  <a:pt x="4805233" y="244595"/>
                </a:lnTo>
                <a:lnTo>
                  <a:pt x="4805547" y="290960"/>
                </a:lnTo>
                <a:lnTo>
                  <a:pt x="4805591" y="2861107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rot="21360000">
            <a:off x="2478810" y="2554458"/>
            <a:ext cx="408806" cy="34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→</a:t>
            </a:r>
            <a:endParaRPr sz="2200">
              <a:latin typeface="BelfiusAlternative"/>
              <a:cs typeface="BelfiusAlternative"/>
            </a:endParaRPr>
          </a:p>
        </p:txBody>
      </p:sp>
      <p:sp>
        <p:nvSpPr>
          <p:cNvPr id="5" name="object 5"/>
          <p:cNvSpPr txBox="1"/>
          <p:nvPr/>
        </p:nvSpPr>
        <p:spPr>
          <a:xfrm rot="21360000">
            <a:off x="2478809" y="3077888"/>
            <a:ext cx="408806" cy="34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b="1" spc="-22" dirty="0">
                <a:solidFill>
                  <a:srgbClr val="5F0035"/>
                </a:solidFill>
                <a:latin typeface="BelfiusAlternative"/>
                <a:cs typeface="BelfiusAlternative"/>
              </a:rPr>
              <a:t>→</a:t>
            </a:r>
            <a:endParaRPr sz="2200">
              <a:latin typeface="BelfiusAlternative"/>
              <a:cs typeface="BelfiusAlternative"/>
            </a:endParaRPr>
          </a:p>
        </p:txBody>
      </p:sp>
      <p:sp>
        <p:nvSpPr>
          <p:cNvPr id="6" name="object 6"/>
          <p:cNvSpPr txBox="1"/>
          <p:nvPr/>
        </p:nvSpPr>
        <p:spPr>
          <a:xfrm rot="21360000">
            <a:off x="2935448" y="2423987"/>
            <a:ext cx="2526458" cy="348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400" b="1" spc="-26" baseline="-2178" dirty="0">
                <a:solidFill>
                  <a:srgbClr val="FFFFFF"/>
                </a:solidFill>
                <a:latin typeface="BelfiusAlternative"/>
                <a:cs typeface="BelfiusAlternative"/>
              </a:rPr>
              <a:t>L</a:t>
            </a:r>
            <a:r>
              <a:rPr sz="3400" b="1" spc="-19" baseline="-2178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sz="3400" b="1" spc="6" baseline="-2178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3400" b="1" spc="-39" baseline="-1089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2200" b="1" spc="-39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sz="22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l</a:t>
            </a:r>
            <a:r>
              <a:rPr sz="2200"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v</a:t>
            </a:r>
            <a:r>
              <a:rPr sz="3400" b="1" spc="13" baseline="1089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sz="3400" b="1" spc="-78" baseline="1089" dirty="0">
                <a:solidFill>
                  <a:srgbClr val="FFFFFF"/>
                </a:solidFill>
                <a:latin typeface="BelfiusAlternative"/>
                <a:cs typeface="BelfiusAlternative"/>
              </a:rPr>
              <a:t>b</a:t>
            </a:r>
            <a:r>
              <a:rPr sz="3400" b="1" spc="-53" baseline="2178" dirty="0">
                <a:solidFill>
                  <a:srgbClr val="FFFFFF"/>
                </a:solidFill>
                <a:latin typeface="BelfiusAlternative"/>
                <a:cs typeface="BelfiusAlternative"/>
              </a:rPr>
              <a:t>il</a:t>
            </a:r>
            <a:r>
              <a:rPr sz="3400" b="1" spc="-59" baseline="2178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sz="3400" b="1" spc="-32" baseline="2178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3400" b="1" spc="-19" baseline="3267" dirty="0">
                <a:solidFill>
                  <a:srgbClr val="FFFFFF"/>
                </a:solidFill>
                <a:latin typeface="BelfiusAlternative"/>
                <a:cs typeface="BelfiusAlternative"/>
              </a:rPr>
              <a:t>é</a:t>
            </a:r>
            <a:endParaRPr sz="3400" baseline="3267" dirty="0">
              <a:latin typeface="BelfiusAlternative"/>
              <a:cs typeface="BelfiusAlternative"/>
            </a:endParaRPr>
          </a:p>
        </p:txBody>
      </p:sp>
      <p:sp>
        <p:nvSpPr>
          <p:cNvPr id="7" name="object 7"/>
          <p:cNvSpPr txBox="1"/>
          <p:nvPr/>
        </p:nvSpPr>
        <p:spPr>
          <a:xfrm rot="21360000">
            <a:off x="2941934" y="2922546"/>
            <a:ext cx="3209685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12"/>
              </a:lnSpc>
            </a:pPr>
            <a:r>
              <a:rPr sz="3400" b="1" spc="-78" baseline="-2178" dirty="0">
                <a:solidFill>
                  <a:srgbClr val="5F0035"/>
                </a:solidFill>
                <a:latin typeface="BelfiusAlternative"/>
                <a:cs typeface="BelfiusAlternative"/>
              </a:rPr>
              <a:t>L</a:t>
            </a:r>
            <a:r>
              <a:rPr sz="3400" b="1" spc="-19" baseline="-2178" dirty="0">
                <a:solidFill>
                  <a:srgbClr val="5F0035"/>
                </a:solidFill>
                <a:latin typeface="BelfiusAlternative"/>
                <a:cs typeface="BelfiusAlternative"/>
              </a:rPr>
              <a:t>e</a:t>
            </a:r>
            <a:r>
              <a:rPr sz="3400" b="1" spc="6" baseline="-2178" dirty="0">
                <a:solidFill>
                  <a:srgbClr val="5F0035"/>
                </a:solidFill>
                <a:latin typeface="BelfiusAlternative"/>
                <a:cs typeface="BelfiusAlternative"/>
              </a:rPr>
              <a:t> </a:t>
            </a:r>
            <a:r>
              <a:rPr sz="3400" b="1" spc="13" baseline="-1089" dirty="0">
                <a:solidFill>
                  <a:srgbClr val="5F0035"/>
                </a:solidFill>
                <a:latin typeface="BelfiusAlternative"/>
                <a:cs typeface="BelfiusAlternative"/>
              </a:rPr>
              <a:t>t</a:t>
            </a:r>
            <a:r>
              <a:rPr sz="2200" b="1" spc="-39" dirty="0">
                <a:solidFill>
                  <a:srgbClr val="5F0035"/>
                </a:solidFill>
                <a:latin typeface="BelfiusAlternative"/>
                <a:cs typeface="BelfiusAlternative"/>
              </a:rPr>
              <a:t>a</a:t>
            </a:r>
            <a:r>
              <a:rPr sz="2200" b="1" spc="-22" dirty="0">
                <a:solidFill>
                  <a:srgbClr val="5F0035"/>
                </a:solidFill>
                <a:latin typeface="BelfiusAlternative"/>
                <a:cs typeface="BelfiusAlternative"/>
              </a:rPr>
              <a:t>u</a:t>
            </a:r>
            <a:r>
              <a:rPr sz="3400" b="1" spc="-19" baseline="1089" dirty="0">
                <a:solidFill>
                  <a:srgbClr val="5F0035"/>
                </a:solidFill>
                <a:latin typeface="BelfiusAlternative"/>
                <a:cs typeface="BelfiusAlternative"/>
              </a:rPr>
              <a:t>x</a:t>
            </a:r>
            <a:r>
              <a:rPr sz="3400" b="1" spc="6" baseline="1089" dirty="0">
                <a:solidFill>
                  <a:srgbClr val="5F0035"/>
                </a:solidFill>
                <a:latin typeface="BelfiusAlternative"/>
                <a:cs typeface="BelfiusAlternative"/>
              </a:rPr>
              <a:t> </a:t>
            </a:r>
            <a:r>
              <a:rPr sz="3400" b="1" spc="-39" baseline="1089" dirty="0">
                <a:solidFill>
                  <a:srgbClr val="5F0035"/>
                </a:solidFill>
                <a:latin typeface="BelfiusAlternative"/>
                <a:cs typeface="BelfiusAlternative"/>
              </a:rPr>
              <a:t>d</a:t>
            </a:r>
            <a:r>
              <a:rPr sz="3400" b="1" spc="-203" baseline="2178" dirty="0">
                <a:solidFill>
                  <a:srgbClr val="5F0035"/>
                </a:solidFill>
                <a:latin typeface="BelfiusAlternative"/>
                <a:cs typeface="BelfiusAlternative"/>
              </a:rPr>
              <a:t>’</a:t>
            </a:r>
            <a:r>
              <a:rPr sz="3400" b="1" spc="-6" baseline="2178" dirty="0">
                <a:solidFill>
                  <a:srgbClr val="5F0035"/>
                </a:solidFill>
                <a:latin typeface="BelfiusAlternative"/>
                <a:cs typeface="BelfiusAlternative"/>
              </a:rPr>
              <a:t>en</a:t>
            </a:r>
            <a:r>
              <a:rPr sz="3400" b="1" spc="-59" baseline="2178" dirty="0">
                <a:solidFill>
                  <a:srgbClr val="5F0035"/>
                </a:solidFill>
                <a:latin typeface="BelfiusAlternative"/>
                <a:cs typeface="BelfiusAlternative"/>
              </a:rPr>
              <a:t>d</a:t>
            </a:r>
            <a:r>
              <a:rPr sz="3400" b="1" spc="-6" baseline="3267" dirty="0">
                <a:solidFill>
                  <a:srgbClr val="5F0035"/>
                </a:solidFill>
                <a:latin typeface="BelfiusAlternative"/>
                <a:cs typeface="BelfiusAlternative"/>
              </a:rPr>
              <a:t>e</a:t>
            </a:r>
            <a:r>
              <a:rPr sz="3400" b="1" baseline="3267" dirty="0">
                <a:solidFill>
                  <a:srgbClr val="5F0035"/>
                </a:solidFill>
                <a:latin typeface="BelfiusAlternative"/>
                <a:cs typeface="BelfiusAlternative"/>
              </a:rPr>
              <a:t>t</a:t>
            </a:r>
            <a:r>
              <a:rPr sz="3400" b="1" spc="-32" baseline="4357" dirty="0">
                <a:solidFill>
                  <a:srgbClr val="5F0035"/>
                </a:solidFill>
                <a:latin typeface="BelfiusAlternative"/>
                <a:cs typeface="BelfiusAlternative"/>
              </a:rPr>
              <a:t>t</a:t>
            </a:r>
            <a:r>
              <a:rPr sz="3400" b="1" spc="-6" baseline="5446" dirty="0">
                <a:solidFill>
                  <a:srgbClr val="5F0035"/>
                </a:solidFill>
                <a:latin typeface="BelfiusAlternative"/>
                <a:cs typeface="BelfiusAlternative"/>
              </a:rPr>
              <a:t>e</a:t>
            </a:r>
            <a:r>
              <a:rPr sz="3400" b="1" spc="-72" baseline="5446" dirty="0">
                <a:solidFill>
                  <a:srgbClr val="5F0035"/>
                </a:solidFill>
                <a:latin typeface="BelfiusAlternative"/>
                <a:cs typeface="BelfiusAlternative"/>
              </a:rPr>
              <a:t>m</a:t>
            </a:r>
            <a:r>
              <a:rPr sz="3400" b="1" spc="-6" baseline="6535" dirty="0">
                <a:solidFill>
                  <a:srgbClr val="5F0035"/>
                </a:solidFill>
                <a:latin typeface="BelfiusAlternative"/>
                <a:cs typeface="BelfiusAlternative"/>
              </a:rPr>
              <a:t>e</a:t>
            </a:r>
            <a:r>
              <a:rPr sz="3400" b="1" spc="-59" baseline="6535" dirty="0">
                <a:solidFill>
                  <a:srgbClr val="5F0035"/>
                </a:solidFill>
                <a:latin typeface="BelfiusAlternative"/>
                <a:cs typeface="BelfiusAlternative"/>
              </a:rPr>
              <a:t>n</a:t>
            </a:r>
            <a:r>
              <a:rPr sz="3400" b="1" spc="-19" baseline="7625" dirty="0">
                <a:solidFill>
                  <a:srgbClr val="5F0035"/>
                </a:solidFill>
                <a:latin typeface="BelfiusAlternative"/>
                <a:cs typeface="BelfiusAlternative"/>
              </a:rPr>
              <a:t>t</a:t>
            </a:r>
            <a:endParaRPr sz="3400" baseline="7625" dirty="0">
              <a:latin typeface="BelfiusAlternative"/>
              <a:cs typeface="BelfiusAlternative"/>
            </a:endParaRPr>
          </a:p>
        </p:txBody>
      </p:sp>
    </p:spTree>
    <p:extLst>
      <p:ext uri="{BB962C8B-B14F-4D97-AF65-F5344CB8AC3E}">
        <p14:creationId xmlns:p14="http://schemas.microsoft.com/office/powerpoint/2010/main" val="35733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7264" y="1459442"/>
            <a:ext cx="4701232" cy="3891382"/>
          </a:xfrm>
          <a:custGeom>
            <a:avLst/>
            <a:gdLst/>
            <a:ahLst/>
            <a:cxnLst/>
            <a:rect l="l" t="t" r="r" b="b"/>
            <a:pathLst>
              <a:path w="5497830" h="4291330">
                <a:moveTo>
                  <a:pt x="5497334" y="3828706"/>
                </a:moveTo>
                <a:lnTo>
                  <a:pt x="261392" y="4286430"/>
                </a:lnTo>
                <a:lnTo>
                  <a:pt x="220195" y="4289176"/>
                </a:lnTo>
                <a:lnTo>
                  <a:pt x="183570" y="4290709"/>
                </a:lnTo>
                <a:lnTo>
                  <a:pt x="151249" y="4290781"/>
                </a:lnTo>
                <a:lnTo>
                  <a:pt x="122963" y="4289145"/>
                </a:lnTo>
                <a:lnTo>
                  <a:pt x="77418" y="4279759"/>
                </a:lnTo>
                <a:lnTo>
                  <a:pt x="32634" y="4246682"/>
                </a:lnTo>
                <a:lnTo>
                  <a:pt x="15331" y="4209078"/>
                </a:lnTo>
                <a:lnTo>
                  <a:pt x="5558" y="4156721"/>
                </a:lnTo>
                <a:lnTo>
                  <a:pt x="1165" y="4087632"/>
                </a:lnTo>
                <a:lnTo>
                  <a:pt x="313" y="4046195"/>
                </a:lnTo>
                <a:lnTo>
                  <a:pt x="0" y="3999831"/>
                </a:lnTo>
                <a:lnTo>
                  <a:pt x="0" y="771910"/>
                </a:lnTo>
                <a:lnTo>
                  <a:pt x="313" y="725490"/>
                </a:lnTo>
                <a:lnTo>
                  <a:pt x="1165" y="683902"/>
                </a:lnTo>
                <a:lnTo>
                  <a:pt x="5558" y="614042"/>
                </a:lnTo>
                <a:lnTo>
                  <a:pt x="15331" y="559973"/>
                </a:lnTo>
                <a:lnTo>
                  <a:pt x="32634" y="519340"/>
                </a:lnTo>
                <a:lnTo>
                  <a:pt x="59621" y="489785"/>
                </a:lnTo>
                <a:lnTo>
                  <a:pt x="98442" y="468952"/>
                </a:lnTo>
                <a:lnTo>
                  <a:pt x="151249" y="454484"/>
                </a:lnTo>
                <a:lnTo>
                  <a:pt x="220195" y="444025"/>
                </a:lnTo>
                <a:lnTo>
                  <a:pt x="261392" y="439563"/>
                </a:lnTo>
                <a:lnTo>
                  <a:pt x="358579" y="430698"/>
                </a:lnTo>
                <a:lnTo>
                  <a:pt x="5235888" y="4351"/>
                </a:lnTo>
                <a:lnTo>
                  <a:pt x="5277086" y="1605"/>
                </a:lnTo>
                <a:lnTo>
                  <a:pt x="5346034" y="0"/>
                </a:lnTo>
                <a:lnTo>
                  <a:pt x="5374322" y="1635"/>
                </a:lnTo>
                <a:lnTo>
                  <a:pt x="5419869" y="11022"/>
                </a:lnTo>
                <a:lnTo>
                  <a:pt x="5464654" y="44100"/>
                </a:lnTo>
                <a:lnTo>
                  <a:pt x="5481958" y="81706"/>
                </a:lnTo>
                <a:lnTo>
                  <a:pt x="5491731" y="134064"/>
                </a:lnTo>
                <a:lnTo>
                  <a:pt x="5496124" y="203156"/>
                </a:lnTo>
                <a:lnTo>
                  <a:pt x="5496976" y="244595"/>
                </a:lnTo>
                <a:lnTo>
                  <a:pt x="5497289" y="290960"/>
                </a:lnTo>
                <a:lnTo>
                  <a:pt x="5497334" y="3828706"/>
                </a:lnTo>
                <a:close/>
              </a:path>
            </a:pathLst>
          </a:custGeom>
          <a:solidFill>
            <a:srgbClr val="E3D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9" dirty="0"/>
              <a:t>B</a:t>
            </a:r>
            <a:r>
              <a:rPr spc="13" dirty="0"/>
              <a:t>i</a:t>
            </a:r>
            <a:r>
              <a:rPr spc="18" dirty="0"/>
              <a:t>l</a:t>
            </a:r>
            <a:r>
              <a:rPr spc="22" dirty="0"/>
              <a:t>a</a:t>
            </a:r>
            <a:r>
              <a:rPr dirty="0"/>
              <a:t>n</a:t>
            </a:r>
            <a:r>
              <a:rPr spc="44" dirty="0"/>
              <a:t> </a:t>
            </a:r>
            <a:r>
              <a:rPr spc="9" dirty="0"/>
              <a:t>e</a:t>
            </a:r>
            <a:r>
              <a:rPr dirty="0"/>
              <a:t>t</a:t>
            </a:r>
            <a:r>
              <a:rPr spc="44" dirty="0"/>
              <a:t> </a:t>
            </a:r>
            <a:r>
              <a:rPr spc="53" dirty="0"/>
              <a:t>r</a:t>
            </a:r>
            <a:r>
              <a:rPr spc="13" dirty="0"/>
              <a:t>a</a:t>
            </a:r>
            <a:r>
              <a:rPr spc="48" dirty="0"/>
              <a:t>t</a:t>
            </a:r>
            <a:r>
              <a:rPr spc="-4" dirty="0"/>
              <a:t>i</a:t>
            </a:r>
            <a:r>
              <a:rPr spc="22" dirty="0"/>
              <a:t>o</a:t>
            </a:r>
            <a:r>
              <a:rPr dirty="0"/>
              <a:t>s</a:t>
            </a:r>
            <a:r>
              <a:rPr spc="44" dirty="0"/>
              <a:t> </a:t>
            </a:r>
            <a:r>
              <a:rPr spc="100" dirty="0"/>
              <a:t>f</a:t>
            </a:r>
            <a:r>
              <a:rPr spc="13" dirty="0"/>
              <a:t>i</a:t>
            </a:r>
            <a:r>
              <a:rPr spc="22" dirty="0"/>
              <a:t>na</a:t>
            </a:r>
            <a:r>
              <a:rPr spc="13" dirty="0"/>
              <a:t>nc</a:t>
            </a:r>
            <a:r>
              <a:rPr spc="-4" dirty="0"/>
              <a:t>i</a:t>
            </a:r>
            <a:r>
              <a:rPr spc="9" dirty="0"/>
              <a:t>e</a:t>
            </a:r>
            <a:r>
              <a:rPr spc="66" dirty="0"/>
              <a:t>r</a:t>
            </a:r>
            <a:r>
              <a:rPr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2483768" y="2527718"/>
            <a:ext cx="1934151" cy="1305957"/>
          </a:xfrm>
          <a:custGeom>
            <a:avLst/>
            <a:gdLst/>
            <a:ahLst/>
            <a:cxnLst/>
            <a:rect l="l" t="t" r="r" b="b"/>
            <a:pathLst>
              <a:path w="2088514" h="1440179">
                <a:moveTo>
                  <a:pt x="0" y="1440002"/>
                </a:moveTo>
                <a:lnTo>
                  <a:pt x="2087994" y="1440002"/>
                </a:lnTo>
                <a:lnTo>
                  <a:pt x="2087994" y="0"/>
                </a:lnTo>
                <a:lnTo>
                  <a:pt x="0" y="0"/>
                </a:lnTo>
                <a:lnTo>
                  <a:pt x="0" y="1440002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43808" y="2833226"/>
            <a:ext cx="1368152" cy="648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marR="4453" indent="251550">
              <a:lnSpc>
                <a:spcPct val="117300"/>
              </a:lnSpc>
            </a:pP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spc="44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b="1" spc="53" dirty="0">
                <a:solidFill>
                  <a:srgbClr val="FFFFFF"/>
                </a:solidFill>
                <a:latin typeface="BelfiusAlternative"/>
                <a:cs typeface="BelfiusAlternative"/>
              </a:rPr>
              <a:t>f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s </a:t>
            </a: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m</a:t>
            </a: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mo</a:t>
            </a:r>
            <a:r>
              <a:rPr b="1" spc="4" dirty="0">
                <a:solidFill>
                  <a:srgbClr val="FFFFFF"/>
                </a:solidFill>
                <a:latin typeface="BelfiusAlternative"/>
                <a:cs typeface="BelfiusAlternative"/>
              </a:rPr>
              <a:t>b</a:t>
            </a: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ili</a:t>
            </a:r>
            <a:r>
              <a:rPr b="1" spc="22" dirty="0">
                <a:solidFill>
                  <a:srgbClr val="FFFFFF"/>
                </a:solidFill>
                <a:latin typeface="BelfiusAlternative"/>
                <a:cs typeface="BelfiusAlternative"/>
              </a:rPr>
              <a:t>sé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83768" y="3821259"/>
            <a:ext cx="1934151" cy="979468"/>
          </a:xfrm>
          <a:custGeom>
            <a:avLst/>
            <a:gdLst/>
            <a:ahLst/>
            <a:cxnLst/>
            <a:rect l="l" t="t" r="r" b="b"/>
            <a:pathLst>
              <a:path w="2088514" h="1080135">
                <a:moveTo>
                  <a:pt x="0" y="1079995"/>
                </a:moveTo>
                <a:lnTo>
                  <a:pt x="2087994" y="1079995"/>
                </a:lnTo>
                <a:lnTo>
                  <a:pt x="2087994" y="0"/>
                </a:lnTo>
                <a:lnTo>
                  <a:pt x="0" y="0"/>
                </a:lnTo>
                <a:lnTo>
                  <a:pt x="0" y="1079995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15816" y="4014859"/>
            <a:ext cx="1296144" cy="648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marR="4453" indent="173081">
              <a:lnSpc>
                <a:spcPct val="117300"/>
              </a:lnSpc>
            </a:pP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spc="44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b="1" spc="53" dirty="0">
                <a:solidFill>
                  <a:srgbClr val="FFFFFF"/>
                </a:solidFill>
                <a:latin typeface="BelfiusAlternative"/>
                <a:cs typeface="BelfiusAlternative"/>
              </a:rPr>
              <a:t>f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s </a:t>
            </a: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ci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b="1" spc="22" dirty="0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la</a:t>
            </a: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b="1" spc="57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97880" y="3351991"/>
            <a:ext cx="1973075" cy="795780"/>
          </a:xfrm>
          <a:custGeom>
            <a:avLst/>
            <a:gdLst/>
            <a:ahLst/>
            <a:cxnLst/>
            <a:rect l="l" t="t" r="r" b="b"/>
            <a:pathLst>
              <a:path w="2088515" h="877570">
                <a:moveTo>
                  <a:pt x="0" y="877506"/>
                </a:moveTo>
                <a:lnTo>
                  <a:pt x="2087994" y="877506"/>
                </a:lnTo>
                <a:lnTo>
                  <a:pt x="2087994" y="0"/>
                </a:lnTo>
                <a:lnTo>
                  <a:pt x="0" y="0"/>
                </a:lnTo>
                <a:lnTo>
                  <a:pt x="0" y="877506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13705" y="3523814"/>
            <a:ext cx="1841324" cy="619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120" marR="4453" indent="-565988">
              <a:lnSpc>
                <a:spcPct val="117300"/>
              </a:lnSpc>
            </a:pP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F</a:t>
            </a: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b="1" spc="3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spc="3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spc="48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s </a:t>
            </a:r>
            <a:r>
              <a:rPr b="1" spc="-118" dirty="0">
                <a:solidFill>
                  <a:srgbClr val="FFFFFF"/>
                </a:solidFill>
                <a:latin typeface="BelfiusAlternative"/>
                <a:cs typeface="BelfiusAlternative"/>
              </a:rPr>
              <a:t>LT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97880" y="4147713"/>
            <a:ext cx="1973075" cy="652978"/>
          </a:xfrm>
          <a:custGeom>
            <a:avLst/>
            <a:gdLst/>
            <a:ahLst/>
            <a:cxnLst/>
            <a:rect l="l" t="t" r="r" b="b"/>
            <a:pathLst>
              <a:path w="2088515" h="720089">
                <a:moveTo>
                  <a:pt x="0" y="720001"/>
                </a:moveTo>
                <a:lnTo>
                  <a:pt x="2087994" y="720001"/>
                </a:lnTo>
                <a:lnTo>
                  <a:pt x="2087994" y="0"/>
                </a:lnTo>
                <a:lnTo>
                  <a:pt x="0" y="0"/>
                </a:lnTo>
                <a:lnTo>
                  <a:pt x="0" y="720001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59808" y="4253124"/>
            <a:ext cx="13556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De</a:t>
            </a:r>
            <a:r>
              <a:rPr b="1" spc="39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spc="26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spc="22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b="1" spc="3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44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97880" y="2535871"/>
            <a:ext cx="1973075" cy="816511"/>
          </a:xfrm>
          <a:custGeom>
            <a:avLst/>
            <a:gdLst/>
            <a:ahLst/>
            <a:cxnLst/>
            <a:rect l="l" t="t" r="r" b="b"/>
            <a:pathLst>
              <a:path w="2088515" h="900429">
                <a:moveTo>
                  <a:pt x="0" y="899998"/>
                </a:moveTo>
                <a:lnTo>
                  <a:pt x="2087994" y="899998"/>
                </a:lnTo>
                <a:lnTo>
                  <a:pt x="2087994" y="0"/>
                </a:lnTo>
                <a:lnTo>
                  <a:pt x="0" y="0"/>
                </a:lnTo>
                <a:lnTo>
                  <a:pt x="0" y="899998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97880" y="2535871"/>
            <a:ext cx="1973075" cy="648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3049" marR="4453" indent="-462475" algn="ctr">
              <a:lnSpc>
                <a:spcPct val="117300"/>
              </a:lnSpc>
            </a:pPr>
            <a:r>
              <a:rPr b="1" spc="31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b="1" spc="18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b="1" spc="4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p</a:t>
            </a:r>
            <a:r>
              <a:rPr b="1" spc="9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b="1" spc="48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spc="13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b="1" spc="26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b="1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x</a:t>
            </a:r>
            <a:r>
              <a:rPr lang="nl-BE" b="1" spc="3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13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p</a:t>
            </a:r>
            <a:r>
              <a:rPr b="1" spc="26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b="1" spc="13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op</a:t>
            </a:r>
            <a:r>
              <a:rPr b="1" spc="26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b="1" spc="22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lang="nl-BE" b="1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-22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3</a:t>
            </a:r>
            <a:r>
              <a:rPr b="1" spc="-61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3</a:t>
            </a:r>
            <a:r>
              <a:rPr b="1" spc="-22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,</a:t>
            </a:r>
            <a:r>
              <a:rPr b="1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8</a:t>
            </a:r>
            <a:r>
              <a:rPr b="1" spc="31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%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32018" y="2291034"/>
            <a:ext cx="3883485" cy="0"/>
          </a:xfrm>
          <a:custGeom>
            <a:avLst/>
            <a:gdLst/>
            <a:ahLst/>
            <a:cxnLst/>
            <a:rect l="l" t="t" r="r" b="b"/>
            <a:pathLst>
              <a:path w="4541520">
                <a:moveTo>
                  <a:pt x="0" y="0"/>
                </a:moveTo>
                <a:lnTo>
                  <a:pt x="4541037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3556" y="2285277"/>
            <a:ext cx="0" cy="2515752"/>
          </a:xfrm>
          <a:custGeom>
            <a:avLst/>
            <a:gdLst/>
            <a:ahLst/>
            <a:cxnLst/>
            <a:rect l="l" t="t" r="r" b="b"/>
            <a:pathLst>
              <a:path h="2774315">
                <a:moveTo>
                  <a:pt x="0" y="0"/>
                </a:moveTo>
                <a:lnTo>
                  <a:pt x="0" y="2773845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92314" y="568568"/>
            <a:ext cx="2439703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2100" b="1" spc="9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sz="2100" b="1" spc="13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o</a:t>
            </a:r>
            <a:r>
              <a:rPr sz="2100" b="1" spc="39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2100" b="1" spc="3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v</a:t>
            </a:r>
            <a:r>
              <a:rPr sz="2100" b="1" spc="22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sz="21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b</a:t>
            </a:r>
            <a:r>
              <a:rPr sz="2100" b="1" spc="13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il</a:t>
            </a:r>
            <a:r>
              <a:rPr sz="2100" b="1" spc="9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3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é</a:t>
            </a:r>
            <a:endParaRPr sz="2100" dirty="0">
              <a:solidFill>
                <a:schemeClr val="tx1">
                  <a:lumMod val="40000"/>
                  <a:lumOff val="60000"/>
                </a:schemeClr>
              </a:solidFill>
              <a:latin typeface="BelfiusAlternative"/>
              <a:cs typeface="BelfiusAlternative"/>
            </a:endParaRPr>
          </a:p>
          <a:p>
            <a:pPr marL="11131">
              <a:spcBef>
                <a:spcPts val="329"/>
              </a:spcBef>
            </a:pPr>
            <a:r>
              <a:rPr sz="1100" b="1" spc="-18" dirty="0">
                <a:solidFill>
                  <a:srgbClr val="7F94A3"/>
                </a:solidFill>
                <a:latin typeface="BelfiusAlternative"/>
                <a:cs typeface="BelfiusAlternative"/>
              </a:rPr>
              <a:t>9</a:t>
            </a:r>
            <a:r>
              <a:rPr sz="1100" b="1" dirty="0">
                <a:solidFill>
                  <a:srgbClr val="7F94A3"/>
                </a:solidFill>
                <a:latin typeface="BelfiusAlternative"/>
                <a:cs typeface="BelfiusAlternative"/>
              </a:rPr>
              <a:t>2</a:t>
            </a:r>
            <a:r>
              <a:rPr sz="1100" b="1" spc="18" dirty="0">
                <a:solidFill>
                  <a:srgbClr val="7F94A3"/>
                </a:solidFill>
                <a:latin typeface="BelfiusAlternative"/>
                <a:cs typeface="BelfiusAlternative"/>
              </a:rPr>
              <a:t> </a:t>
            </a:r>
            <a:r>
              <a:rPr sz="1100" b="1" spc="4" dirty="0">
                <a:solidFill>
                  <a:srgbClr val="7F94A3"/>
                </a:solidFill>
                <a:latin typeface="BelfiusAlternative"/>
                <a:cs typeface="BelfiusAlternative"/>
              </a:rPr>
              <a:t>H</a:t>
            </a:r>
            <a:r>
              <a:rPr sz="1100" b="1" dirty="0">
                <a:solidFill>
                  <a:srgbClr val="7F94A3"/>
                </a:solidFill>
                <a:latin typeface="BelfiusAlternative"/>
                <a:cs typeface="BelfiusAlternative"/>
              </a:rPr>
              <a:t>G</a:t>
            </a:r>
            <a:r>
              <a:rPr sz="1100" b="1" spc="18" dirty="0">
                <a:solidFill>
                  <a:srgbClr val="7F94A3"/>
                </a:solidFill>
                <a:latin typeface="BelfiusAlternative"/>
                <a:cs typeface="BelfiusAlternative"/>
              </a:rPr>
              <a:t> </a:t>
            </a:r>
            <a:r>
              <a:rPr sz="1100" b="1" dirty="0">
                <a:solidFill>
                  <a:srgbClr val="7F94A3"/>
                </a:solidFill>
                <a:latin typeface="BelfiusAlternative"/>
                <a:cs typeface="BelfiusAlternative"/>
              </a:rPr>
              <a:t>/</a:t>
            </a:r>
            <a:r>
              <a:rPr sz="1100" b="1" spc="18" dirty="0">
                <a:solidFill>
                  <a:srgbClr val="7F94A3"/>
                </a:solidFill>
                <a:latin typeface="BelfiusAlternative"/>
                <a:cs typeface="BelfiusAlternative"/>
              </a:rPr>
              <a:t> </a:t>
            </a:r>
            <a:r>
              <a:rPr sz="1100" b="1" spc="13" dirty="0">
                <a:solidFill>
                  <a:srgbClr val="7F94A3"/>
                </a:solidFill>
                <a:latin typeface="BelfiusAlternative"/>
                <a:cs typeface="BelfiusAlternative"/>
              </a:rPr>
              <a:t>m</a:t>
            </a:r>
            <a:r>
              <a:rPr sz="1100" b="1" spc="9" dirty="0">
                <a:solidFill>
                  <a:srgbClr val="7F94A3"/>
                </a:solidFill>
                <a:latin typeface="BelfiusAlternative"/>
                <a:cs typeface="BelfiusAlternative"/>
              </a:rPr>
              <a:t>oye</a:t>
            </a:r>
            <a:r>
              <a:rPr sz="1100" b="1" spc="13" dirty="0">
                <a:solidFill>
                  <a:srgbClr val="7F94A3"/>
                </a:solidFill>
                <a:latin typeface="BelfiusAlternative"/>
                <a:cs typeface="BelfiusAlternative"/>
              </a:rPr>
              <a:t>n</a:t>
            </a:r>
            <a:r>
              <a:rPr sz="1100" b="1" spc="9" dirty="0">
                <a:solidFill>
                  <a:srgbClr val="7F94A3"/>
                </a:solidFill>
                <a:latin typeface="BelfiusAlternative"/>
                <a:cs typeface="BelfiusAlternative"/>
              </a:rPr>
              <a:t>n</a:t>
            </a:r>
            <a:r>
              <a:rPr sz="1100" b="1" dirty="0">
                <a:solidFill>
                  <a:srgbClr val="7F94A3"/>
                </a:solidFill>
                <a:latin typeface="BelfiusAlternative"/>
                <a:cs typeface="BelfiusAlternative"/>
              </a:rPr>
              <a:t>e</a:t>
            </a:r>
            <a:r>
              <a:rPr sz="1100" b="1" spc="18" dirty="0">
                <a:solidFill>
                  <a:srgbClr val="7F94A3"/>
                </a:solidFill>
                <a:latin typeface="BelfiusAlternative"/>
                <a:cs typeface="BelfiusAlternative"/>
              </a:rPr>
              <a:t> </a:t>
            </a:r>
            <a:r>
              <a:rPr sz="1100" b="1" spc="9" dirty="0">
                <a:solidFill>
                  <a:srgbClr val="7F94A3"/>
                </a:solidFill>
                <a:latin typeface="BelfiusAlternative"/>
                <a:cs typeface="BelfiusAlternative"/>
              </a:rPr>
              <a:t>a</a:t>
            </a:r>
            <a:r>
              <a:rPr sz="1100" b="1" spc="13" dirty="0">
                <a:solidFill>
                  <a:srgbClr val="7F94A3"/>
                </a:solidFill>
                <a:latin typeface="BelfiusAlternative"/>
                <a:cs typeface="BelfiusAlternative"/>
              </a:rPr>
              <a:t>g</a:t>
            </a:r>
            <a:r>
              <a:rPr sz="1100" b="1" spc="18" dirty="0">
                <a:solidFill>
                  <a:srgbClr val="7F94A3"/>
                </a:solidFill>
                <a:latin typeface="BelfiusAlternative"/>
                <a:cs typeface="BelfiusAlternative"/>
              </a:rPr>
              <a:t>r</a:t>
            </a:r>
            <a:r>
              <a:rPr sz="1100" b="1" spc="13" dirty="0">
                <a:solidFill>
                  <a:srgbClr val="7F94A3"/>
                </a:solidFill>
                <a:latin typeface="BelfiusAlternative"/>
                <a:cs typeface="BelfiusAlternative"/>
              </a:rPr>
              <a:t>ég</a:t>
            </a:r>
            <a:r>
              <a:rPr sz="1100" b="1" spc="9" dirty="0">
                <a:solidFill>
                  <a:srgbClr val="7F94A3"/>
                </a:solidFill>
                <a:latin typeface="BelfiusAlternative"/>
                <a:cs typeface="BelfiusAlternative"/>
              </a:rPr>
              <a:t>é</a:t>
            </a:r>
            <a:r>
              <a:rPr sz="1100" b="1" dirty="0">
                <a:solidFill>
                  <a:srgbClr val="7F94A3"/>
                </a:solidFill>
                <a:latin typeface="BelfiusAlternative"/>
                <a:cs typeface="BelfiusAlternative"/>
              </a:rPr>
              <a:t>e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74150" y="1975320"/>
            <a:ext cx="78034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b="1" spc="18" dirty="0">
                <a:solidFill>
                  <a:srgbClr val="425B6C"/>
                </a:solidFill>
                <a:latin typeface="BelfiusAlternative"/>
                <a:cs typeface="BelfiusAlternative"/>
              </a:rPr>
              <a:t>Ac</a:t>
            </a:r>
            <a:r>
              <a:rPr b="1" spc="3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b="1" spc="48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f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31090" y="1975320"/>
            <a:ext cx="78106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b="1" spc="18" dirty="0">
                <a:solidFill>
                  <a:srgbClr val="425B6C"/>
                </a:solidFill>
                <a:latin typeface="BelfiusAlternative"/>
                <a:cs typeface="BelfiusAlternative"/>
              </a:rPr>
              <a:t>Pa</a:t>
            </a:r>
            <a:r>
              <a:rPr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spc="48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f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7584" y="5637793"/>
            <a:ext cx="7850024" cy="753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algn="just"/>
            <a:r>
              <a:rPr sz="2400"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2400" b="1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2400" b="1" spc="26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2400"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solvabilité</a:t>
            </a:r>
            <a:endParaRPr sz="2400" dirty="0">
              <a:latin typeface="BelfiusAlternative"/>
              <a:cs typeface="BelfiusAlternative"/>
            </a:endParaRPr>
          </a:p>
          <a:p>
            <a:pPr marL="11131" marR="4453" algn="just">
              <a:lnSpc>
                <a:spcPct val="104200"/>
              </a:lnSpc>
            </a:pPr>
            <a:r>
              <a:rPr sz="2400" b="1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=</a:t>
            </a:r>
            <a:r>
              <a:rPr lang="nl-BE" sz="2400" b="1" spc="-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2400" b="1" spc="-18" dirty="0" err="1" smtClean="0">
                <a:solidFill>
                  <a:srgbClr val="425B6C"/>
                </a:solidFill>
                <a:latin typeface="BelfiusAlternative"/>
                <a:cs typeface="BelfiusAlternative"/>
              </a:rPr>
              <a:t>indicateu</a:t>
            </a:r>
            <a:r>
              <a:rPr sz="2400" b="1" dirty="0" err="1" smtClean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lang="nl-BE" sz="2400" b="1" spc="-31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2400" b="1" spc="-18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de </a:t>
            </a:r>
            <a:r>
              <a:rPr sz="2400" b="1" dirty="0">
                <a:solidFill>
                  <a:srgbClr val="425B6C"/>
                </a:solidFill>
                <a:latin typeface="BelfiusAlternative"/>
                <a:cs typeface="BelfiusAlternative"/>
              </a:rPr>
              <a:t>l’indépendance </a:t>
            </a:r>
            <a:r>
              <a:rPr sz="2400"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financière</a:t>
            </a:r>
            <a:endParaRPr sz="2400" dirty="0">
              <a:latin typeface="BelfiusAlternative"/>
              <a:cs typeface="BelfiusAlternativ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100359" y="2247005"/>
            <a:ext cx="1687079" cy="806146"/>
          </a:xfrm>
          <a:custGeom>
            <a:avLst/>
            <a:gdLst/>
            <a:ahLst/>
            <a:cxnLst/>
            <a:rect l="l" t="t" r="r" b="b"/>
            <a:pathLst>
              <a:path w="1972945" h="889000">
                <a:moveTo>
                  <a:pt x="1900736" y="722486"/>
                </a:moveTo>
                <a:lnTo>
                  <a:pt x="0" y="888779"/>
                </a:lnTo>
                <a:lnTo>
                  <a:pt x="0" y="240179"/>
                </a:lnTo>
                <a:lnTo>
                  <a:pt x="152" y="216599"/>
                </a:lnTo>
                <a:lnTo>
                  <a:pt x="9074" y="176912"/>
                </a:lnTo>
                <a:lnTo>
                  <a:pt x="48131" y="164710"/>
                </a:lnTo>
                <a:lnTo>
                  <a:pt x="1924991" y="520"/>
                </a:lnTo>
                <a:lnTo>
                  <a:pt x="1942567" y="0"/>
                </a:lnTo>
                <a:lnTo>
                  <a:pt x="1955160" y="1616"/>
                </a:lnTo>
                <a:lnTo>
                  <a:pt x="1972320" y="44726"/>
                </a:lnTo>
                <a:lnTo>
                  <a:pt x="1972459" y="644814"/>
                </a:lnTo>
                <a:lnTo>
                  <a:pt x="1972306" y="668394"/>
                </a:lnTo>
                <a:lnTo>
                  <a:pt x="1963384" y="708080"/>
                </a:lnTo>
                <a:lnTo>
                  <a:pt x="1924327" y="720283"/>
                </a:lnTo>
                <a:lnTo>
                  <a:pt x="1900736" y="722486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 rot="21360000">
            <a:off x="7177768" y="2489778"/>
            <a:ext cx="1484054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80"/>
              </a:lnSpc>
            </a:pPr>
            <a:r>
              <a:rPr sz="2100"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Solvabilité</a:t>
            </a:r>
            <a:endParaRPr sz="2100" dirty="0">
              <a:latin typeface="BelfiusAlternative"/>
              <a:cs typeface="BelfiusAlternativ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764421" y="2745125"/>
            <a:ext cx="368149" cy="176201"/>
          </a:xfrm>
          <a:custGeom>
            <a:avLst/>
            <a:gdLst/>
            <a:ahLst/>
            <a:cxnLst/>
            <a:rect l="l" t="t" r="r" b="b"/>
            <a:pathLst>
              <a:path w="430529" h="194310">
                <a:moveTo>
                  <a:pt x="407492" y="0"/>
                </a:moveTo>
                <a:lnTo>
                  <a:pt x="0" y="194246"/>
                </a:lnTo>
                <a:lnTo>
                  <a:pt x="430225" y="192138"/>
                </a:lnTo>
                <a:lnTo>
                  <a:pt x="407492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99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9" dirty="0"/>
              <a:t>B</a:t>
            </a:r>
            <a:r>
              <a:rPr spc="13" dirty="0"/>
              <a:t>i</a:t>
            </a:r>
            <a:r>
              <a:rPr spc="18" dirty="0"/>
              <a:t>l</a:t>
            </a:r>
            <a:r>
              <a:rPr spc="22" dirty="0"/>
              <a:t>a</a:t>
            </a:r>
            <a:r>
              <a:rPr dirty="0"/>
              <a:t>n</a:t>
            </a:r>
            <a:r>
              <a:rPr spc="44" dirty="0"/>
              <a:t> </a:t>
            </a:r>
            <a:r>
              <a:rPr spc="9" dirty="0"/>
              <a:t>e</a:t>
            </a:r>
            <a:r>
              <a:rPr dirty="0"/>
              <a:t>t</a:t>
            </a:r>
            <a:r>
              <a:rPr spc="44" dirty="0"/>
              <a:t> </a:t>
            </a:r>
            <a:r>
              <a:rPr spc="53" dirty="0"/>
              <a:t>r</a:t>
            </a:r>
            <a:r>
              <a:rPr spc="13" dirty="0"/>
              <a:t>a</a:t>
            </a:r>
            <a:r>
              <a:rPr spc="48" dirty="0"/>
              <a:t>t</a:t>
            </a:r>
            <a:r>
              <a:rPr spc="-4" dirty="0"/>
              <a:t>i</a:t>
            </a:r>
            <a:r>
              <a:rPr spc="22" dirty="0"/>
              <a:t>o</a:t>
            </a:r>
            <a:r>
              <a:rPr dirty="0"/>
              <a:t>s</a:t>
            </a:r>
            <a:r>
              <a:rPr spc="44" dirty="0"/>
              <a:t> </a:t>
            </a:r>
            <a:r>
              <a:rPr spc="100" dirty="0"/>
              <a:t>f</a:t>
            </a:r>
            <a:r>
              <a:rPr spc="13" dirty="0"/>
              <a:t>i</a:t>
            </a:r>
            <a:r>
              <a:rPr spc="22" dirty="0"/>
              <a:t>na</a:t>
            </a:r>
            <a:r>
              <a:rPr spc="13" dirty="0"/>
              <a:t>nc</a:t>
            </a:r>
            <a:r>
              <a:rPr spc="-4" dirty="0"/>
              <a:t>i</a:t>
            </a:r>
            <a:r>
              <a:rPr spc="9" dirty="0"/>
              <a:t>e</a:t>
            </a:r>
            <a:r>
              <a:rPr spc="66" dirty="0"/>
              <a:t>r</a:t>
            </a:r>
            <a:r>
              <a:rPr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1794144" y="4496282"/>
            <a:ext cx="4480777" cy="0"/>
          </a:xfrm>
          <a:custGeom>
            <a:avLst/>
            <a:gdLst/>
            <a:ahLst/>
            <a:cxnLst/>
            <a:rect l="l" t="t" r="r" b="b"/>
            <a:pathLst>
              <a:path w="5240020">
                <a:moveTo>
                  <a:pt x="0" y="0"/>
                </a:moveTo>
                <a:lnTo>
                  <a:pt x="5239893" y="0"/>
                </a:lnTo>
              </a:path>
            </a:pathLst>
          </a:custGeom>
          <a:ln w="1270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7566" y="4061775"/>
            <a:ext cx="4481863" cy="0"/>
          </a:xfrm>
          <a:custGeom>
            <a:avLst/>
            <a:gdLst/>
            <a:ahLst/>
            <a:cxnLst/>
            <a:rect l="l" t="t" r="r" b="b"/>
            <a:pathLst>
              <a:path w="5241290">
                <a:moveTo>
                  <a:pt x="52410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7566" y="3627279"/>
            <a:ext cx="4481863" cy="0"/>
          </a:xfrm>
          <a:custGeom>
            <a:avLst/>
            <a:gdLst/>
            <a:ahLst/>
            <a:cxnLst/>
            <a:rect l="l" t="t" r="r" b="b"/>
            <a:pathLst>
              <a:path w="5241290">
                <a:moveTo>
                  <a:pt x="52410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05006" y="3192772"/>
            <a:ext cx="4467202" cy="0"/>
          </a:xfrm>
          <a:custGeom>
            <a:avLst/>
            <a:gdLst/>
            <a:ahLst/>
            <a:cxnLst/>
            <a:rect l="l" t="t" r="r" b="b"/>
            <a:pathLst>
              <a:path w="5224145">
                <a:moveTo>
                  <a:pt x="0" y="0"/>
                </a:moveTo>
                <a:lnTo>
                  <a:pt x="522370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05006" y="2758271"/>
            <a:ext cx="4467202" cy="0"/>
          </a:xfrm>
          <a:custGeom>
            <a:avLst/>
            <a:gdLst/>
            <a:ahLst/>
            <a:cxnLst/>
            <a:rect l="l" t="t" r="r" b="b"/>
            <a:pathLst>
              <a:path w="5224145">
                <a:moveTo>
                  <a:pt x="0" y="0"/>
                </a:moveTo>
                <a:lnTo>
                  <a:pt x="522370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05006" y="2323770"/>
            <a:ext cx="4467202" cy="0"/>
          </a:xfrm>
          <a:custGeom>
            <a:avLst/>
            <a:gdLst/>
            <a:ahLst/>
            <a:cxnLst/>
            <a:rect l="l" t="t" r="r" b="b"/>
            <a:pathLst>
              <a:path w="5224145">
                <a:moveTo>
                  <a:pt x="0" y="0"/>
                </a:moveTo>
                <a:lnTo>
                  <a:pt x="522370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12154" y="3062426"/>
            <a:ext cx="262809" cy="1434364"/>
          </a:xfrm>
          <a:custGeom>
            <a:avLst/>
            <a:gdLst/>
            <a:ahLst/>
            <a:cxnLst/>
            <a:rect l="l" t="t" r="r" b="b"/>
            <a:pathLst>
              <a:path w="307339" h="1581785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6"/>
                </a:lnTo>
                <a:lnTo>
                  <a:pt x="0" y="1520027"/>
                </a:lnTo>
                <a:lnTo>
                  <a:pt x="695" y="1539166"/>
                </a:lnTo>
                <a:lnTo>
                  <a:pt x="21347" y="1576932"/>
                </a:lnTo>
                <a:lnTo>
                  <a:pt x="72283" y="1581213"/>
                </a:lnTo>
                <a:lnTo>
                  <a:pt x="307304" y="1581226"/>
                </a:lnTo>
                <a:lnTo>
                  <a:pt x="307204" y="61186"/>
                </a:lnTo>
                <a:lnTo>
                  <a:pt x="300947" y="16603"/>
                </a:lnTo>
                <a:lnTo>
                  <a:pt x="256452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10865" y="2853861"/>
            <a:ext cx="262809" cy="1642811"/>
          </a:xfrm>
          <a:custGeom>
            <a:avLst/>
            <a:gdLst/>
            <a:ahLst/>
            <a:cxnLst/>
            <a:rect l="l" t="t" r="r" b="b"/>
            <a:pathLst>
              <a:path w="307339" h="1811654">
                <a:moveTo>
                  <a:pt x="85295" y="0"/>
                </a:moveTo>
                <a:lnTo>
                  <a:pt x="41951" y="794"/>
                </a:lnTo>
                <a:lnTo>
                  <a:pt x="4192" y="21451"/>
                </a:lnTo>
                <a:lnTo>
                  <a:pt x="84" y="61186"/>
                </a:lnTo>
                <a:lnTo>
                  <a:pt x="0" y="1750035"/>
                </a:lnTo>
                <a:lnTo>
                  <a:pt x="695" y="1769171"/>
                </a:lnTo>
                <a:lnTo>
                  <a:pt x="21352" y="1806931"/>
                </a:lnTo>
                <a:lnTo>
                  <a:pt x="72299" y="1811210"/>
                </a:lnTo>
                <a:lnTo>
                  <a:pt x="307304" y="1811223"/>
                </a:lnTo>
                <a:lnTo>
                  <a:pt x="307204" y="61186"/>
                </a:lnTo>
                <a:lnTo>
                  <a:pt x="300947" y="16603"/>
                </a:lnTo>
                <a:lnTo>
                  <a:pt x="256452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09579" y="3427408"/>
            <a:ext cx="262809" cy="1069295"/>
          </a:xfrm>
          <a:custGeom>
            <a:avLst/>
            <a:gdLst/>
            <a:ahLst/>
            <a:cxnLst/>
            <a:rect l="l" t="t" r="r" b="b"/>
            <a:pathLst>
              <a:path w="307339" h="1179195">
                <a:moveTo>
                  <a:pt x="85295" y="0"/>
                </a:moveTo>
                <a:lnTo>
                  <a:pt x="41951" y="794"/>
                </a:lnTo>
                <a:lnTo>
                  <a:pt x="4192" y="21451"/>
                </a:lnTo>
                <a:lnTo>
                  <a:pt x="84" y="61186"/>
                </a:lnTo>
                <a:lnTo>
                  <a:pt x="0" y="1117537"/>
                </a:lnTo>
                <a:lnTo>
                  <a:pt x="695" y="1136673"/>
                </a:lnTo>
                <a:lnTo>
                  <a:pt x="21352" y="1174433"/>
                </a:lnTo>
                <a:lnTo>
                  <a:pt x="72299" y="1178711"/>
                </a:lnTo>
                <a:lnTo>
                  <a:pt x="307304" y="1178725"/>
                </a:lnTo>
                <a:lnTo>
                  <a:pt x="307204" y="61186"/>
                </a:lnTo>
                <a:lnTo>
                  <a:pt x="300947" y="16603"/>
                </a:lnTo>
                <a:lnTo>
                  <a:pt x="256452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06999" y="3066768"/>
            <a:ext cx="262809" cy="1429758"/>
          </a:xfrm>
          <a:custGeom>
            <a:avLst/>
            <a:gdLst/>
            <a:ahLst/>
            <a:cxnLst/>
            <a:rect l="l" t="t" r="r" b="b"/>
            <a:pathLst>
              <a:path w="307339" h="1576704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6"/>
                </a:lnTo>
                <a:lnTo>
                  <a:pt x="0" y="1515239"/>
                </a:lnTo>
                <a:lnTo>
                  <a:pt x="695" y="1534378"/>
                </a:lnTo>
                <a:lnTo>
                  <a:pt x="21347" y="1572144"/>
                </a:lnTo>
                <a:lnTo>
                  <a:pt x="72283" y="1576425"/>
                </a:lnTo>
                <a:lnTo>
                  <a:pt x="307304" y="1576438"/>
                </a:lnTo>
                <a:lnTo>
                  <a:pt x="307204" y="61186"/>
                </a:lnTo>
                <a:lnTo>
                  <a:pt x="300947" y="16603"/>
                </a:lnTo>
                <a:lnTo>
                  <a:pt x="256452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05708" y="2836486"/>
            <a:ext cx="262809" cy="1660085"/>
          </a:xfrm>
          <a:custGeom>
            <a:avLst/>
            <a:gdLst/>
            <a:ahLst/>
            <a:cxnLst/>
            <a:rect l="l" t="t" r="r" b="b"/>
            <a:pathLst>
              <a:path w="307339" h="1830704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6"/>
                </a:lnTo>
                <a:lnTo>
                  <a:pt x="0" y="1769188"/>
                </a:lnTo>
                <a:lnTo>
                  <a:pt x="695" y="1788327"/>
                </a:lnTo>
                <a:lnTo>
                  <a:pt x="21347" y="1826093"/>
                </a:lnTo>
                <a:lnTo>
                  <a:pt x="72283" y="1830374"/>
                </a:lnTo>
                <a:lnTo>
                  <a:pt x="307304" y="1830387"/>
                </a:lnTo>
                <a:lnTo>
                  <a:pt x="307204" y="61186"/>
                </a:lnTo>
                <a:lnTo>
                  <a:pt x="300947" y="16603"/>
                </a:lnTo>
                <a:lnTo>
                  <a:pt x="256452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04423" y="3457817"/>
            <a:ext cx="262809" cy="1038777"/>
          </a:xfrm>
          <a:custGeom>
            <a:avLst/>
            <a:gdLst/>
            <a:ahLst/>
            <a:cxnLst/>
            <a:rect l="l" t="t" r="r" b="b"/>
            <a:pathLst>
              <a:path w="307339" h="1145539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6"/>
                </a:lnTo>
                <a:lnTo>
                  <a:pt x="0" y="1083998"/>
                </a:lnTo>
                <a:lnTo>
                  <a:pt x="695" y="1103137"/>
                </a:lnTo>
                <a:lnTo>
                  <a:pt x="21347" y="1140903"/>
                </a:lnTo>
                <a:lnTo>
                  <a:pt x="72283" y="1145183"/>
                </a:lnTo>
                <a:lnTo>
                  <a:pt x="307304" y="1145197"/>
                </a:lnTo>
                <a:lnTo>
                  <a:pt x="307204" y="61186"/>
                </a:lnTo>
                <a:lnTo>
                  <a:pt x="300947" y="16603"/>
                </a:lnTo>
                <a:lnTo>
                  <a:pt x="256452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01838" y="3032011"/>
            <a:ext cx="262809" cy="1464307"/>
          </a:xfrm>
          <a:custGeom>
            <a:avLst/>
            <a:gdLst/>
            <a:ahLst/>
            <a:cxnLst/>
            <a:rect l="l" t="t" r="r" b="b"/>
            <a:pathLst>
              <a:path w="307339" h="1614804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4"/>
                </a:lnTo>
                <a:lnTo>
                  <a:pt x="0" y="1553568"/>
                </a:lnTo>
                <a:lnTo>
                  <a:pt x="695" y="1572706"/>
                </a:lnTo>
                <a:lnTo>
                  <a:pt x="21347" y="1610473"/>
                </a:lnTo>
                <a:lnTo>
                  <a:pt x="72283" y="1614753"/>
                </a:lnTo>
                <a:lnTo>
                  <a:pt x="307304" y="1614766"/>
                </a:lnTo>
                <a:lnTo>
                  <a:pt x="307204" y="61184"/>
                </a:lnTo>
                <a:lnTo>
                  <a:pt x="300947" y="16600"/>
                </a:lnTo>
                <a:lnTo>
                  <a:pt x="256448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00547" y="2749584"/>
            <a:ext cx="262809" cy="1747033"/>
          </a:xfrm>
          <a:custGeom>
            <a:avLst/>
            <a:gdLst/>
            <a:ahLst/>
            <a:cxnLst/>
            <a:rect l="l" t="t" r="r" b="b"/>
            <a:pathLst>
              <a:path w="307339" h="1926589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4"/>
                </a:lnTo>
                <a:lnTo>
                  <a:pt x="0" y="1865023"/>
                </a:lnTo>
                <a:lnTo>
                  <a:pt x="695" y="1884161"/>
                </a:lnTo>
                <a:lnTo>
                  <a:pt x="21347" y="1921927"/>
                </a:lnTo>
                <a:lnTo>
                  <a:pt x="72283" y="1926208"/>
                </a:lnTo>
                <a:lnTo>
                  <a:pt x="307304" y="1926221"/>
                </a:lnTo>
                <a:lnTo>
                  <a:pt x="307204" y="61184"/>
                </a:lnTo>
                <a:lnTo>
                  <a:pt x="300947" y="16600"/>
                </a:lnTo>
                <a:lnTo>
                  <a:pt x="256448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99257" y="3522992"/>
            <a:ext cx="262809" cy="973709"/>
          </a:xfrm>
          <a:custGeom>
            <a:avLst/>
            <a:gdLst/>
            <a:ahLst/>
            <a:cxnLst/>
            <a:rect l="l" t="t" r="r" b="b"/>
            <a:pathLst>
              <a:path w="307339" h="1073785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4"/>
                </a:lnTo>
                <a:lnTo>
                  <a:pt x="0" y="1012129"/>
                </a:lnTo>
                <a:lnTo>
                  <a:pt x="695" y="1031267"/>
                </a:lnTo>
                <a:lnTo>
                  <a:pt x="21347" y="1069033"/>
                </a:lnTo>
                <a:lnTo>
                  <a:pt x="72283" y="1073314"/>
                </a:lnTo>
                <a:lnTo>
                  <a:pt x="307304" y="1073327"/>
                </a:lnTo>
                <a:lnTo>
                  <a:pt x="307204" y="61184"/>
                </a:lnTo>
                <a:lnTo>
                  <a:pt x="300947" y="16600"/>
                </a:lnTo>
                <a:lnTo>
                  <a:pt x="256448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96687" y="3027663"/>
            <a:ext cx="262809" cy="1468913"/>
          </a:xfrm>
          <a:custGeom>
            <a:avLst/>
            <a:gdLst/>
            <a:ahLst/>
            <a:cxnLst/>
            <a:rect l="l" t="t" r="r" b="b"/>
            <a:pathLst>
              <a:path w="307340" h="1619885">
                <a:moveTo>
                  <a:pt x="85295" y="0"/>
                </a:moveTo>
                <a:lnTo>
                  <a:pt x="41951" y="794"/>
                </a:lnTo>
                <a:lnTo>
                  <a:pt x="4192" y="21451"/>
                </a:lnTo>
                <a:lnTo>
                  <a:pt x="84" y="61184"/>
                </a:lnTo>
                <a:lnTo>
                  <a:pt x="0" y="1558366"/>
                </a:lnTo>
                <a:lnTo>
                  <a:pt x="695" y="1577503"/>
                </a:lnTo>
                <a:lnTo>
                  <a:pt x="21352" y="1615263"/>
                </a:lnTo>
                <a:lnTo>
                  <a:pt x="72299" y="1619541"/>
                </a:lnTo>
                <a:lnTo>
                  <a:pt x="307304" y="1619554"/>
                </a:lnTo>
                <a:lnTo>
                  <a:pt x="307204" y="61184"/>
                </a:lnTo>
                <a:lnTo>
                  <a:pt x="300947" y="16600"/>
                </a:lnTo>
                <a:lnTo>
                  <a:pt x="256448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397" y="2749584"/>
            <a:ext cx="262809" cy="1747033"/>
          </a:xfrm>
          <a:custGeom>
            <a:avLst/>
            <a:gdLst/>
            <a:ahLst/>
            <a:cxnLst/>
            <a:rect l="l" t="t" r="r" b="b"/>
            <a:pathLst>
              <a:path w="307340" h="1926589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4"/>
                </a:lnTo>
                <a:lnTo>
                  <a:pt x="0" y="1865023"/>
                </a:lnTo>
                <a:lnTo>
                  <a:pt x="695" y="1884161"/>
                </a:lnTo>
                <a:lnTo>
                  <a:pt x="21347" y="1921927"/>
                </a:lnTo>
                <a:lnTo>
                  <a:pt x="72283" y="1926208"/>
                </a:lnTo>
                <a:lnTo>
                  <a:pt x="307304" y="1926221"/>
                </a:lnTo>
                <a:lnTo>
                  <a:pt x="307204" y="61184"/>
                </a:lnTo>
                <a:lnTo>
                  <a:pt x="300947" y="16600"/>
                </a:lnTo>
                <a:lnTo>
                  <a:pt x="256448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94107" y="3518649"/>
            <a:ext cx="262809" cy="977740"/>
          </a:xfrm>
          <a:custGeom>
            <a:avLst/>
            <a:gdLst/>
            <a:ahLst/>
            <a:cxnLst/>
            <a:rect l="l" t="t" r="r" b="b"/>
            <a:pathLst>
              <a:path w="307340" h="1078229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4"/>
                </a:lnTo>
                <a:lnTo>
                  <a:pt x="0" y="1016917"/>
                </a:lnTo>
                <a:lnTo>
                  <a:pt x="695" y="1036055"/>
                </a:lnTo>
                <a:lnTo>
                  <a:pt x="21347" y="1073821"/>
                </a:lnTo>
                <a:lnTo>
                  <a:pt x="72283" y="1078102"/>
                </a:lnTo>
                <a:lnTo>
                  <a:pt x="307304" y="1078115"/>
                </a:lnTo>
                <a:lnTo>
                  <a:pt x="307204" y="61184"/>
                </a:lnTo>
                <a:lnTo>
                  <a:pt x="300947" y="16600"/>
                </a:lnTo>
                <a:lnTo>
                  <a:pt x="256448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63384" y="583957"/>
            <a:ext cx="5628663" cy="1369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2100" b="1" spc="9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sz="2100" b="1" spc="13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o</a:t>
            </a:r>
            <a:r>
              <a:rPr sz="2100" b="1" spc="39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2100" b="1" spc="3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v</a:t>
            </a:r>
            <a:r>
              <a:rPr sz="2100" b="1" spc="22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sz="21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b</a:t>
            </a:r>
            <a:r>
              <a:rPr sz="2100" b="1" spc="13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il</a:t>
            </a:r>
            <a:r>
              <a:rPr sz="2100" b="1" spc="9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3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é</a:t>
            </a:r>
            <a:endParaRPr sz="2100" dirty="0">
              <a:solidFill>
                <a:schemeClr val="tx1">
                  <a:lumMod val="40000"/>
                  <a:lumOff val="60000"/>
                </a:schemeClr>
              </a:solidFill>
              <a:latin typeface="BelfiusAlternative"/>
              <a:cs typeface="BelfiusAlternative"/>
            </a:endParaRPr>
          </a:p>
          <a:p>
            <a:pPr marL="11131">
              <a:spcBef>
                <a:spcPts val="329"/>
              </a:spcBef>
            </a:pPr>
            <a:r>
              <a:rPr sz="11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spc="13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cha</a:t>
            </a:r>
            <a:r>
              <a:rPr sz="1100" b="1" spc="9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spc="26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1100" b="1" spc="9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1100" b="1" spc="13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1100" b="1" spc="9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1100" b="1" spc="13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o</a:t>
            </a:r>
            <a:r>
              <a:rPr sz="11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spc="18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-18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9</a:t>
            </a:r>
            <a:r>
              <a:rPr sz="11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2</a:t>
            </a:r>
            <a:r>
              <a:rPr sz="1100" b="1" spc="18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4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H</a:t>
            </a:r>
            <a:r>
              <a:rPr sz="11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1100" b="1" spc="18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/</a:t>
            </a:r>
            <a:r>
              <a:rPr sz="1100" b="1" spc="18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13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m</a:t>
            </a:r>
            <a:r>
              <a:rPr sz="1100" b="1" spc="9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oye</a:t>
            </a:r>
            <a:r>
              <a:rPr sz="1100" b="1" spc="13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spc="9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spc="18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9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sz="1100" b="1" spc="13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1100" b="1" spc="18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sz="1100" b="1" spc="9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1100" b="1" spc="13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1100" b="1" spc="9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11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e</a:t>
            </a:r>
            <a:endParaRPr sz="1100" dirty="0">
              <a:solidFill>
                <a:schemeClr val="tx1">
                  <a:lumMod val="40000"/>
                  <a:lumOff val="60000"/>
                </a:schemeClr>
              </a:solidFill>
              <a:latin typeface="BelfiusAlternative"/>
              <a:cs typeface="BelfiusAlternative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L="2615125">
              <a:spcBef>
                <a:spcPts val="885"/>
              </a:spcBef>
            </a:pPr>
            <a:r>
              <a:rPr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v</a:t>
            </a:r>
            <a:r>
              <a:rPr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ol</a:t>
            </a:r>
            <a:r>
              <a:rPr b="1" spc="22" dirty="0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b="1" spc="39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22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l</a:t>
            </a:r>
            <a:r>
              <a:rPr b="1" spc="26" dirty="0">
                <a:solidFill>
                  <a:srgbClr val="FFFFFF"/>
                </a:solidFill>
                <a:latin typeface="BelfiusAlternative"/>
                <a:cs typeface="BelfiusAlternative"/>
              </a:rPr>
              <a:t>v</a:t>
            </a:r>
            <a:r>
              <a:rPr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b="1" spc="4" dirty="0">
                <a:solidFill>
                  <a:srgbClr val="FFFFFF"/>
                </a:solidFill>
                <a:latin typeface="BelfiusAlternative"/>
                <a:cs typeface="BelfiusAlternative"/>
              </a:rPr>
              <a:t>b</a:t>
            </a: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il</a:t>
            </a:r>
            <a:r>
              <a:rPr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b="1" spc="26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é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%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4" dirty="0">
                <a:solidFill>
                  <a:srgbClr val="FFFFFF"/>
                </a:solidFill>
                <a:latin typeface="BelfiusAlternative"/>
                <a:cs typeface="BelfiusAlternative"/>
              </a:rPr>
              <a:t>b</a:t>
            </a: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la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65835" y="4556449"/>
            <a:ext cx="444057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2014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70946" y="4556449"/>
            <a:ext cx="45971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2013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76189" y="4556449"/>
            <a:ext cx="45812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2012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81300" y="4556450"/>
            <a:ext cx="45968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2011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89995" y="2847003"/>
            <a:ext cx="2975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83" dirty="0">
                <a:solidFill>
                  <a:srgbClr val="58595B"/>
                </a:solidFill>
                <a:latin typeface="BelfiusNormal"/>
                <a:cs typeface="BelfiusNormal"/>
              </a:rPr>
              <a:t>33,0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77716" y="2847003"/>
            <a:ext cx="2975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83" dirty="0">
                <a:solidFill>
                  <a:srgbClr val="58595B"/>
                </a:solidFill>
                <a:latin typeface="BelfiusNormal"/>
                <a:cs typeface="BelfiusNormal"/>
              </a:rPr>
              <a:t>32,9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73100" y="2822496"/>
            <a:ext cx="2975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83" dirty="0">
                <a:solidFill>
                  <a:srgbClr val="58595B"/>
                </a:solidFill>
                <a:latin typeface="BelfiusNormal"/>
                <a:cs typeface="BelfiusNormal"/>
              </a:rPr>
              <a:t>33,7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83945" y="2814274"/>
            <a:ext cx="2975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83" dirty="0">
                <a:solidFill>
                  <a:srgbClr val="58595B"/>
                </a:solidFill>
                <a:latin typeface="BelfiusNormal"/>
                <a:cs typeface="BelfiusNormal"/>
              </a:rPr>
              <a:t>33,8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02935" y="2642887"/>
            <a:ext cx="2975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83" dirty="0">
                <a:solidFill>
                  <a:srgbClr val="58595B"/>
                </a:solidFill>
                <a:latin typeface="BelfiusNormal"/>
                <a:cs typeface="BelfiusNormal"/>
              </a:rPr>
              <a:t>37,8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95349" y="3214123"/>
            <a:ext cx="2975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83" dirty="0">
                <a:solidFill>
                  <a:srgbClr val="58595B"/>
                </a:solidFill>
                <a:latin typeface="BelfiusNormal"/>
                <a:cs typeface="BelfiusNormal"/>
              </a:rPr>
              <a:t>24,6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85456" y="2618381"/>
            <a:ext cx="2975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83" dirty="0">
                <a:solidFill>
                  <a:srgbClr val="58595B"/>
                </a:solidFill>
                <a:latin typeface="BelfiusNormal"/>
                <a:cs typeface="BelfiusNormal"/>
              </a:rPr>
              <a:t>38,2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85533" y="3238629"/>
            <a:ext cx="2975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83" dirty="0">
                <a:solidFill>
                  <a:srgbClr val="58595B"/>
                </a:solidFill>
                <a:latin typeface="BelfiusNormal"/>
                <a:cs typeface="BelfiusNormal"/>
              </a:rPr>
              <a:t>23,9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83440" y="2528576"/>
            <a:ext cx="2975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83" dirty="0">
                <a:solidFill>
                  <a:srgbClr val="58595B"/>
                </a:solidFill>
                <a:latin typeface="BelfiusNormal"/>
                <a:cs typeface="BelfiusNormal"/>
              </a:rPr>
              <a:t>40,2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75854" y="3303927"/>
            <a:ext cx="2975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83" dirty="0">
                <a:solidFill>
                  <a:srgbClr val="58595B"/>
                </a:solidFill>
                <a:latin typeface="BelfiusNormal"/>
                <a:cs typeface="BelfiusNormal"/>
              </a:rPr>
              <a:t>22,4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76360" y="2520514"/>
            <a:ext cx="2975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83" dirty="0">
                <a:solidFill>
                  <a:srgbClr val="58595B"/>
                </a:solidFill>
                <a:latin typeface="BelfiusNormal"/>
                <a:cs typeface="BelfiusNormal"/>
              </a:rPr>
              <a:t>40,2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61112" y="3295865"/>
            <a:ext cx="2975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83" dirty="0">
                <a:solidFill>
                  <a:srgbClr val="58595B"/>
                </a:solidFill>
                <a:latin typeface="BelfiusNormal"/>
                <a:cs typeface="BelfiusNormal"/>
              </a:rPr>
              <a:t>22,5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738497" y="3629829"/>
            <a:ext cx="745831" cy="104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marR="4453">
              <a:lnSpc>
                <a:spcPct val="160800"/>
              </a:lnSpc>
            </a:pPr>
            <a:r>
              <a:rPr sz="1400" b="1" spc="-9" dirty="0">
                <a:solidFill>
                  <a:srgbClr val="D3104A"/>
                </a:solidFill>
                <a:latin typeface="BelfiusAlternative"/>
                <a:cs typeface="BelfiusAlternative"/>
              </a:rPr>
              <a:t>G</a:t>
            </a:r>
            <a:r>
              <a:rPr sz="1400" b="1" dirty="0">
                <a:solidFill>
                  <a:srgbClr val="D3104A"/>
                </a:solidFill>
                <a:latin typeface="BelfiusAlternative"/>
                <a:cs typeface="BelfiusAlternative"/>
              </a:rPr>
              <a:t>lo</a:t>
            </a:r>
            <a:r>
              <a:rPr sz="1400" b="1" spc="4" dirty="0">
                <a:solidFill>
                  <a:srgbClr val="D3104A"/>
                </a:solidFill>
                <a:latin typeface="BelfiusAlternative"/>
                <a:cs typeface="BelfiusAlternative"/>
              </a:rPr>
              <a:t>ba</a:t>
            </a:r>
            <a:r>
              <a:rPr sz="1400" b="1" dirty="0">
                <a:solidFill>
                  <a:srgbClr val="D3104A"/>
                </a:solidFill>
                <a:latin typeface="BelfiusAlternative"/>
                <a:cs typeface="BelfiusAlternative"/>
              </a:rPr>
              <a:t>l </a:t>
            </a:r>
            <a:r>
              <a:rPr sz="14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P</a:t>
            </a:r>
            <a:r>
              <a:rPr sz="1400" b="1" spc="26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14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1400" b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vé </a:t>
            </a:r>
            <a:r>
              <a:rPr sz="1400" b="1" spc="9" dirty="0">
                <a:solidFill>
                  <a:srgbClr val="B3C0CB"/>
                </a:solidFill>
                <a:latin typeface="BelfiusAlternative"/>
                <a:cs typeface="BelfiusAlternative"/>
              </a:rPr>
              <a:t>P</a:t>
            </a:r>
            <a:r>
              <a:rPr sz="1400" b="1" spc="4" dirty="0">
                <a:solidFill>
                  <a:srgbClr val="B3C0CB"/>
                </a:solidFill>
                <a:latin typeface="BelfiusAlternative"/>
                <a:cs typeface="BelfiusAlternative"/>
              </a:rPr>
              <a:t>u</a:t>
            </a:r>
            <a:r>
              <a:rPr sz="1400" b="1" dirty="0">
                <a:solidFill>
                  <a:srgbClr val="B3C0CB"/>
                </a:solidFill>
                <a:latin typeface="BelfiusAlternative"/>
                <a:cs typeface="BelfiusAlternative"/>
              </a:rPr>
              <a:t>bl</a:t>
            </a:r>
            <a:r>
              <a:rPr sz="1400" b="1" spc="-9" dirty="0">
                <a:solidFill>
                  <a:srgbClr val="B3C0CB"/>
                </a:solidFill>
                <a:latin typeface="BelfiusAlternative"/>
                <a:cs typeface="BelfiusAlternative"/>
              </a:rPr>
              <a:t>i</a:t>
            </a:r>
            <a:r>
              <a:rPr sz="1400" b="1" dirty="0">
                <a:solidFill>
                  <a:srgbClr val="B3C0CB"/>
                </a:solidFill>
                <a:latin typeface="BelfiusAlternative"/>
                <a:cs typeface="BelfiusAlternative"/>
              </a:rPr>
              <a:t>c</a:t>
            </a:r>
            <a:endParaRPr sz="1400" dirty="0">
              <a:latin typeface="BelfiusAlternative"/>
              <a:cs typeface="BelfiusAlternative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498447" y="1638003"/>
            <a:ext cx="6146136" cy="3233797"/>
          </a:xfrm>
          <a:custGeom>
            <a:avLst/>
            <a:gdLst/>
            <a:ahLst/>
            <a:cxnLst/>
            <a:rect l="l" t="t" r="r" b="b"/>
            <a:pathLst>
              <a:path w="7187565" h="3566160">
                <a:moveTo>
                  <a:pt x="7187298" y="3565702"/>
                </a:moveTo>
                <a:lnTo>
                  <a:pt x="7187298" y="287997"/>
                </a:lnTo>
                <a:lnTo>
                  <a:pt x="7187262" y="246922"/>
                </a:lnTo>
                <a:lnTo>
                  <a:pt x="7186326" y="176866"/>
                </a:lnTo>
                <a:lnTo>
                  <a:pt x="7182798" y="121499"/>
                </a:lnTo>
                <a:lnTo>
                  <a:pt x="7174950" y="79091"/>
                </a:lnTo>
                <a:lnTo>
                  <a:pt x="7151298" y="35999"/>
                </a:lnTo>
                <a:lnTo>
                  <a:pt x="7108206" y="12347"/>
                </a:lnTo>
                <a:lnTo>
                  <a:pt x="7065799" y="4499"/>
                </a:lnTo>
                <a:lnTo>
                  <a:pt x="7010431" y="971"/>
                </a:lnTo>
                <a:lnTo>
                  <a:pt x="6940376" y="35"/>
                </a:lnTo>
                <a:lnTo>
                  <a:pt x="6899300" y="0"/>
                </a:lnTo>
                <a:lnTo>
                  <a:pt x="287997" y="0"/>
                </a:lnTo>
                <a:lnTo>
                  <a:pt x="246922" y="35"/>
                </a:lnTo>
                <a:lnTo>
                  <a:pt x="176866" y="971"/>
                </a:lnTo>
                <a:lnTo>
                  <a:pt x="121499" y="4499"/>
                </a:lnTo>
                <a:lnTo>
                  <a:pt x="79091" y="12347"/>
                </a:lnTo>
                <a:lnTo>
                  <a:pt x="35999" y="35999"/>
                </a:lnTo>
                <a:lnTo>
                  <a:pt x="12347" y="79091"/>
                </a:lnTo>
                <a:lnTo>
                  <a:pt x="4499" y="121499"/>
                </a:lnTo>
                <a:lnTo>
                  <a:pt x="971" y="176866"/>
                </a:lnTo>
                <a:lnTo>
                  <a:pt x="35" y="246922"/>
                </a:lnTo>
                <a:lnTo>
                  <a:pt x="0" y="287997"/>
                </a:lnTo>
                <a:lnTo>
                  <a:pt x="0" y="3277704"/>
                </a:lnTo>
                <a:lnTo>
                  <a:pt x="35" y="3318780"/>
                </a:lnTo>
                <a:lnTo>
                  <a:pt x="971" y="3388836"/>
                </a:lnTo>
                <a:lnTo>
                  <a:pt x="4499" y="3444203"/>
                </a:lnTo>
                <a:lnTo>
                  <a:pt x="12347" y="3486611"/>
                </a:lnTo>
                <a:lnTo>
                  <a:pt x="35999" y="3529703"/>
                </a:lnTo>
                <a:lnTo>
                  <a:pt x="79091" y="3553354"/>
                </a:lnTo>
                <a:lnTo>
                  <a:pt x="121499" y="3561202"/>
                </a:lnTo>
                <a:lnTo>
                  <a:pt x="176866" y="3564730"/>
                </a:lnTo>
                <a:lnTo>
                  <a:pt x="246922" y="3565666"/>
                </a:lnTo>
                <a:lnTo>
                  <a:pt x="287997" y="3565702"/>
                </a:lnTo>
                <a:lnTo>
                  <a:pt x="7187298" y="3565702"/>
                </a:lnTo>
                <a:close/>
              </a:path>
            </a:pathLst>
          </a:custGeom>
          <a:ln w="1270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98447" y="1638003"/>
            <a:ext cx="6146136" cy="3233797"/>
          </a:xfrm>
          <a:custGeom>
            <a:avLst/>
            <a:gdLst/>
            <a:ahLst/>
            <a:cxnLst/>
            <a:rect l="l" t="t" r="r" b="b"/>
            <a:pathLst>
              <a:path w="7187565" h="3566160">
                <a:moveTo>
                  <a:pt x="7187298" y="3565702"/>
                </a:moveTo>
                <a:lnTo>
                  <a:pt x="7187298" y="287997"/>
                </a:lnTo>
                <a:lnTo>
                  <a:pt x="7187262" y="246922"/>
                </a:lnTo>
                <a:lnTo>
                  <a:pt x="7186326" y="176866"/>
                </a:lnTo>
                <a:lnTo>
                  <a:pt x="7182798" y="121499"/>
                </a:lnTo>
                <a:lnTo>
                  <a:pt x="7174950" y="79091"/>
                </a:lnTo>
                <a:lnTo>
                  <a:pt x="7151298" y="35999"/>
                </a:lnTo>
                <a:lnTo>
                  <a:pt x="7108206" y="12347"/>
                </a:lnTo>
                <a:lnTo>
                  <a:pt x="7065799" y="4499"/>
                </a:lnTo>
                <a:lnTo>
                  <a:pt x="7010431" y="971"/>
                </a:lnTo>
                <a:lnTo>
                  <a:pt x="6940376" y="35"/>
                </a:lnTo>
                <a:lnTo>
                  <a:pt x="6899300" y="0"/>
                </a:lnTo>
                <a:lnTo>
                  <a:pt x="287997" y="0"/>
                </a:lnTo>
                <a:lnTo>
                  <a:pt x="246922" y="35"/>
                </a:lnTo>
                <a:lnTo>
                  <a:pt x="176866" y="971"/>
                </a:lnTo>
                <a:lnTo>
                  <a:pt x="121499" y="4499"/>
                </a:lnTo>
                <a:lnTo>
                  <a:pt x="79091" y="12347"/>
                </a:lnTo>
                <a:lnTo>
                  <a:pt x="35999" y="35999"/>
                </a:lnTo>
                <a:lnTo>
                  <a:pt x="12347" y="79091"/>
                </a:lnTo>
                <a:lnTo>
                  <a:pt x="4499" y="121499"/>
                </a:lnTo>
                <a:lnTo>
                  <a:pt x="971" y="176866"/>
                </a:lnTo>
                <a:lnTo>
                  <a:pt x="35" y="246922"/>
                </a:lnTo>
                <a:lnTo>
                  <a:pt x="0" y="287997"/>
                </a:lnTo>
                <a:lnTo>
                  <a:pt x="0" y="3277704"/>
                </a:lnTo>
                <a:lnTo>
                  <a:pt x="35" y="3318780"/>
                </a:lnTo>
                <a:lnTo>
                  <a:pt x="971" y="3388836"/>
                </a:lnTo>
                <a:lnTo>
                  <a:pt x="4499" y="3444203"/>
                </a:lnTo>
                <a:lnTo>
                  <a:pt x="12347" y="3486611"/>
                </a:lnTo>
                <a:lnTo>
                  <a:pt x="35999" y="3529703"/>
                </a:lnTo>
                <a:lnTo>
                  <a:pt x="79091" y="3553354"/>
                </a:lnTo>
                <a:lnTo>
                  <a:pt x="121499" y="3561202"/>
                </a:lnTo>
                <a:lnTo>
                  <a:pt x="176866" y="3564730"/>
                </a:lnTo>
                <a:lnTo>
                  <a:pt x="246922" y="3565666"/>
                </a:lnTo>
                <a:lnTo>
                  <a:pt x="287997" y="3565702"/>
                </a:lnTo>
                <a:lnTo>
                  <a:pt x="7187298" y="3565702"/>
                </a:lnTo>
                <a:close/>
              </a:path>
            </a:pathLst>
          </a:custGeom>
          <a:ln w="1270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93016" y="1633197"/>
            <a:ext cx="6156996" cy="392132"/>
          </a:xfrm>
          <a:custGeom>
            <a:avLst/>
            <a:gdLst/>
            <a:ahLst/>
            <a:cxnLst/>
            <a:rect l="l" t="t" r="r" b="b"/>
            <a:pathLst>
              <a:path w="7200265" h="432435">
                <a:moveTo>
                  <a:pt x="203200" y="0"/>
                </a:moveTo>
                <a:lnTo>
                  <a:pt x="148132" y="203"/>
                </a:lnTo>
                <a:lnTo>
                  <a:pt x="104038" y="1625"/>
                </a:lnTo>
                <a:lnTo>
                  <a:pt x="55803" y="8712"/>
                </a:lnTo>
                <a:lnTo>
                  <a:pt x="18516" y="33807"/>
                </a:lnTo>
                <a:lnTo>
                  <a:pt x="5486" y="69697"/>
                </a:lnTo>
                <a:lnTo>
                  <a:pt x="685" y="124790"/>
                </a:lnTo>
                <a:lnTo>
                  <a:pt x="25" y="174218"/>
                </a:lnTo>
                <a:lnTo>
                  <a:pt x="0" y="432003"/>
                </a:lnTo>
                <a:lnTo>
                  <a:pt x="7199998" y="432003"/>
                </a:lnTo>
                <a:lnTo>
                  <a:pt x="7199972" y="174218"/>
                </a:lnTo>
                <a:lnTo>
                  <a:pt x="7199312" y="124790"/>
                </a:lnTo>
                <a:lnTo>
                  <a:pt x="7196823" y="85725"/>
                </a:lnTo>
                <a:lnTo>
                  <a:pt x="7186993" y="43891"/>
                </a:lnTo>
                <a:lnTo>
                  <a:pt x="7156107" y="13004"/>
                </a:lnTo>
                <a:lnTo>
                  <a:pt x="7114273" y="3175"/>
                </a:lnTo>
                <a:lnTo>
                  <a:pt x="7075208" y="685"/>
                </a:lnTo>
                <a:lnTo>
                  <a:pt x="203200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ound Diagonal Corner Rectangle 2"/>
          <p:cNvSpPr/>
          <p:nvPr/>
        </p:nvSpPr>
        <p:spPr>
          <a:xfrm rot="21232299">
            <a:off x="7787582" y="914863"/>
            <a:ext cx="1104898" cy="914400"/>
          </a:xfrm>
          <a:prstGeom prst="round2Diag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Valeur Cible = 25%</a:t>
            </a:r>
          </a:p>
        </p:txBody>
      </p:sp>
      <p:sp>
        <p:nvSpPr>
          <p:cNvPr id="46" name="Rectangle à coins arrondis 80"/>
          <p:cNvSpPr/>
          <p:nvPr/>
        </p:nvSpPr>
        <p:spPr>
          <a:xfrm>
            <a:off x="1619672" y="5157192"/>
            <a:ext cx="5388192" cy="10801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u="sng" dirty="0" smtClean="0">
                <a:solidFill>
                  <a:schemeClr val="bg1"/>
                </a:solidFill>
              </a:rPr>
              <a:t>Wallonie Bruxelles</a:t>
            </a:r>
          </a:p>
          <a:p>
            <a:pPr algn="ctr"/>
            <a:r>
              <a:rPr lang="fr-BE" sz="1400" b="1" dirty="0" smtClean="0">
                <a:solidFill>
                  <a:schemeClr val="bg1"/>
                </a:solidFill>
              </a:rPr>
              <a:t>2011		25,80 %</a:t>
            </a:r>
          </a:p>
          <a:p>
            <a:pPr algn="ctr"/>
            <a:r>
              <a:rPr lang="fr-BE" sz="1400" b="1" dirty="0" smtClean="0">
                <a:solidFill>
                  <a:schemeClr val="bg1"/>
                </a:solidFill>
              </a:rPr>
              <a:t>2012		26,19 %</a:t>
            </a:r>
          </a:p>
          <a:p>
            <a:pPr marL="342900" indent="-342900" algn="ctr">
              <a:buAutoNum type="arabicPlain" startAt="2013"/>
            </a:pPr>
            <a:r>
              <a:rPr lang="fr-BE" sz="1400" b="1" dirty="0" smtClean="0">
                <a:solidFill>
                  <a:schemeClr val="bg1"/>
                </a:solidFill>
              </a:rPr>
              <a:t>:		25,89 %</a:t>
            </a:r>
          </a:p>
          <a:p>
            <a:pPr marL="342900" indent="-342900" algn="ctr">
              <a:buAutoNum type="arabicPlain" startAt="2013"/>
            </a:pPr>
            <a:r>
              <a:rPr lang="fr-BE" sz="1400" b="1" dirty="0" smtClean="0">
                <a:solidFill>
                  <a:schemeClr val="bg1"/>
                </a:solidFill>
              </a:rPr>
              <a:t>: 	26,69 %</a:t>
            </a:r>
          </a:p>
        </p:txBody>
      </p:sp>
    </p:spTree>
    <p:extLst>
      <p:ext uri="{BB962C8B-B14F-4D97-AF65-F5344CB8AC3E}">
        <p14:creationId xmlns:p14="http://schemas.microsoft.com/office/powerpoint/2010/main" val="40384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Bilan et ratios financiers</a:t>
            </a:r>
            <a:endParaRPr lang="fr-BE" dirty="0"/>
          </a:p>
        </p:txBody>
      </p:sp>
      <p:sp>
        <p:nvSpPr>
          <p:cNvPr id="3174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F85677C-9DB2-4632-8F4C-12AA41DD514D}" type="datetime1">
              <a:rPr lang="nl-BE" altLang="en-US" sz="1000" smtClean="0">
                <a:solidFill>
                  <a:srgbClr val="979FAA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27/05/2016</a:t>
            </a:fld>
            <a:endParaRPr lang="en-US" altLang="en-US" sz="1000" smtClean="0">
              <a:solidFill>
                <a:srgbClr val="979FAA"/>
              </a:solidFill>
            </a:endParaRP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F774E2D8-5CA9-43BF-BB7F-A008BB023BE9}" type="slidenum">
              <a:rPr lang="en-US" altLang="en-US" sz="1000" smtClean="0">
                <a:solidFill>
                  <a:srgbClr val="979FAA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en-US" sz="1000" smtClean="0">
              <a:solidFill>
                <a:srgbClr val="979FAA"/>
              </a:solidFill>
            </a:endParaRPr>
          </a:p>
        </p:txBody>
      </p:sp>
      <p:sp>
        <p:nvSpPr>
          <p:cNvPr id="31748" name="Rectangle 14"/>
          <p:cNvSpPr>
            <a:spLocks noChangeArrowheads="1"/>
          </p:cNvSpPr>
          <p:nvPr/>
        </p:nvSpPr>
        <p:spPr bwMode="auto">
          <a:xfrm>
            <a:off x="1311275" y="998538"/>
            <a:ext cx="6565900" cy="4519612"/>
          </a:xfrm>
          <a:prstGeom prst="rect">
            <a:avLst/>
          </a:prstGeom>
          <a:noFill/>
          <a:ln w="9525">
            <a:solidFill>
              <a:srgbClr val="2E36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49" name="Text Box 16"/>
          <p:cNvSpPr txBox="1">
            <a:spLocks noChangeArrowheads="1"/>
          </p:cNvSpPr>
          <p:nvPr/>
        </p:nvSpPr>
        <p:spPr bwMode="auto">
          <a:xfrm>
            <a:off x="1692275" y="1684338"/>
            <a:ext cx="387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200" i="1">
                <a:solidFill>
                  <a:schemeClr val="tx1"/>
                </a:solidFill>
                <a:latin typeface="Arial Narrow" pitchFamily="34" charset="0"/>
              </a:rPr>
              <a:t>%</a:t>
            </a:r>
          </a:p>
        </p:txBody>
      </p:sp>
      <p:sp>
        <p:nvSpPr>
          <p:cNvPr id="31750" name="Rectangle 32"/>
          <p:cNvSpPr>
            <a:spLocks noChangeArrowheads="1"/>
          </p:cNvSpPr>
          <p:nvPr/>
        </p:nvSpPr>
        <p:spPr bwMode="auto">
          <a:xfrm>
            <a:off x="2233613" y="5924550"/>
            <a:ext cx="1668462" cy="809625"/>
          </a:xfrm>
          <a:prstGeom prst="rect">
            <a:avLst/>
          </a:prstGeom>
          <a:noFill/>
          <a:ln w="9525">
            <a:solidFill>
              <a:srgbClr val="6E6D4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51" name="Rectangle 33"/>
          <p:cNvSpPr>
            <a:spLocks noChangeArrowheads="1"/>
          </p:cNvSpPr>
          <p:nvPr/>
        </p:nvSpPr>
        <p:spPr bwMode="auto">
          <a:xfrm>
            <a:off x="3987800" y="5924550"/>
            <a:ext cx="1668463" cy="809625"/>
          </a:xfrm>
          <a:prstGeom prst="rect">
            <a:avLst/>
          </a:prstGeom>
          <a:noFill/>
          <a:ln w="9525">
            <a:solidFill>
              <a:srgbClr val="6E6D4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52" name="Rectangle 34"/>
          <p:cNvSpPr>
            <a:spLocks noChangeArrowheads="1"/>
          </p:cNvSpPr>
          <p:nvPr/>
        </p:nvSpPr>
        <p:spPr bwMode="auto">
          <a:xfrm>
            <a:off x="5745163" y="5926138"/>
            <a:ext cx="1666875" cy="809625"/>
          </a:xfrm>
          <a:prstGeom prst="rect">
            <a:avLst/>
          </a:prstGeom>
          <a:noFill/>
          <a:ln w="9525">
            <a:solidFill>
              <a:srgbClr val="6E6D4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8614518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608138" y="5924550"/>
            <a:ext cx="5159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4" name="Picture 36" descr="Vlaanderen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5568950"/>
            <a:ext cx="2794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37" descr="Wallonie coq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5572125"/>
            <a:ext cx="3016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38" descr="Bxlles cap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5608638"/>
            <a:ext cx="2809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60418074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116138" y="5940425"/>
            <a:ext cx="1690687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10467363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824288" y="5940425"/>
            <a:ext cx="1716087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97538726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554663" y="5946775"/>
            <a:ext cx="175895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60" name="Text Placeholder 6"/>
          <p:cNvSpPr>
            <a:spLocks/>
          </p:cNvSpPr>
          <p:nvPr/>
        </p:nvSpPr>
        <p:spPr bwMode="auto">
          <a:xfrm>
            <a:off x="485775" y="548680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fr-FR" altLang="en-US" sz="2000" dirty="0">
                <a:solidFill>
                  <a:schemeClr val="bg1"/>
                </a:solidFill>
              </a:rPr>
              <a:t>Fonds propres subsides d’investissements </a:t>
            </a:r>
            <a:r>
              <a:rPr lang="fr-FR" altLang="en-US" sz="2000" dirty="0" err="1">
                <a:solidFill>
                  <a:schemeClr val="bg1"/>
                </a:solidFill>
              </a:rPr>
              <a:t>excl</a:t>
            </a:r>
            <a:r>
              <a:rPr lang="fr-FR" altLang="en-US" sz="2000" dirty="0">
                <a:solidFill>
                  <a:schemeClr val="bg1"/>
                </a:solidFill>
              </a:rPr>
              <a:t>. (%)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31762" name="Rectangle 69"/>
          <p:cNvSpPr>
            <a:spLocks noChangeArrowheads="1"/>
          </p:cNvSpPr>
          <p:nvPr/>
        </p:nvSpPr>
        <p:spPr bwMode="auto">
          <a:xfrm>
            <a:off x="1312863" y="1004888"/>
            <a:ext cx="6561137" cy="355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E36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63" name="Rectangle 70"/>
          <p:cNvSpPr>
            <a:spLocks noChangeArrowheads="1"/>
          </p:cNvSpPr>
          <p:nvPr/>
        </p:nvSpPr>
        <p:spPr bwMode="auto">
          <a:xfrm>
            <a:off x="1838325" y="1420813"/>
            <a:ext cx="5524500" cy="327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E36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64" name="Text Box 71"/>
          <p:cNvSpPr txBox="1">
            <a:spLocks noChangeArrowheads="1"/>
          </p:cNvSpPr>
          <p:nvPr/>
        </p:nvSpPr>
        <p:spPr bwMode="auto">
          <a:xfrm>
            <a:off x="3287713" y="1049338"/>
            <a:ext cx="2555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en-US" sz="2000">
                <a:solidFill>
                  <a:schemeClr val="bg1"/>
                </a:solidFill>
              </a:rPr>
              <a:t>Evolution en % bilan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05257464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287463" y="1412875"/>
            <a:ext cx="65246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82998997"/>
              </p:ext>
            </p:ext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6045200" y="4437063"/>
            <a:ext cx="179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67" name="Text Box 74"/>
          <p:cNvSpPr txBox="1">
            <a:spLocks noChangeArrowheads="1"/>
          </p:cNvSpPr>
          <p:nvPr/>
        </p:nvSpPr>
        <p:spPr bwMode="auto">
          <a:xfrm>
            <a:off x="7391400" y="4173538"/>
            <a:ext cx="476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54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rgbClr val="E1C328"/>
                </a:solidFill>
              </a:rPr>
              <a:t>HA</a:t>
            </a:r>
          </a:p>
        </p:txBody>
      </p:sp>
      <p:sp>
        <p:nvSpPr>
          <p:cNvPr id="31768" name="Text Box 75"/>
          <p:cNvSpPr txBox="1">
            <a:spLocks noChangeArrowheads="1"/>
          </p:cNvSpPr>
          <p:nvPr/>
        </p:nvSpPr>
        <p:spPr bwMode="auto">
          <a:xfrm>
            <a:off x="7164388" y="3527425"/>
            <a:ext cx="681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54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bg2"/>
                </a:solidFill>
              </a:rPr>
              <a:t>Privé</a:t>
            </a:r>
          </a:p>
        </p:txBody>
      </p:sp>
      <p:sp>
        <p:nvSpPr>
          <p:cNvPr id="31769" name="Text Box 76"/>
          <p:cNvSpPr txBox="1">
            <a:spLocks noChangeArrowheads="1"/>
          </p:cNvSpPr>
          <p:nvPr/>
        </p:nvSpPr>
        <p:spPr bwMode="auto">
          <a:xfrm>
            <a:off x="7067550" y="2997200"/>
            <a:ext cx="8175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54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HG</a:t>
            </a:r>
          </a:p>
          <a:p>
            <a:pPr algn="r">
              <a:lnSpc>
                <a:spcPct val="7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Global</a:t>
            </a:r>
          </a:p>
        </p:txBody>
      </p:sp>
      <p:sp>
        <p:nvSpPr>
          <p:cNvPr id="31770" name="Text Box 77"/>
          <p:cNvSpPr txBox="1">
            <a:spLocks noChangeArrowheads="1"/>
          </p:cNvSpPr>
          <p:nvPr/>
        </p:nvSpPr>
        <p:spPr bwMode="auto">
          <a:xfrm>
            <a:off x="7091363" y="3887788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54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en-US" sz="1600" b="1" dirty="0">
                <a:solidFill>
                  <a:srgbClr val="5A0037"/>
                </a:solidFill>
              </a:rPr>
              <a:t>Public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99480097"/>
              </p:ext>
            </p:ext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620838" y="1998663"/>
            <a:ext cx="5324475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72" name="Line 55"/>
          <p:cNvSpPr>
            <a:spLocks noChangeShapeType="1"/>
          </p:cNvSpPr>
          <p:nvPr/>
        </p:nvSpPr>
        <p:spPr bwMode="auto">
          <a:xfrm flipV="1">
            <a:off x="2105025" y="1914525"/>
            <a:ext cx="0" cy="3048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57828874"/>
              </p:ext>
            </p:ext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6605588" y="4679950"/>
            <a:ext cx="1228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 Diagonal Corner Rectangle 29"/>
          <p:cNvSpPr/>
          <p:nvPr/>
        </p:nvSpPr>
        <p:spPr>
          <a:xfrm rot="21232299">
            <a:off x="7497972" y="1666147"/>
            <a:ext cx="1104898" cy="914400"/>
          </a:xfrm>
          <a:prstGeom prst="round2Diag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Valeur Cible = 20%</a:t>
            </a:r>
          </a:p>
        </p:txBody>
      </p:sp>
    </p:spTree>
    <p:extLst>
      <p:ext uri="{BB962C8B-B14F-4D97-AF65-F5344CB8AC3E}">
        <p14:creationId xmlns:p14="http://schemas.microsoft.com/office/powerpoint/2010/main" val="55762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3688" y="1916832"/>
            <a:ext cx="5495026" cy="2219652"/>
          </a:xfrm>
          <a:custGeom>
            <a:avLst/>
            <a:gdLst/>
            <a:ahLst/>
            <a:cxnLst/>
            <a:rect l="l" t="t" r="r" b="b"/>
            <a:pathLst>
              <a:path w="4770120" h="3260090">
                <a:moveTo>
                  <a:pt x="4769724" y="2861107"/>
                </a:moveTo>
                <a:lnTo>
                  <a:pt x="261392" y="3255174"/>
                </a:lnTo>
                <a:lnTo>
                  <a:pt x="220195" y="3257920"/>
                </a:lnTo>
                <a:lnTo>
                  <a:pt x="183570" y="3259452"/>
                </a:lnTo>
                <a:lnTo>
                  <a:pt x="151249" y="3259525"/>
                </a:lnTo>
                <a:lnTo>
                  <a:pt x="122963" y="3257889"/>
                </a:lnTo>
                <a:lnTo>
                  <a:pt x="77418" y="3248503"/>
                </a:lnTo>
                <a:lnTo>
                  <a:pt x="32634" y="3215426"/>
                </a:lnTo>
                <a:lnTo>
                  <a:pt x="15331" y="3177821"/>
                </a:lnTo>
                <a:lnTo>
                  <a:pt x="5558" y="3125465"/>
                </a:lnTo>
                <a:lnTo>
                  <a:pt x="1165" y="3056376"/>
                </a:lnTo>
                <a:lnTo>
                  <a:pt x="313" y="3014938"/>
                </a:lnTo>
                <a:lnTo>
                  <a:pt x="0" y="2968575"/>
                </a:lnTo>
                <a:lnTo>
                  <a:pt x="0" y="708253"/>
                </a:lnTo>
                <a:lnTo>
                  <a:pt x="313" y="661833"/>
                </a:lnTo>
                <a:lnTo>
                  <a:pt x="1165" y="620245"/>
                </a:lnTo>
                <a:lnTo>
                  <a:pt x="5558" y="550385"/>
                </a:lnTo>
                <a:lnTo>
                  <a:pt x="15331" y="496316"/>
                </a:lnTo>
                <a:lnTo>
                  <a:pt x="32634" y="455683"/>
                </a:lnTo>
                <a:lnTo>
                  <a:pt x="59621" y="426128"/>
                </a:lnTo>
                <a:lnTo>
                  <a:pt x="98442" y="405295"/>
                </a:lnTo>
                <a:lnTo>
                  <a:pt x="151249" y="390827"/>
                </a:lnTo>
                <a:lnTo>
                  <a:pt x="220195" y="380368"/>
                </a:lnTo>
                <a:lnTo>
                  <a:pt x="261392" y="375905"/>
                </a:lnTo>
                <a:lnTo>
                  <a:pt x="358579" y="367041"/>
                </a:lnTo>
                <a:lnTo>
                  <a:pt x="4508287" y="4351"/>
                </a:lnTo>
                <a:lnTo>
                  <a:pt x="4549484" y="1605"/>
                </a:lnTo>
                <a:lnTo>
                  <a:pt x="4618429" y="0"/>
                </a:lnTo>
                <a:lnTo>
                  <a:pt x="4646716" y="1635"/>
                </a:lnTo>
                <a:lnTo>
                  <a:pt x="4692261" y="11022"/>
                </a:lnTo>
                <a:lnTo>
                  <a:pt x="4737044" y="44100"/>
                </a:lnTo>
                <a:lnTo>
                  <a:pt x="4754348" y="81706"/>
                </a:lnTo>
                <a:lnTo>
                  <a:pt x="4764120" y="134065"/>
                </a:lnTo>
                <a:lnTo>
                  <a:pt x="4768514" y="203156"/>
                </a:lnTo>
                <a:lnTo>
                  <a:pt x="4769365" y="244595"/>
                </a:lnTo>
                <a:lnTo>
                  <a:pt x="4769679" y="290960"/>
                </a:lnTo>
                <a:lnTo>
                  <a:pt x="4769724" y="2861107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 rot="21360000">
            <a:off x="2478810" y="2554458"/>
            <a:ext cx="408806" cy="34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b="1" spc="-22" dirty="0">
                <a:solidFill>
                  <a:srgbClr val="5F0035"/>
                </a:solidFill>
                <a:latin typeface="BelfiusAlternative"/>
                <a:cs typeface="BelfiusAlternative"/>
              </a:rPr>
              <a:t>→</a:t>
            </a:r>
            <a:endParaRPr sz="2200">
              <a:latin typeface="BelfiusAlternative"/>
              <a:cs typeface="BelfiusAlternative"/>
            </a:endParaRPr>
          </a:p>
        </p:txBody>
      </p:sp>
      <p:sp>
        <p:nvSpPr>
          <p:cNvPr id="4" name="object 4"/>
          <p:cNvSpPr txBox="1"/>
          <p:nvPr/>
        </p:nvSpPr>
        <p:spPr>
          <a:xfrm rot="21360000">
            <a:off x="2478809" y="3077888"/>
            <a:ext cx="408806" cy="34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→</a:t>
            </a:r>
            <a:endParaRPr sz="2200" dirty="0">
              <a:latin typeface="BelfiusAlternative"/>
              <a:cs typeface="BelfiusAlternative"/>
            </a:endParaRPr>
          </a:p>
        </p:txBody>
      </p:sp>
      <p:sp>
        <p:nvSpPr>
          <p:cNvPr id="5" name="object 5"/>
          <p:cNvSpPr txBox="1"/>
          <p:nvPr/>
        </p:nvSpPr>
        <p:spPr>
          <a:xfrm rot="21360000">
            <a:off x="2935486" y="2425063"/>
            <a:ext cx="2495598" cy="348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400" b="1" spc="-26" baseline="-2178" dirty="0">
                <a:solidFill>
                  <a:srgbClr val="5F0035"/>
                </a:solidFill>
                <a:latin typeface="BelfiusAlternative"/>
                <a:cs typeface="BelfiusAlternative"/>
              </a:rPr>
              <a:t>L</a:t>
            </a:r>
            <a:r>
              <a:rPr sz="3400" b="1" spc="-19" baseline="-2178" dirty="0">
                <a:solidFill>
                  <a:srgbClr val="5F0035"/>
                </a:solidFill>
                <a:latin typeface="BelfiusAlternative"/>
                <a:cs typeface="BelfiusAlternative"/>
              </a:rPr>
              <a:t>a</a:t>
            </a:r>
            <a:r>
              <a:rPr sz="3400" b="1" spc="6" baseline="-2178" dirty="0">
                <a:solidFill>
                  <a:srgbClr val="5F0035"/>
                </a:solidFill>
                <a:latin typeface="BelfiusAlternative"/>
                <a:cs typeface="BelfiusAlternative"/>
              </a:rPr>
              <a:t> </a:t>
            </a:r>
            <a:r>
              <a:rPr sz="3400" b="1" spc="-39" baseline="-1089" dirty="0">
                <a:solidFill>
                  <a:srgbClr val="5F0035"/>
                </a:solidFill>
                <a:latin typeface="BelfiusAlternative"/>
                <a:cs typeface="BelfiusAlternative"/>
              </a:rPr>
              <a:t>s</a:t>
            </a:r>
            <a:r>
              <a:rPr sz="2200" b="1" spc="-39" dirty="0">
                <a:solidFill>
                  <a:srgbClr val="5F0035"/>
                </a:solidFill>
                <a:latin typeface="BelfiusAlternative"/>
                <a:cs typeface="BelfiusAlternative"/>
              </a:rPr>
              <a:t>o</a:t>
            </a:r>
            <a:r>
              <a:rPr sz="2200" b="1" spc="-9" dirty="0">
                <a:solidFill>
                  <a:srgbClr val="5F0035"/>
                </a:solidFill>
                <a:latin typeface="BelfiusAlternative"/>
                <a:cs typeface="BelfiusAlternative"/>
              </a:rPr>
              <a:t>l</a:t>
            </a:r>
            <a:r>
              <a:rPr sz="2200" b="1" spc="-22" dirty="0">
                <a:solidFill>
                  <a:srgbClr val="5F0035"/>
                </a:solidFill>
                <a:latin typeface="BelfiusAlternative"/>
                <a:cs typeface="BelfiusAlternative"/>
              </a:rPr>
              <a:t>v</a:t>
            </a:r>
            <a:r>
              <a:rPr sz="3400" b="1" spc="13" baseline="1089" dirty="0">
                <a:solidFill>
                  <a:srgbClr val="5F0035"/>
                </a:solidFill>
                <a:latin typeface="BelfiusAlternative"/>
                <a:cs typeface="BelfiusAlternative"/>
              </a:rPr>
              <a:t>a</a:t>
            </a:r>
            <a:r>
              <a:rPr sz="3400" b="1" spc="-78" baseline="1089" dirty="0">
                <a:solidFill>
                  <a:srgbClr val="5F0035"/>
                </a:solidFill>
                <a:latin typeface="BelfiusAlternative"/>
                <a:cs typeface="BelfiusAlternative"/>
              </a:rPr>
              <a:t>b</a:t>
            </a:r>
            <a:r>
              <a:rPr sz="3400" b="1" spc="-53" baseline="2178" dirty="0">
                <a:solidFill>
                  <a:srgbClr val="5F0035"/>
                </a:solidFill>
                <a:latin typeface="BelfiusAlternative"/>
                <a:cs typeface="BelfiusAlternative"/>
              </a:rPr>
              <a:t>il</a:t>
            </a:r>
            <a:r>
              <a:rPr sz="3400" b="1" spc="-59" baseline="2178" dirty="0">
                <a:solidFill>
                  <a:srgbClr val="5F0035"/>
                </a:solidFill>
                <a:latin typeface="BelfiusAlternative"/>
                <a:cs typeface="BelfiusAlternative"/>
              </a:rPr>
              <a:t>i</a:t>
            </a:r>
            <a:r>
              <a:rPr sz="3400" b="1" spc="-32" baseline="2178" dirty="0">
                <a:solidFill>
                  <a:srgbClr val="5F0035"/>
                </a:solidFill>
                <a:latin typeface="BelfiusAlternative"/>
                <a:cs typeface="BelfiusAlternative"/>
              </a:rPr>
              <a:t>t</a:t>
            </a:r>
            <a:r>
              <a:rPr sz="3400" b="1" spc="-19" baseline="3267" dirty="0">
                <a:solidFill>
                  <a:srgbClr val="5F0035"/>
                </a:solidFill>
                <a:latin typeface="BelfiusAlternative"/>
                <a:cs typeface="BelfiusAlternative"/>
              </a:rPr>
              <a:t>é</a:t>
            </a:r>
            <a:endParaRPr sz="3400" baseline="3267" dirty="0">
              <a:latin typeface="BelfiusAlternative"/>
              <a:cs typeface="BelfiusAlternative"/>
            </a:endParaRPr>
          </a:p>
        </p:txBody>
      </p:sp>
      <p:sp>
        <p:nvSpPr>
          <p:cNvPr id="6" name="object 6"/>
          <p:cNvSpPr txBox="1"/>
          <p:nvPr/>
        </p:nvSpPr>
        <p:spPr>
          <a:xfrm rot="21360000">
            <a:off x="2941844" y="2919957"/>
            <a:ext cx="3283912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12"/>
              </a:lnSpc>
            </a:pPr>
            <a:r>
              <a:rPr sz="3400" b="1" spc="-78" baseline="-2178" dirty="0">
                <a:solidFill>
                  <a:srgbClr val="FFFFFF"/>
                </a:solidFill>
                <a:latin typeface="BelfiusAlternative"/>
                <a:cs typeface="BelfiusAlternative"/>
              </a:rPr>
              <a:t>L</a:t>
            </a:r>
            <a:r>
              <a:rPr sz="3400" b="1" spc="-19" baseline="-2178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3400" b="1" spc="6" baseline="-2178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3400" b="1" spc="13" baseline="-1089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2200" b="1" spc="-39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sz="2200"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sz="3400" b="1" spc="-19" baseline="1089" dirty="0">
                <a:solidFill>
                  <a:srgbClr val="FFFFFF"/>
                </a:solidFill>
                <a:latin typeface="BelfiusAlternative"/>
                <a:cs typeface="BelfiusAlternative"/>
              </a:rPr>
              <a:t>x</a:t>
            </a:r>
            <a:r>
              <a:rPr sz="3400" b="1" spc="6" baseline="1089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3400" b="1" spc="-39" baseline="1089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3400" b="1" spc="-203" baseline="2178" dirty="0">
                <a:solidFill>
                  <a:srgbClr val="FFFFFF"/>
                </a:solidFill>
                <a:latin typeface="BelfiusAlternative"/>
                <a:cs typeface="BelfiusAlternative"/>
              </a:rPr>
              <a:t>’</a:t>
            </a:r>
            <a:r>
              <a:rPr sz="3400" b="1" spc="-6" baseline="2178" dirty="0">
                <a:solidFill>
                  <a:srgbClr val="FFFFFF"/>
                </a:solidFill>
                <a:latin typeface="BelfiusAlternative"/>
                <a:cs typeface="BelfiusAlternative"/>
              </a:rPr>
              <a:t>en</a:t>
            </a:r>
            <a:r>
              <a:rPr sz="3400" b="1" spc="-59" baseline="2178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3400" b="1" spc="-6" baseline="3267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3400" b="1" baseline="3267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3400" b="1" spc="-32" baseline="4357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3400" b="1" spc="-6" baseline="5446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3400" b="1" spc="-72" baseline="5446" dirty="0">
                <a:solidFill>
                  <a:srgbClr val="FFFFFF"/>
                </a:solidFill>
                <a:latin typeface="BelfiusAlternative"/>
                <a:cs typeface="BelfiusAlternative"/>
              </a:rPr>
              <a:t>m</a:t>
            </a:r>
            <a:r>
              <a:rPr sz="3400" b="1" spc="-6" baseline="6535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3400" b="1" spc="-59" baseline="6535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sz="3400" b="1" spc="-19" baseline="7625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endParaRPr sz="3400" baseline="7625" dirty="0">
              <a:latin typeface="BelfiusAlternative"/>
              <a:cs typeface="BelfiusAlternativ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9512" y="125760"/>
            <a:ext cx="828092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lnSpc>
                <a:spcPts val="2717"/>
              </a:lnSpc>
            </a:pPr>
            <a:r>
              <a:rPr spc="9" dirty="0"/>
              <a:t>B</a:t>
            </a:r>
            <a:r>
              <a:rPr spc="13" dirty="0"/>
              <a:t>i</a:t>
            </a:r>
            <a:r>
              <a:rPr spc="18" dirty="0"/>
              <a:t>l</a:t>
            </a:r>
            <a:r>
              <a:rPr spc="22" dirty="0"/>
              <a:t>a</a:t>
            </a:r>
            <a:r>
              <a:rPr dirty="0"/>
              <a:t>n</a:t>
            </a:r>
            <a:r>
              <a:rPr spc="44" dirty="0"/>
              <a:t> </a:t>
            </a:r>
            <a:r>
              <a:rPr spc="9" dirty="0"/>
              <a:t>e</a:t>
            </a:r>
            <a:r>
              <a:rPr dirty="0"/>
              <a:t>t</a:t>
            </a:r>
            <a:r>
              <a:rPr spc="44" dirty="0"/>
              <a:t> </a:t>
            </a:r>
            <a:r>
              <a:rPr spc="53" dirty="0"/>
              <a:t>r</a:t>
            </a:r>
            <a:r>
              <a:rPr spc="13" dirty="0"/>
              <a:t>a</a:t>
            </a:r>
            <a:r>
              <a:rPr spc="48" dirty="0"/>
              <a:t>t</a:t>
            </a:r>
            <a:r>
              <a:rPr spc="-4" dirty="0"/>
              <a:t>i</a:t>
            </a:r>
            <a:r>
              <a:rPr spc="22" dirty="0"/>
              <a:t>o</a:t>
            </a:r>
            <a:r>
              <a:rPr dirty="0"/>
              <a:t>s</a:t>
            </a:r>
            <a:r>
              <a:rPr spc="44" dirty="0"/>
              <a:t> </a:t>
            </a:r>
            <a:r>
              <a:rPr spc="100" dirty="0"/>
              <a:t>f</a:t>
            </a:r>
            <a:r>
              <a:rPr spc="13" dirty="0"/>
              <a:t>i</a:t>
            </a:r>
            <a:r>
              <a:rPr spc="22" dirty="0"/>
              <a:t>na</a:t>
            </a:r>
            <a:r>
              <a:rPr spc="13" dirty="0"/>
              <a:t>nc</a:t>
            </a:r>
            <a:r>
              <a:rPr spc="-4" dirty="0"/>
              <a:t>i</a:t>
            </a:r>
            <a:r>
              <a:rPr spc="9" dirty="0"/>
              <a:t>e</a:t>
            </a:r>
            <a:r>
              <a:rPr spc="66" dirty="0"/>
              <a:t>r</a:t>
            </a:r>
            <a:r>
              <a:rPr dirty="0"/>
              <a:t>s</a:t>
            </a:r>
          </a:p>
          <a:p>
            <a:pPr marL="11131">
              <a:lnSpc>
                <a:spcPts val="2507"/>
              </a:lnSpc>
            </a:pPr>
            <a:r>
              <a:rPr sz="2100" spc="35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</a:t>
            </a:r>
            <a:r>
              <a:rPr sz="2100" spc="22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</a:t>
            </a:r>
            <a:r>
              <a:rPr sz="2100" spc="39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ly</a:t>
            </a:r>
            <a:r>
              <a:rPr sz="2100" spc="26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</a:t>
            </a:r>
            <a:r>
              <a:rPr sz="2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</a:t>
            </a:r>
            <a:r>
              <a:rPr sz="2100" spc="39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sz="2100" spc="13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</a:t>
            </a:r>
            <a:r>
              <a:rPr sz="2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</a:t>
            </a:r>
            <a:r>
              <a:rPr sz="2100" spc="39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fr-BE" sz="2100" spc="39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r>
              <a:rPr sz="2100" spc="39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sz="2100" spc="18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</a:t>
            </a:r>
            <a:r>
              <a:rPr sz="2100" spc="13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im</a:t>
            </a:r>
            <a:r>
              <a:rPr sz="2100" spc="9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</a:t>
            </a:r>
            <a:r>
              <a:rPr sz="2100" spc="22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</a:t>
            </a:r>
            <a:r>
              <a:rPr sz="2100" spc="13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</a:t>
            </a:r>
            <a:r>
              <a:rPr sz="2100" spc="-4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sz="2100" spc="13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</a:t>
            </a:r>
            <a:r>
              <a:rPr sz="2100" spc="22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</a:t>
            </a:r>
            <a:r>
              <a:rPr sz="2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</a:t>
            </a:r>
            <a:r>
              <a:rPr sz="2100" spc="39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sz="2100" spc="92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sz="2100" spc="13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sz="2100" spc="22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</a:t>
            </a:r>
            <a:r>
              <a:rPr sz="2100" spc="13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nc</a:t>
            </a:r>
            <a:r>
              <a:rPr sz="2100" spc="-4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sz="2100" spc="9" dirty="0">
                <a:solidFill>
                  <a:schemeClr val="bg2">
                    <a:lumMod val="60000"/>
                    <a:lumOff val="40000"/>
                  </a:schemeClr>
                </a:solidFill>
              </a:rPr>
              <a:t>è</a:t>
            </a:r>
            <a:r>
              <a:rPr sz="2100" spc="3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</a:t>
            </a:r>
            <a:r>
              <a:rPr sz="2100" spc="26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</a:t>
            </a:r>
            <a:r>
              <a:rPr sz="2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5904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0115" y="1459439"/>
            <a:ext cx="4701232" cy="3891382"/>
          </a:xfrm>
          <a:custGeom>
            <a:avLst/>
            <a:gdLst/>
            <a:ahLst/>
            <a:cxnLst/>
            <a:rect l="l" t="t" r="r" b="b"/>
            <a:pathLst>
              <a:path w="5497830" h="4291330">
                <a:moveTo>
                  <a:pt x="5497334" y="3828706"/>
                </a:moveTo>
                <a:lnTo>
                  <a:pt x="261392" y="4286430"/>
                </a:lnTo>
                <a:lnTo>
                  <a:pt x="220195" y="4289176"/>
                </a:lnTo>
                <a:lnTo>
                  <a:pt x="183570" y="4290709"/>
                </a:lnTo>
                <a:lnTo>
                  <a:pt x="151249" y="4290781"/>
                </a:lnTo>
                <a:lnTo>
                  <a:pt x="122963" y="4289145"/>
                </a:lnTo>
                <a:lnTo>
                  <a:pt x="77418" y="4279759"/>
                </a:lnTo>
                <a:lnTo>
                  <a:pt x="32634" y="4246682"/>
                </a:lnTo>
                <a:lnTo>
                  <a:pt x="15331" y="4209078"/>
                </a:lnTo>
                <a:lnTo>
                  <a:pt x="5558" y="4156721"/>
                </a:lnTo>
                <a:lnTo>
                  <a:pt x="1165" y="4087632"/>
                </a:lnTo>
                <a:lnTo>
                  <a:pt x="313" y="4046195"/>
                </a:lnTo>
                <a:lnTo>
                  <a:pt x="0" y="3999831"/>
                </a:lnTo>
                <a:lnTo>
                  <a:pt x="0" y="771910"/>
                </a:lnTo>
                <a:lnTo>
                  <a:pt x="313" y="725490"/>
                </a:lnTo>
                <a:lnTo>
                  <a:pt x="1165" y="683902"/>
                </a:lnTo>
                <a:lnTo>
                  <a:pt x="5558" y="614042"/>
                </a:lnTo>
                <a:lnTo>
                  <a:pt x="15331" y="559973"/>
                </a:lnTo>
                <a:lnTo>
                  <a:pt x="32634" y="519340"/>
                </a:lnTo>
                <a:lnTo>
                  <a:pt x="59621" y="489785"/>
                </a:lnTo>
                <a:lnTo>
                  <a:pt x="98442" y="468952"/>
                </a:lnTo>
                <a:lnTo>
                  <a:pt x="151249" y="454484"/>
                </a:lnTo>
                <a:lnTo>
                  <a:pt x="220195" y="444025"/>
                </a:lnTo>
                <a:lnTo>
                  <a:pt x="261392" y="439563"/>
                </a:lnTo>
                <a:lnTo>
                  <a:pt x="358579" y="430698"/>
                </a:lnTo>
                <a:lnTo>
                  <a:pt x="5235888" y="4351"/>
                </a:lnTo>
                <a:lnTo>
                  <a:pt x="5277086" y="1605"/>
                </a:lnTo>
                <a:lnTo>
                  <a:pt x="5346034" y="0"/>
                </a:lnTo>
                <a:lnTo>
                  <a:pt x="5374322" y="1635"/>
                </a:lnTo>
                <a:lnTo>
                  <a:pt x="5419869" y="11022"/>
                </a:lnTo>
                <a:lnTo>
                  <a:pt x="5464654" y="44100"/>
                </a:lnTo>
                <a:lnTo>
                  <a:pt x="5481958" y="81706"/>
                </a:lnTo>
                <a:lnTo>
                  <a:pt x="5491731" y="134064"/>
                </a:lnTo>
                <a:lnTo>
                  <a:pt x="5496124" y="203156"/>
                </a:lnTo>
                <a:lnTo>
                  <a:pt x="5496976" y="244595"/>
                </a:lnTo>
                <a:lnTo>
                  <a:pt x="5497289" y="290960"/>
                </a:lnTo>
                <a:lnTo>
                  <a:pt x="5497334" y="3828706"/>
                </a:lnTo>
                <a:close/>
              </a:path>
            </a:pathLst>
          </a:custGeom>
          <a:solidFill>
            <a:srgbClr val="E3D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9" dirty="0"/>
              <a:t>B</a:t>
            </a:r>
            <a:r>
              <a:rPr spc="13" dirty="0"/>
              <a:t>i</a:t>
            </a:r>
            <a:r>
              <a:rPr spc="18" dirty="0"/>
              <a:t>l</a:t>
            </a:r>
            <a:r>
              <a:rPr spc="22" dirty="0"/>
              <a:t>a</a:t>
            </a:r>
            <a:r>
              <a:rPr dirty="0"/>
              <a:t>n</a:t>
            </a:r>
            <a:r>
              <a:rPr spc="44" dirty="0"/>
              <a:t> </a:t>
            </a:r>
            <a:r>
              <a:rPr spc="9" dirty="0"/>
              <a:t>e</a:t>
            </a:r>
            <a:r>
              <a:rPr dirty="0"/>
              <a:t>t</a:t>
            </a:r>
            <a:r>
              <a:rPr spc="44" dirty="0"/>
              <a:t> </a:t>
            </a:r>
            <a:r>
              <a:rPr spc="53" dirty="0"/>
              <a:t>r</a:t>
            </a:r>
            <a:r>
              <a:rPr spc="13" dirty="0"/>
              <a:t>a</a:t>
            </a:r>
            <a:r>
              <a:rPr spc="48" dirty="0"/>
              <a:t>t</a:t>
            </a:r>
            <a:r>
              <a:rPr spc="-4" dirty="0"/>
              <a:t>i</a:t>
            </a:r>
            <a:r>
              <a:rPr spc="22" dirty="0"/>
              <a:t>o</a:t>
            </a:r>
            <a:r>
              <a:rPr dirty="0"/>
              <a:t>s</a:t>
            </a:r>
            <a:r>
              <a:rPr spc="44" dirty="0"/>
              <a:t> </a:t>
            </a:r>
            <a:r>
              <a:rPr spc="100" dirty="0"/>
              <a:t>f</a:t>
            </a:r>
            <a:r>
              <a:rPr spc="13" dirty="0"/>
              <a:t>i</a:t>
            </a:r>
            <a:r>
              <a:rPr spc="22" dirty="0"/>
              <a:t>na</a:t>
            </a:r>
            <a:r>
              <a:rPr spc="13" dirty="0"/>
              <a:t>nc</a:t>
            </a:r>
            <a:r>
              <a:rPr spc="-4" dirty="0"/>
              <a:t>i</a:t>
            </a:r>
            <a:r>
              <a:rPr spc="9" dirty="0"/>
              <a:t>e</a:t>
            </a:r>
            <a:r>
              <a:rPr spc="66" dirty="0"/>
              <a:t>r</a:t>
            </a:r>
            <a:r>
              <a:rPr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2051720" y="2527718"/>
            <a:ext cx="1889051" cy="1195975"/>
          </a:xfrm>
          <a:custGeom>
            <a:avLst/>
            <a:gdLst/>
            <a:ahLst/>
            <a:cxnLst/>
            <a:rect l="l" t="t" r="r" b="b"/>
            <a:pathLst>
              <a:path w="2088514" h="1318895">
                <a:moveTo>
                  <a:pt x="0" y="1318488"/>
                </a:moveTo>
                <a:lnTo>
                  <a:pt x="2087994" y="1318488"/>
                </a:lnTo>
                <a:lnTo>
                  <a:pt x="2087994" y="0"/>
                </a:lnTo>
                <a:lnTo>
                  <a:pt x="0" y="0"/>
                </a:lnTo>
                <a:lnTo>
                  <a:pt x="0" y="1318488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1720" y="3723324"/>
            <a:ext cx="1889051" cy="1077357"/>
          </a:xfrm>
          <a:custGeom>
            <a:avLst/>
            <a:gdLst/>
            <a:ahLst/>
            <a:cxnLst/>
            <a:rect l="l" t="t" r="r" b="b"/>
            <a:pathLst>
              <a:path w="2088514" h="1188085">
                <a:moveTo>
                  <a:pt x="0" y="1187996"/>
                </a:moveTo>
                <a:lnTo>
                  <a:pt x="2087994" y="1187996"/>
                </a:lnTo>
                <a:lnTo>
                  <a:pt x="2087994" y="0"/>
                </a:lnTo>
                <a:lnTo>
                  <a:pt x="0" y="0"/>
                </a:lnTo>
                <a:lnTo>
                  <a:pt x="0" y="1187996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52225" y="3915121"/>
            <a:ext cx="1524568" cy="648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marR="4453" indent="173081">
              <a:lnSpc>
                <a:spcPct val="117300"/>
              </a:lnSpc>
            </a:pP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spc="44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b="1" spc="53" dirty="0">
                <a:solidFill>
                  <a:srgbClr val="FFFFFF"/>
                </a:solidFill>
                <a:latin typeface="BelfiusAlternative"/>
                <a:cs typeface="BelfiusAlternative"/>
              </a:rPr>
              <a:t>f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s </a:t>
            </a: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ci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b="1" spc="22" dirty="0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la</a:t>
            </a: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b="1" spc="57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52481" y="3351979"/>
            <a:ext cx="1848032" cy="257967"/>
          </a:xfrm>
          <a:custGeom>
            <a:avLst/>
            <a:gdLst/>
            <a:ahLst/>
            <a:cxnLst/>
            <a:rect l="l" t="t" r="r" b="b"/>
            <a:pathLst>
              <a:path w="2088515" h="284479">
                <a:moveTo>
                  <a:pt x="0" y="284403"/>
                </a:moveTo>
                <a:lnTo>
                  <a:pt x="2087994" y="284403"/>
                </a:lnTo>
                <a:lnTo>
                  <a:pt x="2087994" y="0"/>
                </a:lnTo>
                <a:lnTo>
                  <a:pt x="0" y="0"/>
                </a:lnTo>
                <a:lnTo>
                  <a:pt x="0" y="284403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15699" y="3400157"/>
            <a:ext cx="168481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Dettes financ. </a:t>
            </a:r>
            <a:r>
              <a:rPr sz="1500" b="1" spc="-171" dirty="0">
                <a:solidFill>
                  <a:srgbClr val="FFFFFF"/>
                </a:solidFill>
                <a:latin typeface="BelfiusAlternative"/>
                <a:cs typeface="BelfiusAlternative"/>
              </a:rPr>
              <a:t>L</a:t>
            </a:r>
            <a:r>
              <a:rPr sz="1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endParaRPr sz="1500" dirty="0">
              <a:latin typeface="BelfiusAlternative"/>
              <a:cs typeface="BelfiusAlternativ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52481" y="4147713"/>
            <a:ext cx="1848032" cy="652978"/>
          </a:xfrm>
          <a:custGeom>
            <a:avLst/>
            <a:gdLst/>
            <a:ahLst/>
            <a:cxnLst/>
            <a:rect l="l" t="t" r="r" b="b"/>
            <a:pathLst>
              <a:path w="2088515" h="720089">
                <a:moveTo>
                  <a:pt x="0" y="720001"/>
                </a:moveTo>
                <a:lnTo>
                  <a:pt x="2087994" y="720001"/>
                </a:lnTo>
                <a:lnTo>
                  <a:pt x="2087994" y="0"/>
                </a:lnTo>
                <a:lnTo>
                  <a:pt x="0" y="0"/>
                </a:lnTo>
                <a:lnTo>
                  <a:pt x="0" y="720001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83413" y="4409178"/>
            <a:ext cx="119185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algn="ctr"/>
            <a:r>
              <a:rPr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De</a:t>
            </a:r>
            <a:r>
              <a:rPr b="1" spc="39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spc="26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spc="22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b="1" spc="3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44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52481" y="2535871"/>
            <a:ext cx="1848032" cy="816511"/>
          </a:xfrm>
          <a:custGeom>
            <a:avLst/>
            <a:gdLst/>
            <a:ahLst/>
            <a:cxnLst/>
            <a:rect l="l" t="t" r="r" b="b"/>
            <a:pathLst>
              <a:path w="2088515" h="900429">
                <a:moveTo>
                  <a:pt x="0" y="899998"/>
                </a:moveTo>
                <a:lnTo>
                  <a:pt x="2087994" y="899998"/>
                </a:lnTo>
                <a:lnTo>
                  <a:pt x="2087994" y="0"/>
                </a:lnTo>
                <a:lnTo>
                  <a:pt x="0" y="0"/>
                </a:lnTo>
                <a:lnTo>
                  <a:pt x="0" y="899998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54869" y="2291034"/>
            <a:ext cx="3883485" cy="0"/>
          </a:xfrm>
          <a:custGeom>
            <a:avLst/>
            <a:gdLst/>
            <a:ahLst/>
            <a:cxnLst/>
            <a:rect l="l" t="t" r="r" b="b"/>
            <a:pathLst>
              <a:path w="4541520">
                <a:moveTo>
                  <a:pt x="0" y="0"/>
                </a:moveTo>
                <a:lnTo>
                  <a:pt x="4541037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96406" y="2285277"/>
            <a:ext cx="0" cy="2515752"/>
          </a:xfrm>
          <a:custGeom>
            <a:avLst/>
            <a:gdLst/>
            <a:ahLst/>
            <a:cxnLst/>
            <a:rect l="l" t="t" r="r" b="b"/>
            <a:pathLst>
              <a:path h="2774315">
                <a:moveTo>
                  <a:pt x="0" y="0"/>
                </a:moveTo>
                <a:lnTo>
                  <a:pt x="0" y="2773845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0785" y="539870"/>
            <a:ext cx="4907549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2100" b="1" spc="-17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spc="13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sz="2100" b="1" spc="31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u</a:t>
            </a:r>
            <a:r>
              <a:rPr sz="2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x</a:t>
            </a:r>
            <a:r>
              <a:rPr sz="2100" b="1" spc="3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53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d</a:t>
            </a:r>
            <a:r>
              <a:rPr sz="2100" b="1" spc="-110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’</a:t>
            </a:r>
            <a:r>
              <a:rPr sz="2100" b="1" spc="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en</a:t>
            </a:r>
            <a:r>
              <a:rPr sz="2100" b="1" spc="13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d</a:t>
            </a:r>
            <a:r>
              <a:rPr sz="2100" b="1" spc="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2100" b="1" spc="48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spc="31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spc="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2100" b="1" spc="13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m</a:t>
            </a:r>
            <a:r>
              <a:rPr sz="2100" b="1" spc="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2100" b="1" spc="13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2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spc="3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92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f</a:t>
            </a:r>
            <a:r>
              <a:rPr sz="2100" b="1" spc="13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22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na</a:t>
            </a:r>
            <a:r>
              <a:rPr sz="2100" b="1" spc="13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nc</a:t>
            </a:r>
            <a:r>
              <a:rPr sz="2100" b="1" spc="-4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er</a:t>
            </a:r>
            <a:endParaRPr sz="2100" dirty="0">
              <a:solidFill>
                <a:schemeClr val="bg2">
                  <a:lumMod val="60000"/>
                  <a:lumOff val="40000"/>
                </a:schemeClr>
              </a:solidFill>
              <a:latin typeface="BelfiusAlternative"/>
              <a:cs typeface="BelfiusAlternative"/>
            </a:endParaRPr>
          </a:p>
          <a:p>
            <a:pPr marL="11131">
              <a:spcBef>
                <a:spcPts val="329"/>
              </a:spcBef>
            </a:pPr>
            <a:r>
              <a:rPr sz="1100" b="1" spc="-18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9</a:t>
            </a:r>
            <a:r>
              <a:rPr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2</a:t>
            </a:r>
            <a:r>
              <a:rPr sz="1100" b="1" spc="18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4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H</a:t>
            </a:r>
            <a:r>
              <a:rPr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1100" b="1" spc="18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/</a:t>
            </a:r>
            <a:r>
              <a:rPr sz="1100" b="1" spc="18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13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m</a:t>
            </a:r>
            <a:r>
              <a:rPr sz="1100" b="1" spc="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oye</a:t>
            </a:r>
            <a:r>
              <a:rPr sz="1100" b="1" spc="13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spc="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spc="18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sz="1100" b="1" spc="13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1100" b="1" spc="18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sz="1100" b="1" spc="13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ég</a:t>
            </a:r>
            <a:r>
              <a:rPr sz="1100" b="1" spc="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e</a:t>
            </a:r>
            <a:endParaRPr sz="1100" dirty="0">
              <a:solidFill>
                <a:schemeClr val="bg2">
                  <a:lumMod val="60000"/>
                  <a:lumOff val="40000"/>
                </a:schemeClr>
              </a:solidFill>
              <a:latin typeface="BelfiusAlternative"/>
              <a:cs typeface="BelfiusAlternativ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00206" y="2817548"/>
            <a:ext cx="1440159" cy="648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marR="4453" indent="241534">
              <a:lnSpc>
                <a:spcPct val="117300"/>
              </a:lnSpc>
            </a:pP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spc="44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b="1" spc="53" dirty="0">
                <a:solidFill>
                  <a:srgbClr val="FFFFFF"/>
                </a:solidFill>
                <a:latin typeface="BelfiusAlternative"/>
                <a:cs typeface="BelfiusAlternative"/>
              </a:rPr>
              <a:t>f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s </a:t>
            </a:r>
            <a:r>
              <a:rPr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b="1" spc="4" dirty="0">
                <a:solidFill>
                  <a:srgbClr val="FFFFFF"/>
                </a:solidFill>
                <a:latin typeface="BelfiusAlternative"/>
                <a:cs typeface="BelfiusAlternative"/>
              </a:rPr>
              <a:t>m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mo</a:t>
            </a:r>
            <a:r>
              <a:rPr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b</a:t>
            </a:r>
            <a:r>
              <a:rPr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ili</a:t>
            </a:r>
            <a:r>
              <a:rPr b="1" spc="4" dirty="0">
                <a:solidFill>
                  <a:srgbClr val="FFFFFF"/>
                </a:solidFill>
                <a:latin typeface="BelfiusAlternative"/>
                <a:cs typeface="BelfiusAlternative"/>
              </a:rPr>
              <a:t>sé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29041" y="2765107"/>
            <a:ext cx="177147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algn="ctr"/>
            <a:r>
              <a:rPr b="1" spc="31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b="1" spc="4" dirty="0">
                <a:solidFill>
                  <a:srgbClr val="FFFFFF"/>
                </a:solidFill>
                <a:latin typeface="BelfiusAlternative"/>
                <a:cs typeface="BelfiusAlternative"/>
              </a:rPr>
              <a:t>p</a:t>
            </a:r>
            <a:r>
              <a:rPr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b="1" spc="48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b="1" spc="26" dirty="0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x</a:t>
            </a:r>
            <a:r>
              <a:rPr b="1" spc="3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p</a:t>
            </a:r>
            <a:r>
              <a:rPr b="1" spc="26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op</a:t>
            </a:r>
            <a:r>
              <a:rPr b="1" spc="26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b="1" spc="22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14560" y="1975320"/>
            <a:ext cx="76278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b="1" spc="18" dirty="0">
                <a:solidFill>
                  <a:srgbClr val="425B6C"/>
                </a:solidFill>
                <a:latin typeface="BelfiusAlternative"/>
                <a:cs typeface="BelfiusAlternative"/>
              </a:rPr>
              <a:t>Ac</a:t>
            </a:r>
            <a:r>
              <a:rPr b="1" spc="3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b="1" spc="48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f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53940" y="1975320"/>
            <a:ext cx="97018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b="1" spc="18" dirty="0">
                <a:solidFill>
                  <a:srgbClr val="425B6C"/>
                </a:solidFill>
                <a:latin typeface="BelfiusAlternative"/>
                <a:cs typeface="BelfiusAlternative"/>
              </a:rPr>
              <a:t>Pa</a:t>
            </a:r>
            <a:r>
              <a:rPr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spc="48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f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52481" y="3620885"/>
            <a:ext cx="1848032" cy="243971"/>
          </a:xfrm>
          <a:custGeom>
            <a:avLst/>
            <a:gdLst/>
            <a:ahLst/>
            <a:cxnLst/>
            <a:rect l="l" t="t" r="r" b="b"/>
            <a:pathLst>
              <a:path w="2088515" h="284479">
                <a:moveTo>
                  <a:pt x="0" y="284403"/>
                </a:moveTo>
                <a:lnTo>
                  <a:pt x="2087994" y="284403"/>
                </a:lnTo>
                <a:lnTo>
                  <a:pt x="2087994" y="0"/>
                </a:lnTo>
                <a:lnTo>
                  <a:pt x="0" y="0"/>
                </a:lnTo>
                <a:lnTo>
                  <a:pt x="0" y="284403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259101" y="3669069"/>
            <a:ext cx="199535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500" b="1" spc="-31" dirty="0">
                <a:solidFill>
                  <a:srgbClr val="FFFFFF"/>
                </a:solidFill>
                <a:latin typeface="BelfiusAlternative"/>
                <a:cs typeface="BelfiusAlternative"/>
              </a:rPr>
              <a:t>Dette</a:t>
            </a:r>
            <a:r>
              <a:rPr sz="1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1500" b="1" spc="-6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500" b="1" spc="-201" dirty="0">
                <a:solidFill>
                  <a:srgbClr val="FFFFFF"/>
                </a:solidFill>
                <a:latin typeface="BelfiusAlternative"/>
                <a:cs typeface="BelfiusAlternative"/>
              </a:rPr>
              <a:t>L</a:t>
            </a:r>
            <a:r>
              <a:rPr sz="1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1500" b="1" spc="-6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à</a:t>
            </a:r>
            <a:r>
              <a:rPr sz="1500" b="1" spc="-6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500" b="1" spc="-31" dirty="0">
                <a:solidFill>
                  <a:srgbClr val="FFFFFF"/>
                </a:solidFill>
                <a:latin typeface="BelfiusAlternative"/>
                <a:cs typeface="BelfiusAlternative"/>
              </a:rPr>
              <a:t>échéance</a:t>
            </a:r>
            <a:endParaRPr sz="1500" dirty="0">
              <a:latin typeface="BelfiusAlternative"/>
              <a:cs typeface="BelfiusAlternativ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52481" y="3889794"/>
            <a:ext cx="1848032" cy="253731"/>
          </a:xfrm>
          <a:custGeom>
            <a:avLst/>
            <a:gdLst/>
            <a:ahLst/>
            <a:cxnLst/>
            <a:rect l="l" t="t" r="r" b="b"/>
            <a:pathLst>
              <a:path w="2088515" h="284479">
                <a:moveTo>
                  <a:pt x="0" y="284403"/>
                </a:moveTo>
                <a:lnTo>
                  <a:pt x="2087994" y="284403"/>
                </a:lnTo>
                <a:lnTo>
                  <a:pt x="2087994" y="0"/>
                </a:lnTo>
                <a:lnTo>
                  <a:pt x="0" y="0"/>
                </a:lnTo>
                <a:lnTo>
                  <a:pt x="0" y="284403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29041" y="3937973"/>
            <a:ext cx="177147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Dettes financ. à CT</a:t>
            </a:r>
            <a:endParaRPr sz="1500" dirty="0">
              <a:latin typeface="BelfiusAlternative"/>
              <a:cs typeface="BelfiusAlternativ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05282" y="3981669"/>
            <a:ext cx="1988983" cy="1116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marR="4453"/>
            <a:r>
              <a:rPr sz="1400" b="1" spc="-18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1400" b="1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1400" b="1" spc="-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400" b="1" spc="-18" dirty="0">
                <a:solidFill>
                  <a:srgbClr val="425B6C"/>
                </a:solidFill>
                <a:latin typeface="BelfiusAlternative"/>
                <a:cs typeface="BelfiusAlternative"/>
              </a:rPr>
              <a:t>tau</a:t>
            </a:r>
            <a:r>
              <a:rPr sz="1400" b="1" dirty="0">
                <a:solidFill>
                  <a:srgbClr val="425B6C"/>
                </a:solidFill>
                <a:latin typeface="BelfiusAlternative"/>
                <a:cs typeface="BelfiusAlternative"/>
              </a:rPr>
              <a:t>x</a:t>
            </a:r>
            <a:r>
              <a:rPr sz="1400" b="1" spc="-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400" b="1" spc="-18" dirty="0">
                <a:solidFill>
                  <a:srgbClr val="425B6C"/>
                </a:solidFill>
                <a:latin typeface="BelfiusAlternative"/>
                <a:cs typeface="BelfiusAlternative"/>
              </a:rPr>
              <a:t>d’endette</a:t>
            </a:r>
            <a:r>
              <a:rPr sz="1400"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men</a:t>
            </a:r>
            <a:r>
              <a:rPr sz="1400" b="1" dirty="0">
                <a:solidFill>
                  <a:srgbClr val="425B6C"/>
                </a:solidFill>
                <a:latin typeface="BelfiusAlternative"/>
                <a:cs typeface="BelfiusAlternative"/>
              </a:rPr>
              <a:t>t </a:t>
            </a:r>
            <a:r>
              <a:rPr sz="1400" b="1" spc="-18" dirty="0">
                <a:solidFill>
                  <a:srgbClr val="425B6C"/>
                </a:solidFill>
                <a:latin typeface="BelfiusAlternative"/>
                <a:cs typeface="BelfiusAlternative"/>
              </a:rPr>
              <a:t>financie</a:t>
            </a:r>
            <a:r>
              <a:rPr sz="1400" b="1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1400" b="1" spc="-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400" b="1" spc="-18" dirty="0">
                <a:solidFill>
                  <a:schemeClr val="bg2"/>
                </a:solidFill>
                <a:latin typeface="BelfiusAlternative"/>
                <a:cs typeface="BelfiusAlternative"/>
              </a:rPr>
              <a:t>exprim</a:t>
            </a:r>
            <a:r>
              <a:rPr sz="1400" b="1" dirty="0">
                <a:solidFill>
                  <a:schemeClr val="bg2"/>
                </a:solidFill>
                <a:latin typeface="BelfiusAlternative"/>
                <a:cs typeface="BelfiusAlternative"/>
              </a:rPr>
              <a:t>e</a:t>
            </a:r>
            <a:r>
              <a:rPr sz="1400" b="1" spc="-31" dirty="0">
                <a:solidFill>
                  <a:schemeClr val="bg2"/>
                </a:solidFill>
                <a:latin typeface="BelfiusAlternative"/>
                <a:cs typeface="BelfiusAlternative"/>
              </a:rPr>
              <a:t> </a:t>
            </a:r>
            <a:r>
              <a:rPr sz="1400" b="1" spc="-18" dirty="0">
                <a:solidFill>
                  <a:schemeClr val="bg2"/>
                </a:solidFill>
                <a:latin typeface="BelfiusAlternative"/>
                <a:cs typeface="BelfiusAlternative"/>
              </a:rPr>
              <a:t>l</a:t>
            </a:r>
            <a:r>
              <a:rPr sz="1400" b="1" dirty="0">
                <a:solidFill>
                  <a:schemeClr val="bg2"/>
                </a:solidFill>
                <a:latin typeface="BelfiusAlternative"/>
                <a:cs typeface="BelfiusAlternative"/>
              </a:rPr>
              <a:t>e</a:t>
            </a:r>
            <a:r>
              <a:rPr sz="1400" b="1" spc="-31" dirty="0">
                <a:solidFill>
                  <a:schemeClr val="bg2"/>
                </a:solidFill>
                <a:latin typeface="BelfiusAlternative"/>
                <a:cs typeface="BelfiusAlternative"/>
              </a:rPr>
              <a:t> </a:t>
            </a:r>
            <a:r>
              <a:rPr sz="1400" b="1" spc="-18" dirty="0">
                <a:solidFill>
                  <a:schemeClr val="bg2"/>
                </a:solidFill>
                <a:latin typeface="BelfiusAlternative"/>
                <a:cs typeface="BelfiusAlternative"/>
              </a:rPr>
              <a:t>degré </a:t>
            </a:r>
            <a:r>
              <a:rPr sz="1400" b="1" spc="13" dirty="0">
                <a:solidFill>
                  <a:schemeClr val="bg2"/>
                </a:solidFill>
                <a:latin typeface="BelfiusAlternative"/>
                <a:cs typeface="BelfiusAlternative"/>
              </a:rPr>
              <a:t>d</a:t>
            </a:r>
            <a:r>
              <a:rPr sz="1400" b="1" dirty="0">
                <a:solidFill>
                  <a:schemeClr val="bg2"/>
                </a:solidFill>
                <a:latin typeface="BelfiusAlternative"/>
                <a:cs typeface="BelfiusAlternative"/>
              </a:rPr>
              <a:t>e</a:t>
            </a:r>
            <a:r>
              <a:rPr sz="1400" b="1" spc="26" dirty="0">
                <a:solidFill>
                  <a:schemeClr val="bg2"/>
                </a:solidFill>
                <a:latin typeface="BelfiusAlternative"/>
                <a:cs typeface="BelfiusAlternative"/>
              </a:rPr>
              <a:t> </a:t>
            </a:r>
            <a:r>
              <a:rPr sz="1400" b="1" spc="13" dirty="0">
                <a:solidFill>
                  <a:schemeClr val="bg2"/>
                </a:solidFill>
                <a:latin typeface="BelfiusAlternative"/>
                <a:cs typeface="BelfiusAlternative"/>
              </a:rPr>
              <a:t>financemen</a:t>
            </a:r>
            <a:r>
              <a:rPr sz="1400" b="1" dirty="0">
                <a:solidFill>
                  <a:schemeClr val="bg2"/>
                </a:solidFill>
                <a:latin typeface="BelfiusAlternative"/>
                <a:cs typeface="BelfiusAlternative"/>
              </a:rPr>
              <a:t>t</a:t>
            </a:r>
            <a:r>
              <a:rPr sz="1400" b="1" spc="26" dirty="0">
                <a:solidFill>
                  <a:schemeClr val="bg2"/>
                </a:solidFill>
                <a:latin typeface="BelfiusAlternative"/>
                <a:cs typeface="BelfiusAlternative"/>
              </a:rPr>
              <a:t> </a:t>
            </a:r>
            <a:r>
              <a:rPr sz="1400" b="1" dirty="0">
                <a:solidFill>
                  <a:schemeClr val="bg2"/>
                </a:solidFill>
                <a:latin typeface="BelfiusAlternative"/>
                <a:cs typeface="BelfiusAlternative"/>
              </a:rPr>
              <a:t>auprès du secteur </a:t>
            </a:r>
            <a:r>
              <a:rPr sz="1400" b="1" spc="13" dirty="0">
                <a:solidFill>
                  <a:schemeClr val="bg2"/>
                </a:solidFill>
                <a:latin typeface="BelfiusAlternative"/>
                <a:cs typeface="BelfiusAlternative"/>
              </a:rPr>
              <a:t>financie</a:t>
            </a:r>
            <a:r>
              <a:rPr sz="1400" b="1" dirty="0">
                <a:solidFill>
                  <a:schemeClr val="bg2"/>
                </a:solidFill>
                <a:latin typeface="BelfiusAlternative"/>
                <a:cs typeface="BelfiusAlternative"/>
              </a:rPr>
              <a:t>r</a:t>
            </a:r>
            <a:endParaRPr sz="1400" dirty="0">
              <a:solidFill>
                <a:schemeClr val="bg2"/>
              </a:solidFill>
              <a:latin typeface="BelfiusAlternative"/>
              <a:cs typeface="BelfiusAlternative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01877" y="2400549"/>
            <a:ext cx="1778845" cy="1464307"/>
          </a:xfrm>
          <a:custGeom>
            <a:avLst/>
            <a:gdLst/>
            <a:ahLst/>
            <a:cxnLst/>
            <a:rect l="l" t="t" r="r" b="b"/>
            <a:pathLst>
              <a:path w="2080259" h="1614804">
                <a:moveTo>
                  <a:pt x="0" y="1614416"/>
                </a:moveTo>
                <a:lnTo>
                  <a:pt x="41" y="292043"/>
                </a:lnTo>
                <a:lnTo>
                  <a:pt x="997" y="250899"/>
                </a:lnTo>
                <a:lnTo>
                  <a:pt x="7722" y="208588"/>
                </a:lnTo>
                <a:lnTo>
                  <a:pt x="35285" y="178850"/>
                </a:lnTo>
                <a:lnTo>
                  <a:pt x="77167" y="168598"/>
                </a:lnTo>
                <a:lnTo>
                  <a:pt x="143457" y="161857"/>
                </a:lnTo>
                <a:lnTo>
                  <a:pt x="1963316" y="2682"/>
                </a:lnTo>
                <a:lnTo>
                  <a:pt x="2004064" y="80"/>
                </a:lnTo>
                <a:lnTo>
                  <a:pt x="2020288" y="0"/>
                </a:lnTo>
                <a:lnTo>
                  <a:pt x="2034020" y="987"/>
                </a:lnTo>
                <a:lnTo>
                  <a:pt x="2068196" y="19441"/>
                </a:lnTo>
                <a:lnTo>
                  <a:pt x="2079127" y="70266"/>
                </a:lnTo>
                <a:lnTo>
                  <a:pt x="2080009" y="110069"/>
                </a:lnTo>
                <a:lnTo>
                  <a:pt x="2080019" y="1314799"/>
                </a:lnTo>
                <a:lnTo>
                  <a:pt x="2079756" y="1336816"/>
                </a:lnTo>
                <a:lnTo>
                  <a:pt x="2075563" y="1386435"/>
                </a:lnTo>
                <a:lnTo>
                  <a:pt x="2054282" y="1422734"/>
                </a:lnTo>
                <a:lnTo>
                  <a:pt x="2002893" y="1438245"/>
                </a:lnTo>
                <a:lnTo>
                  <a:pt x="1961758" y="1442750"/>
                </a:lnTo>
                <a:lnTo>
                  <a:pt x="0" y="1614416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 rot="21360000">
            <a:off x="6777097" y="2702132"/>
            <a:ext cx="160120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28"/>
              </a:lnSpc>
            </a:pPr>
            <a:r>
              <a:rPr b="1" spc="-149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aux</a:t>
            </a:r>
            <a:r>
              <a:rPr b="1" spc="-3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400" b="1" spc="-13" baseline="1543" dirty="0">
                <a:solidFill>
                  <a:srgbClr val="FFFFFF"/>
                </a:solidFill>
                <a:latin typeface="BelfiusAlternative"/>
                <a:cs typeface="BelfiusAlternative"/>
              </a:rPr>
              <a:t>d’endette-</a:t>
            </a:r>
            <a:endParaRPr sz="2400" baseline="1543" dirty="0">
              <a:latin typeface="BelfiusAlternative"/>
              <a:cs typeface="BelfiusAlternative"/>
            </a:endParaRPr>
          </a:p>
        </p:txBody>
      </p:sp>
      <p:sp>
        <p:nvSpPr>
          <p:cNvPr id="26" name="object 26"/>
          <p:cNvSpPr txBox="1"/>
          <p:nvPr/>
        </p:nvSpPr>
        <p:spPr>
          <a:xfrm rot="21360000">
            <a:off x="6835989" y="2976580"/>
            <a:ext cx="155138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32"/>
              </a:lnSpc>
            </a:pP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ment</a:t>
            </a:r>
            <a:r>
              <a:rPr b="1" spc="-3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400" b="1" spc="-13" baseline="3086" dirty="0">
                <a:solidFill>
                  <a:srgbClr val="FFFFFF"/>
                </a:solidFill>
                <a:latin typeface="BelfiusAlternative"/>
                <a:cs typeface="BelfiusAlternative"/>
              </a:rPr>
              <a:t>financier</a:t>
            </a:r>
            <a:endParaRPr sz="2400" baseline="3086" dirty="0">
              <a:latin typeface="BelfiusAlternative"/>
              <a:cs typeface="BelfiusAlternative"/>
            </a:endParaRPr>
          </a:p>
        </p:txBody>
      </p:sp>
      <p:sp>
        <p:nvSpPr>
          <p:cNvPr id="27" name="object 27"/>
          <p:cNvSpPr txBox="1"/>
          <p:nvPr/>
        </p:nvSpPr>
        <p:spPr>
          <a:xfrm rot="21360000">
            <a:off x="7032469" y="3279808"/>
            <a:ext cx="897119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7"/>
              </a:lnSpc>
            </a:pPr>
            <a:r>
              <a:rPr sz="2100" b="1" dirty="0">
                <a:solidFill>
                  <a:srgbClr val="F598A1"/>
                </a:solidFill>
                <a:latin typeface="BelfiusAlternative"/>
                <a:cs typeface="BelfiusAlternative"/>
              </a:rPr>
              <a:t>36,0</a:t>
            </a:r>
            <a:r>
              <a:rPr sz="2100" b="1" spc="-39" dirty="0">
                <a:solidFill>
                  <a:srgbClr val="F598A1"/>
                </a:solidFill>
                <a:latin typeface="BelfiusAlternative"/>
                <a:cs typeface="BelfiusAlternative"/>
              </a:rPr>
              <a:t> </a:t>
            </a:r>
            <a:r>
              <a:rPr sz="3200" b="1" baseline="2314" dirty="0">
                <a:solidFill>
                  <a:srgbClr val="F598A1"/>
                </a:solidFill>
                <a:latin typeface="BelfiusAlternative"/>
                <a:cs typeface="BelfiusAlternative"/>
              </a:rPr>
              <a:t>%</a:t>
            </a:r>
            <a:endParaRPr sz="3200" baseline="2314" dirty="0">
              <a:latin typeface="BelfiusAlternative"/>
              <a:cs typeface="BelfiusAlternative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06312" y="3556116"/>
            <a:ext cx="368149" cy="176201"/>
          </a:xfrm>
          <a:custGeom>
            <a:avLst/>
            <a:gdLst/>
            <a:ahLst/>
            <a:cxnLst/>
            <a:rect l="l" t="t" r="r" b="b"/>
            <a:pathLst>
              <a:path w="430529" h="194310">
                <a:moveTo>
                  <a:pt x="407492" y="0"/>
                </a:moveTo>
                <a:lnTo>
                  <a:pt x="0" y="194246"/>
                </a:lnTo>
                <a:lnTo>
                  <a:pt x="430225" y="192138"/>
                </a:lnTo>
                <a:lnTo>
                  <a:pt x="407492" y="0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00513" y="3884713"/>
            <a:ext cx="307877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994" y="0"/>
                </a:lnTo>
              </a:path>
            </a:pathLst>
          </a:custGeom>
          <a:ln w="12700">
            <a:solidFill>
              <a:srgbClr val="E3DD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5576" y="4896064"/>
            <a:ext cx="3321253" cy="1251254"/>
          </a:xfrm>
          <a:custGeom>
            <a:avLst/>
            <a:gdLst/>
            <a:ahLst/>
            <a:cxnLst/>
            <a:rect l="l" t="t" r="r" b="b"/>
            <a:pathLst>
              <a:path w="3658235" h="1379854">
                <a:moveTo>
                  <a:pt x="3658004" y="1069617"/>
                </a:moveTo>
                <a:lnTo>
                  <a:pt x="143772" y="1376873"/>
                </a:lnTo>
                <a:lnTo>
                  <a:pt x="121112" y="1378384"/>
                </a:lnTo>
                <a:lnTo>
                  <a:pt x="100968" y="1379227"/>
                </a:lnTo>
                <a:lnTo>
                  <a:pt x="83191" y="1379267"/>
                </a:lnTo>
                <a:lnTo>
                  <a:pt x="67632" y="1378367"/>
                </a:lnTo>
                <a:lnTo>
                  <a:pt x="24631" y="1362650"/>
                </a:lnTo>
                <a:lnTo>
                  <a:pt x="5301" y="1321011"/>
                </a:lnTo>
                <a:lnTo>
                  <a:pt x="641" y="1267530"/>
                </a:lnTo>
                <a:lnTo>
                  <a:pt x="0" y="1219237"/>
                </a:lnTo>
                <a:lnTo>
                  <a:pt x="0" y="480061"/>
                </a:lnTo>
                <a:lnTo>
                  <a:pt x="641" y="431656"/>
                </a:lnTo>
                <a:lnTo>
                  <a:pt x="3057" y="393233"/>
                </a:lnTo>
                <a:lnTo>
                  <a:pt x="12599" y="351478"/>
                </a:lnTo>
                <a:lnTo>
                  <a:pt x="42581" y="318643"/>
                </a:lnTo>
                <a:lnTo>
                  <a:pt x="83191" y="305475"/>
                </a:lnTo>
                <a:lnTo>
                  <a:pt x="121112" y="299722"/>
                </a:lnTo>
                <a:lnTo>
                  <a:pt x="197227" y="292392"/>
                </a:lnTo>
                <a:lnTo>
                  <a:pt x="3514216" y="2392"/>
                </a:lnTo>
                <a:lnTo>
                  <a:pt x="3557017" y="39"/>
                </a:lnTo>
                <a:lnTo>
                  <a:pt x="3574793" y="0"/>
                </a:lnTo>
                <a:lnTo>
                  <a:pt x="3590350" y="899"/>
                </a:lnTo>
                <a:lnTo>
                  <a:pt x="3633349" y="16616"/>
                </a:lnTo>
                <a:lnTo>
                  <a:pt x="3652678" y="58255"/>
                </a:lnTo>
                <a:lnTo>
                  <a:pt x="3657338" y="111737"/>
                </a:lnTo>
                <a:lnTo>
                  <a:pt x="3657979" y="160030"/>
                </a:lnTo>
                <a:lnTo>
                  <a:pt x="3658004" y="1069617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 rot="21360000">
            <a:off x="941753" y="5246576"/>
            <a:ext cx="3132481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70"/>
              </a:lnSpc>
            </a:pPr>
            <a:r>
              <a:rPr sz="2400" b="1" baseline="-4629" dirty="0">
                <a:solidFill>
                  <a:srgbClr val="FFFFFF"/>
                </a:solidFill>
                <a:latin typeface="BelfiusAlternative"/>
                <a:cs typeface="BelfiusAlternative"/>
              </a:rPr>
              <a:t>Correction</a:t>
            </a:r>
            <a:r>
              <a:rPr sz="2400" b="1" spc="-46" baseline="-4629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taux</a:t>
            </a:r>
            <a:r>
              <a:rPr b="1" spc="-3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400" b="1" baseline="1543" dirty="0">
                <a:solidFill>
                  <a:srgbClr val="FFFFFF"/>
                </a:solidFill>
                <a:latin typeface="BelfiusAlternative"/>
                <a:cs typeface="BelfiusAlternative"/>
              </a:rPr>
              <a:t>d’endettement</a:t>
            </a:r>
            <a:endParaRPr sz="2400" baseline="1543" dirty="0">
              <a:latin typeface="BelfiusAlternative"/>
              <a:cs typeface="BelfiusAlternative"/>
            </a:endParaRPr>
          </a:p>
        </p:txBody>
      </p:sp>
      <p:sp>
        <p:nvSpPr>
          <p:cNvPr id="32" name="object 32"/>
          <p:cNvSpPr txBox="1"/>
          <p:nvPr/>
        </p:nvSpPr>
        <p:spPr>
          <a:xfrm rot="21360000">
            <a:off x="949515" y="5601117"/>
            <a:ext cx="24239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financier</a:t>
            </a:r>
            <a:r>
              <a:rPr b="1" spc="-53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400" b="1" spc="-19" baseline="4629" dirty="0">
                <a:solidFill>
                  <a:srgbClr val="FFFFFF"/>
                </a:solidFill>
                <a:latin typeface="BelfiusAlternative"/>
                <a:cs typeface="BelfiusAlternative"/>
              </a:rPr>
              <a:t>CRAC-V</a:t>
            </a:r>
            <a:r>
              <a:rPr sz="2400" b="1" spc="-53" baseline="4629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sz="2400" b="1" spc="-171" baseline="7716" dirty="0">
                <a:solidFill>
                  <a:srgbClr val="FFFFFF"/>
                </a:solidFill>
                <a:latin typeface="BelfiusAlternative"/>
                <a:cs typeface="BelfiusAlternative"/>
              </a:rPr>
              <a:t>P</a:t>
            </a:r>
            <a:r>
              <a:rPr sz="2400" b="1" baseline="7716" dirty="0">
                <a:solidFill>
                  <a:srgbClr val="FFFFFF"/>
                </a:solidFill>
                <a:latin typeface="BelfiusAlternative"/>
                <a:cs typeface="BelfiusAlternative"/>
              </a:rPr>
              <a:t>A:</a:t>
            </a:r>
            <a:endParaRPr sz="2400" baseline="7716" dirty="0">
              <a:latin typeface="BelfiusAlternative"/>
              <a:cs typeface="BelfiusAlternative"/>
            </a:endParaRPr>
          </a:p>
        </p:txBody>
      </p:sp>
      <p:sp>
        <p:nvSpPr>
          <p:cNvPr id="33" name="object 33"/>
          <p:cNvSpPr txBox="1"/>
          <p:nvPr/>
        </p:nvSpPr>
        <p:spPr>
          <a:xfrm rot="21360000">
            <a:off x="3222701" y="5438890"/>
            <a:ext cx="882363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7"/>
              </a:lnSpc>
            </a:pPr>
            <a:r>
              <a:rPr sz="2100" b="1" dirty="0">
                <a:solidFill>
                  <a:srgbClr val="FFFFFF"/>
                </a:solidFill>
                <a:latin typeface="BelfiusAlternative"/>
                <a:cs typeface="BelfiusAlternative"/>
              </a:rPr>
              <a:t>34,4</a:t>
            </a:r>
            <a:r>
              <a:rPr sz="2100" b="1" spc="-167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3200" b="1" spc="-32" baseline="2314" dirty="0">
                <a:solidFill>
                  <a:srgbClr val="FFFFFF"/>
                </a:solidFill>
                <a:latin typeface="BelfiusAlternative"/>
                <a:cs typeface="BelfiusAlternative"/>
              </a:rPr>
              <a:t>%</a:t>
            </a:r>
            <a:endParaRPr sz="3200" baseline="2314" dirty="0">
              <a:latin typeface="BelfiusAlternative"/>
              <a:cs typeface="BelfiusAlternative"/>
            </a:endParaRPr>
          </a:p>
        </p:txBody>
      </p:sp>
      <p:graphicFrame>
        <p:nvGraphicFramePr>
          <p:cNvPr id="37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369373"/>
              </p:ext>
            </p:extLst>
          </p:nvPr>
        </p:nvGraphicFramePr>
        <p:xfrm>
          <a:off x="4683414" y="5217680"/>
          <a:ext cx="3886733" cy="1523688"/>
        </p:xfrm>
        <a:graphic>
          <a:graphicData uri="http://schemas.openxmlformats.org/drawingml/2006/table">
            <a:tbl>
              <a:tblPr/>
              <a:tblGrid>
                <a:gridCol w="1356269"/>
                <a:gridCol w="866153"/>
                <a:gridCol w="888542"/>
                <a:gridCol w="775769"/>
              </a:tblGrid>
              <a:tr h="31435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L="91419" marR="91419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ＭＳ Ｐゴシック" pitchFamily="1" charset="-128"/>
                        </a:rPr>
                        <a:t>2013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L="91419" marR="91419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ＭＳ Ｐゴシック" pitchFamily="1" charset="-128"/>
                        </a:rPr>
                        <a:t>2014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L="91419" marR="91419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Δ</a:t>
                      </a:r>
                    </a:p>
                  </a:txBody>
                  <a:tcPr marL="91419" marR="91419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9492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ＭＳ Ｐゴシック" pitchFamily="1" charset="-128"/>
                        </a:rPr>
                        <a:t>Secteur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ＭＳ Ｐゴシック" pitchFamily="1" charset="-128"/>
                        </a:rPr>
                        <a:t>Wal</a:t>
                      </a: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ＭＳ Ｐゴシック" pitchFamily="1" charset="-128"/>
                        </a:rPr>
                        <a:t> - </a:t>
                      </a:r>
                      <a:r>
                        <a:rPr kumimoji="0" lang="fr-B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ＭＳ Ｐゴシック" pitchFamily="1" charset="-128"/>
                        </a:rPr>
                        <a:t>Bxl</a:t>
                      </a:r>
                      <a:endParaRPr kumimoji="0" lang="fr-B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L="91419" marR="91419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ＭＳ Ｐゴシック" pitchFamily="1" charset="-128"/>
                        </a:rPr>
                        <a:t>5.728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ＭＳ Ｐゴシック" pitchFamily="1" charset="-128"/>
                        </a:rPr>
                        <a:t>2.665</a:t>
                      </a:r>
                    </a:p>
                  </a:txBody>
                  <a:tcPr marL="91419" marR="91419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ＭＳ Ｐゴシック" pitchFamily="1" charset="-128"/>
                        </a:rPr>
                        <a:t>6.408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ＭＳ Ｐゴシック" pitchFamily="1" charset="-128"/>
                        </a:rPr>
                        <a:t>2.847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L="91419" marR="91419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ＭＳ Ｐゴシック" pitchFamily="1" charset="-128"/>
                        </a:rPr>
                        <a:t>+680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nl-B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ＭＳ Ｐゴシック" pitchFamily="1" charset="-128"/>
                        </a:rPr>
                        <a:t>+182</a:t>
                      </a:r>
                    </a:p>
                  </a:txBody>
                  <a:tcPr marL="91419" marR="91419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45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9" dirty="0"/>
              <a:t>B</a:t>
            </a:r>
            <a:r>
              <a:rPr spc="13" dirty="0"/>
              <a:t>i</a:t>
            </a:r>
            <a:r>
              <a:rPr spc="18" dirty="0"/>
              <a:t>l</a:t>
            </a:r>
            <a:r>
              <a:rPr spc="22" dirty="0"/>
              <a:t>a</a:t>
            </a:r>
            <a:r>
              <a:rPr dirty="0"/>
              <a:t>n</a:t>
            </a:r>
            <a:r>
              <a:rPr spc="44" dirty="0"/>
              <a:t> </a:t>
            </a:r>
            <a:r>
              <a:rPr spc="9" dirty="0"/>
              <a:t>e</a:t>
            </a:r>
            <a:r>
              <a:rPr dirty="0"/>
              <a:t>t</a:t>
            </a:r>
            <a:r>
              <a:rPr spc="44" dirty="0"/>
              <a:t> </a:t>
            </a:r>
            <a:r>
              <a:rPr spc="53" dirty="0"/>
              <a:t>r</a:t>
            </a:r>
            <a:r>
              <a:rPr spc="13" dirty="0"/>
              <a:t>a</a:t>
            </a:r>
            <a:r>
              <a:rPr spc="48" dirty="0"/>
              <a:t>t</a:t>
            </a:r>
            <a:r>
              <a:rPr spc="-4" dirty="0"/>
              <a:t>i</a:t>
            </a:r>
            <a:r>
              <a:rPr spc="22" dirty="0"/>
              <a:t>o</a:t>
            </a:r>
            <a:r>
              <a:rPr dirty="0"/>
              <a:t>s</a:t>
            </a:r>
            <a:r>
              <a:rPr spc="44" dirty="0"/>
              <a:t> </a:t>
            </a:r>
            <a:r>
              <a:rPr spc="100" dirty="0"/>
              <a:t>f</a:t>
            </a:r>
            <a:r>
              <a:rPr spc="13" dirty="0"/>
              <a:t>i</a:t>
            </a:r>
            <a:r>
              <a:rPr spc="22" dirty="0"/>
              <a:t>na</a:t>
            </a:r>
            <a:r>
              <a:rPr spc="13" dirty="0"/>
              <a:t>nc</a:t>
            </a:r>
            <a:r>
              <a:rPr spc="-4" dirty="0"/>
              <a:t>i</a:t>
            </a:r>
            <a:r>
              <a:rPr spc="9" dirty="0"/>
              <a:t>e</a:t>
            </a:r>
            <a:r>
              <a:rPr spc="66" dirty="0"/>
              <a:t>r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1841050" y="4505305"/>
            <a:ext cx="4480777" cy="0"/>
          </a:xfrm>
          <a:custGeom>
            <a:avLst/>
            <a:gdLst/>
            <a:ahLst/>
            <a:cxnLst/>
            <a:rect l="l" t="t" r="r" b="b"/>
            <a:pathLst>
              <a:path w="5240020">
                <a:moveTo>
                  <a:pt x="0" y="0"/>
                </a:moveTo>
                <a:lnTo>
                  <a:pt x="5239893" y="0"/>
                </a:lnTo>
              </a:path>
            </a:pathLst>
          </a:custGeom>
          <a:ln w="1270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2752" y="4070797"/>
            <a:ext cx="4514443" cy="0"/>
          </a:xfrm>
          <a:custGeom>
            <a:avLst/>
            <a:gdLst/>
            <a:ahLst/>
            <a:cxnLst/>
            <a:rect l="l" t="t" r="r" b="b"/>
            <a:pathLst>
              <a:path w="5279390">
                <a:moveTo>
                  <a:pt x="52791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2752" y="3636302"/>
            <a:ext cx="4514443" cy="0"/>
          </a:xfrm>
          <a:custGeom>
            <a:avLst/>
            <a:gdLst/>
            <a:ahLst/>
            <a:cxnLst/>
            <a:rect l="l" t="t" r="r" b="b"/>
            <a:pathLst>
              <a:path w="5279390">
                <a:moveTo>
                  <a:pt x="52791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2752" y="3201796"/>
            <a:ext cx="4514443" cy="0"/>
          </a:xfrm>
          <a:custGeom>
            <a:avLst/>
            <a:gdLst/>
            <a:ahLst/>
            <a:cxnLst/>
            <a:rect l="l" t="t" r="r" b="b"/>
            <a:pathLst>
              <a:path w="5279390">
                <a:moveTo>
                  <a:pt x="52791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2752" y="2767295"/>
            <a:ext cx="4514443" cy="0"/>
          </a:xfrm>
          <a:custGeom>
            <a:avLst/>
            <a:gdLst/>
            <a:ahLst/>
            <a:cxnLst/>
            <a:rect l="l" t="t" r="r" b="b"/>
            <a:pathLst>
              <a:path w="5279390">
                <a:moveTo>
                  <a:pt x="52791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2752" y="2332793"/>
            <a:ext cx="4514443" cy="0"/>
          </a:xfrm>
          <a:custGeom>
            <a:avLst/>
            <a:gdLst/>
            <a:ahLst/>
            <a:cxnLst/>
            <a:rect l="l" t="t" r="r" b="b"/>
            <a:pathLst>
              <a:path w="5279390">
                <a:moveTo>
                  <a:pt x="52791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59060" y="3088824"/>
            <a:ext cx="262809" cy="1416514"/>
          </a:xfrm>
          <a:custGeom>
            <a:avLst/>
            <a:gdLst/>
            <a:ahLst/>
            <a:cxnLst/>
            <a:rect l="l" t="t" r="r" b="b"/>
            <a:pathLst>
              <a:path w="307339" h="1562100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6"/>
                </a:lnTo>
                <a:lnTo>
                  <a:pt x="0" y="1500863"/>
                </a:lnTo>
                <a:lnTo>
                  <a:pt x="695" y="1520001"/>
                </a:lnTo>
                <a:lnTo>
                  <a:pt x="21347" y="1557768"/>
                </a:lnTo>
                <a:lnTo>
                  <a:pt x="72283" y="1562048"/>
                </a:lnTo>
                <a:lnTo>
                  <a:pt x="307304" y="1562061"/>
                </a:lnTo>
                <a:lnTo>
                  <a:pt x="307204" y="61186"/>
                </a:lnTo>
                <a:lnTo>
                  <a:pt x="300947" y="16603"/>
                </a:lnTo>
                <a:lnTo>
                  <a:pt x="256452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57770" y="3219176"/>
            <a:ext cx="262809" cy="1286379"/>
          </a:xfrm>
          <a:custGeom>
            <a:avLst/>
            <a:gdLst/>
            <a:ahLst/>
            <a:cxnLst/>
            <a:rect l="l" t="t" r="r" b="b"/>
            <a:pathLst>
              <a:path w="307339" h="1418589">
                <a:moveTo>
                  <a:pt x="85295" y="0"/>
                </a:moveTo>
                <a:lnTo>
                  <a:pt x="41951" y="794"/>
                </a:lnTo>
                <a:lnTo>
                  <a:pt x="4192" y="21451"/>
                </a:lnTo>
                <a:lnTo>
                  <a:pt x="84" y="61186"/>
                </a:lnTo>
                <a:lnTo>
                  <a:pt x="0" y="1357122"/>
                </a:lnTo>
                <a:lnTo>
                  <a:pt x="695" y="1376259"/>
                </a:lnTo>
                <a:lnTo>
                  <a:pt x="21352" y="1414019"/>
                </a:lnTo>
                <a:lnTo>
                  <a:pt x="72299" y="1418297"/>
                </a:lnTo>
                <a:lnTo>
                  <a:pt x="307304" y="1418310"/>
                </a:lnTo>
                <a:lnTo>
                  <a:pt x="307204" y="61186"/>
                </a:lnTo>
                <a:lnTo>
                  <a:pt x="300947" y="16603"/>
                </a:lnTo>
                <a:lnTo>
                  <a:pt x="256452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56484" y="2854195"/>
            <a:ext cx="262809" cy="1651448"/>
          </a:xfrm>
          <a:custGeom>
            <a:avLst/>
            <a:gdLst/>
            <a:ahLst/>
            <a:cxnLst/>
            <a:rect l="l" t="t" r="r" b="b"/>
            <a:pathLst>
              <a:path w="307339" h="1821179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6"/>
                </a:lnTo>
                <a:lnTo>
                  <a:pt x="0" y="1759613"/>
                </a:lnTo>
                <a:lnTo>
                  <a:pt x="695" y="1778751"/>
                </a:lnTo>
                <a:lnTo>
                  <a:pt x="21347" y="1816517"/>
                </a:lnTo>
                <a:lnTo>
                  <a:pt x="72283" y="1820798"/>
                </a:lnTo>
                <a:lnTo>
                  <a:pt x="307304" y="1820811"/>
                </a:lnTo>
                <a:lnTo>
                  <a:pt x="307204" y="61186"/>
                </a:lnTo>
                <a:lnTo>
                  <a:pt x="300947" y="16603"/>
                </a:lnTo>
                <a:lnTo>
                  <a:pt x="256452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53903" y="3062756"/>
            <a:ext cx="262809" cy="1443002"/>
          </a:xfrm>
          <a:custGeom>
            <a:avLst/>
            <a:gdLst/>
            <a:ahLst/>
            <a:cxnLst/>
            <a:rect l="l" t="t" r="r" b="b"/>
            <a:pathLst>
              <a:path w="307339" h="1591310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6"/>
                </a:lnTo>
                <a:lnTo>
                  <a:pt x="0" y="1529616"/>
                </a:lnTo>
                <a:lnTo>
                  <a:pt x="695" y="1548754"/>
                </a:lnTo>
                <a:lnTo>
                  <a:pt x="21347" y="1586520"/>
                </a:lnTo>
                <a:lnTo>
                  <a:pt x="72283" y="1590801"/>
                </a:lnTo>
                <a:lnTo>
                  <a:pt x="307304" y="1590814"/>
                </a:lnTo>
                <a:lnTo>
                  <a:pt x="307204" y="61186"/>
                </a:lnTo>
                <a:lnTo>
                  <a:pt x="300947" y="16603"/>
                </a:lnTo>
                <a:lnTo>
                  <a:pt x="256452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52613" y="3180073"/>
            <a:ext cx="262809" cy="1325535"/>
          </a:xfrm>
          <a:custGeom>
            <a:avLst/>
            <a:gdLst/>
            <a:ahLst/>
            <a:cxnLst/>
            <a:rect l="l" t="t" r="r" b="b"/>
            <a:pathLst>
              <a:path w="307339" h="1461770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6"/>
                </a:lnTo>
                <a:lnTo>
                  <a:pt x="0" y="1400241"/>
                </a:lnTo>
                <a:lnTo>
                  <a:pt x="695" y="1419379"/>
                </a:lnTo>
                <a:lnTo>
                  <a:pt x="21347" y="1457145"/>
                </a:lnTo>
                <a:lnTo>
                  <a:pt x="72283" y="1461426"/>
                </a:lnTo>
                <a:lnTo>
                  <a:pt x="307304" y="1461439"/>
                </a:lnTo>
                <a:lnTo>
                  <a:pt x="307204" y="61186"/>
                </a:lnTo>
                <a:lnTo>
                  <a:pt x="300947" y="16603"/>
                </a:lnTo>
                <a:lnTo>
                  <a:pt x="256452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51328" y="2858543"/>
            <a:ext cx="262809" cy="1646841"/>
          </a:xfrm>
          <a:custGeom>
            <a:avLst/>
            <a:gdLst/>
            <a:ahLst/>
            <a:cxnLst/>
            <a:rect l="l" t="t" r="r" b="b"/>
            <a:pathLst>
              <a:path w="307339" h="1816100">
                <a:moveTo>
                  <a:pt x="85295" y="0"/>
                </a:moveTo>
                <a:lnTo>
                  <a:pt x="41951" y="794"/>
                </a:lnTo>
                <a:lnTo>
                  <a:pt x="4192" y="21451"/>
                </a:lnTo>
                <a:lnTo>
                  <a:pt x="84" y="61186"/>
                </a:lnTo>
                <a:lnTo>
                  <a:pt x="0" y="1754823"/>
                </a:lnTo>
                <a:lnTo>
                  <a:pt x="695" y="1773959"/>
                </a:lnTo>
                <a:lnTo>
                  <a:pt x="21352" y="1811719"/>
                </a:lnTo>
                <a:lnTo>
                  <a:pt x="72299" y="1815997"/>
                </a:lnTo>
                <a:lnTo>
                  <a:pt x="307304" y="1816011"/>
                </a:lnTo>
                <a:lnTo>
                  <a:pt x="307204" y="61186"/>
                </a:lnTo>
                <a:lnTo>
                  <a:pt x="300947" y="16603"/>
                </a:lnTo>
                <a:lnTo>
                  <a:pt x="256452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48743" y="2993235"/>
            <a:ext cx="262809" cy="1512100"/>
          </a:xfrm>
          <a:custGeom>
            <a:avLst/>
            <a:gdLst/>
            <a:ahLst/>
            <a:cxnLst/>
            <a:rect l="l" t="t" r="r" b="b"/>
            <a:pathLst>
              <a:path w="307339" h="1667510">
                <a:moveTo>
                  <a:pt x="85295" y="0"/>
                </a:moveTo>
                <a:lnTo>
                  <a:pt x="41951" y="794"/>
                </a:lnTo>
                <a:lnTo>
                  <a:pt x="4192" y="21451"/>
                </a:lnTo>
                <a:lnTo>
                  <a:pt x="84" y="61184"/>
                </a:lnTo>
                <a:lnTo>
                  <a:pt x="0" y="1606284"/>
                </a:lnTo>
                <a:lnTo>
                  <a:pt x="695" y="1625420"/>
                </a:lnTo>
                <a:lnTo>
                  <a:pt x="21352" y="1663180"/>
                </a:lnTo>
                <a:lnTo>
                  <a:pt x="72299" y="1667458"/>
                </a:lnTo>
                <a:lnTo>
                  <a:pt x="307304" y="1667471"/>
                </a:lnTo>
                <a:lnTo>
                  <a:pt x="307204" y="61184"/>
                </a:lnTo>
                <a:lnTo>
                  <a:pt x="300947" y="16600"/>
                </a:lnTo>
                <a:lnTo>
                  <a:pt x="256448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47452" y="3140968"/>
            <a:ext cx="262809" cy="1364690"/>
          </a:xfrm>
          <a:custGeom>
            <a:avLst/>
            <a:gdLst/>
            <a:ahLst/>
            <a:cxnLst/>
            <a:rect l="l" t="t" r="r" b="b"/>
            <a:pathLst>
              <a:path w="307339" h="1504950">
                <a:moveTo>
                  <a:pt x="85295" y="0"/>
                </a:moveTo>
                <a:lnTo>
                  <a:pt x="41951" y="794"/>
                </a:lnTo>
                <a:lnTo>
                  <a:pt x="4192" y="21451"/>
                </a:lnTo>
                <a:lnTo>
                  <a:pt x="84" y="61184"/>
                </a:lnTo>
                <a:lnTo>
                  <a:pt x="0" y="1443368"/>
                </a:lnTo>
                <a:lnTo>
                  <a:pt x="695" y="1462504"/>
                </a:lnTo>
                <a:lnTo>
                  <a:pt x="21352" y="1500264"/>
                </a:lnTo>
                <a:lnTo>
                  <a:pt x="72299" y="1504543"/>
                </a:lnTo>
                <a:lnTo>
                  <a:pt x="307304" y="1504556"/>
                </a:lnTo>
                <a:lnTo>
                  <a:pt x="307204" y="61184"/>
                </a:lnTo>
                <a:lnTo>
                  <a:pt x="300947" y="16600"/>
                </a:lnTo>
                <a:lnTo>
                  <a:pt x="256448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46161" y="2745572"/>
            <a:ext cx="262809" cy="1760278"/>
          </a:xfrm>
          <a:custGeom>
            <a:avLst/>
            <a:gdLst/>
            <a:ahLst/>
            <a:cxnLst/>
            <a:rect l="l" t="t" r="r" b="b"/>
            <a:pathLst>
              <a:path w="307339" h="1941195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4"/>
                </a:lnTo>
                <a:lnTo>
                  <a:pt x="0" y="1879399"/>
                </a:lnTo>
                <a:lnTo>
                  <a:pt x="695" y="1898538"/>
                </a:lnTo>
                <a:lnTo>
                  <a:pt x="21347" y="1936304"/>
                </a:lnTo>
                <a:lnTo>
                  <a:pt x="72283" y="1940584"/>
                </a:lnTo>
                <a:lnTo>
                  <a:pt x="307304" y="1940598"/>
                </a:lnTo>
                <a:lnTo>
                  <a:pt x="307204" y="61184"/>
                </a:lnTo>
                <a:lnTo>
                  <a:pt x="300947" y="16600"/>
                </a:lnTo>
                <a:lnTo>
                  <a:pt x="256448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43591" y="2941098"/>
            <a:ext cx="262809" cy="1564499"/>
          </a:xfrm>
          <a:custGeom>
            <a:avLst/>
            <a:gdLst/>
            <a:ahLst/>
            <a:cxnLst/>
            <a:rect l="l" t="t" r="r" b="b"/>
            <a:pathLst>
              <a:path w="307340" h="1725295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4"/>
                </a:lnTo>
                <a:lnTo>
                  <a:pt x="0" y="1663778"/>
                </a:lnTo>
                <a:lnTo>
                  <a:pt x="695" y="1682917"/>
                </a:lnTo>
                <a:lnTo>
                  <a:pt x="21347" y="1720683"/>
                </a:lnTo>
                <a:lnTo>
                  <a:pt x="72283" y="1724964"/>
                </a:lnTo>
                <a:lnTo>
                  <a:pt x="307304" y="1724977"/>
                </a:lnTo>
                <a:lnTo>
                  <a:pt x="307204" y="61184"/>
                </a:lnTo>
                <a:lnTo>
                  <a:pt x="300947" y="16600"/>
                </a:lnTo>
                <a:lnTo>
                  <a:pt x="256448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42300" y="3084483"/>
            <a:ext cx="262809" cy="1421120"/>
          </a:xfrm>
          <a:custGeom>
            <a:avLst/>
            <a:gdLst/>
            <a:ahLst/>
            <a:cxnLst/>
            <a:rect l="l" t="t" r="r" b="b"/>
            <a:pathLst>
              <a:path w="307340" h="1567179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4"/>
                </a:lnTo>
                <a:lnTo>
                  <a:pt x="0" y="1505651"/>
                </a:lnTo>
                <a:lnTo>
                  <a:pt x="695" y="1524789"/>
                </a:lnTo>
                <a:lnTo>
                  <a:pt x="21347" y="1562555"/>
                </a:lnTo>
                <a:lnTo>
                  <a:pt x="72283" y="1566836"/>
                </a:lnTo>
                <a:lnTo>
                  <a:pt x="307304" y="1566849"/>
                </a:lnTo>
                <a:lnTo>
                  <a:pt x="307204" y="61184"/>
                </a:lnTo>
                <a:lnTo>
                  <a:pt x="300947" y="16600"/>
                </a:lnTo>
                <a:lnTo>
                  <a:pt x="256448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41011" y="2684740"/>
            <a:ext cx="262809" cy="1820739"/>
          </a:xfrm>
          <a:custGeom>
            <a:avLst/>
            <a:gdLst/>
            <a:ahLst/>
            <a:cxnLst/>
            <a:rect l="l" t="t" r="r" b="b"/>
            <a:pathLst>
              <a:path w="307340" h="2007870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4"/>
                </a:lnTo>
                <a:lnTo>
                  <a:pt x="0" y="1946480"/>
                </a:lnTo>
                <a:lnTo>
                  <a:pt x="695" y="1965619"/>
                </a:lnTo>
                <a:lnTo>
                  <a:pt x="21347" y="2003385"/>
                </a:lnTo>
                <a:lnTo>
                  <a:pt x="72283" y="2007666"/>
                </a:lnTo>
                <a:lnTo>
                  <a:pt x="307304" y="2007679"/>
                </a:lnTo>
                <a:lnTo>
                  <a:pt x="307204" y="61184"/>
                </a:lnTo>
                <a:lnTo>
                  <a:pt x="300947" y="16600"/>
                </a:lnTo>
                <a:lnTo>
                  <a:pt x="256448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12739" y="4565473"/>
            <a:ext cx="45085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2014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47452" y="4565473"/>
            <a:ext cx="43011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2013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23092" y="4565473"/>
            <a:ext cx="46259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2012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28204" y="4565473"/>
            <a:ext cx="457038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2011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67668" y="2063020"/>
            <a:ext cx="6344691" cy="3233797"/>
          </a:xfrm>
          <a:custGeom>
            <a:avLst/>
            <a:gdLst/>
            <a:ahLst/>
            <a:cxnLst/>
            <a:rect l="l" t="t" r="r" b="b"/>
            <a:pathLst>
              <a:path w="7259320" h="3566160">
                <a:moveTo>
                  <a:pt x="7259294" y="3565702"/>
                </a:moveTo>
                <a:lnTo>
                  <a:pt x="7259294" y="287997"/>
                </a:lnTo>
                <a:lnTo>
                  <a:pt x="7259258" y="246922"/>
                </a:lnTo>
                <a:lnTo>
                  <a:pt x="7258322" y="176866"/>
                </a:lnTo>
                <a:lnTo>
                  <a:pt x="7254794" y="121499"/>
                </a:lnTo>
                <a:lnTo>
                  <a:pt x="7246946" y="79091"/>
                </a:lnTo>
                <a:lnTo>
                  <a:pt x="7223294" y="35999"/>
                </a:lnTo>
                <a:lnTo>
                  <a:pt x="7180203" y="12347"/>
                </a:lnTo>
                <a:lnTo>
                  <a:pt x="7137795" y="4499"/>
                </a:lnTo>
                <a:lnTo>
                  <a:pt x="7082427" y="971"/>
                </a:lnTo>
                <a:lnTo>
                  <a:pt x="7012372" y="35"/>
                </a:lnTo>
                <a:lnTo>
                  <a:pt x="6971296" y="0"/>
                </a:lnTo>
                <a:lnTo>
                  <a:pt x="287997" y="0"/>
                </a:lnTo>
                <a:lnTo>
                  <a:pt x="246922" y="35"/>
                </a:lnTo>
                <a:lnTo>
                  <a:pt x="176866" y="971"/>
                </a:lnTo>
                <a:lnTo>
                  <a:pt x="121499" y="4499"/>
                </a:lnTo>
                <a:lnTo>
                  <a:pt x="79091" y="12347"/>
                </a:lnTo>
                <a:lnTo>
                  <a:pt x="35999" y="35999"/>
                </a:lnTo>
                <a:lnTo>
                  <a:pt x="12347" y="79091"/>
                </a:lnTo>
                <a:lnTo>
                  <a:pt x="4499" y="121499"/>
                </a:lnTo>
                <a:lnTo>
                  <a:pt x="971" y="176866"/>
                </a:lnTo>
                <a:lnTo>
                  <a:pt x="35" y="246922"/>
                </a:lnTo>
                <a:lnTo>
                  <a:pt x="0" y="287997"/>
                </a:lnTo>
                <a:lnTo>
                  <a:pt x="0" y="3277704"/>
                </a:lnTo>
                <a:lnTo>
                  <a:pt x="35" y="3318780"/>
                </a:lnTo>
                <a:lnTo>
                  <a:pt x="971" y="3388836"/>
                </a:lnTo>
                <a:lnTo>
                  <a:pt x="4499" y="3444203"/>
                </a:lnTo>
                <a:lnTo>
                  <a:pt x="12347" y="3486611"/>
                </a:lnTo>
                <a:lnTo>
                  <a:pt x="35999" y="3529703"/>
                </a:lnTo>
                <a:lnTo>
                  <a:pt x="79091" y="3553354"/>
                </a:lnTo>
                <a:lnTo>
                  <a:pt x="121499" y="3561202"/>
                </a:lnTo>
                <a:lnTo>
                  <a:pt x="176866" y="3564730"/>
                </a:lnTo>
                <a:lnTo>
                  <a:pt x="246922" y="3565666"/>
                </a:lnTo>
                <a:lnTo>
                  <a:pt x="287997" y="3565702"/>
                </a:lnTo>
                <a:lnTo>
                  <a:pt x="7259294" y="3565702"/>
                </a:lnTo>
                <a:close/>
              </a:path>
            </a:pathLst>
          </a:custGeom>
          <a:ln w="1270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67668" y="1440614"/>
            <a:ext cx="6350127" cy="650244"/>
          </a:xfrm>
          <a:custGeom>
            <a:avLst/>
            <a:gdLst/>
            <a:ahLst/>
            <a:cxnLst/>
            <a:rect l="l" t="t" r="r" b="b"/>
            <a:pathLst>
              <a:path w="7272020" h="432435">
                <a:moveTo>
                  <a:pt x="203200" y="0"/>
                </a:moveTo>
                <a:lnTo>
                  <a:pt x="148132" y="203"/>
                </a:lnTo>
                <a:lnTo>
                  <a:pt x="104038" y="1625"/>
                </a:lnTo>
                <a:lnTo>
                  <a:pt x="55803" y="8712"/>
                </a:lnTo>
                <a:lnTo>
                  <a:pt x="18516" y="33807"/>
                </a:lnTo>
                <a:lnTo>
                  <a:pt x="5486" y="69697"/>
                </a:lnTo>
                <a:lnTo>
                  <a:pt x="685" y="124790"/>
                </a:lnTo>
                <a:lnTo>
                  <a:pt x="25" y="174218"/>
                </a:lnTo>
                <a:lnTo>
                  <a:pt x="0" y="432003"/>
                </a:lnTo>
                <a:lnTo>
                  <a:pt x="7272007" y="432003"/>
                </a:lnTo>
                <a:lnTo>
                  <a:pt x="7271981" y="174218"/>
                </a:lnTo>
                <a:lnTo>
                  <a:pt x="7271321" y="124790"/>
                </a:lnTo>
                <a:lnTo>
                  <a:pt x="7268832" y="85725"/>
                </a:lnTo>
                <a:lnTo>
                  <a:pt x="7259002" y="43891"/>
                </a:lnTo>
                <a:lnTo>
                  <a:pt x="7228116" y="13004"/>
                </a:lnTo>
                <a:lnTo>
                  <a:pt x="7186282" y="3175"/>
                </a:lnTo>
                <a:lnTo>
                  <a:pt x="7147217" y="685"/>
                </a:lnTo>
                <a:lnTo>
                  <a:pt x="203200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48176" y="580110"/>
            <a:ext cx="7664183" cy="1377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2100" b="1" spc="-17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spc="13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sz="2100" b="1" spc="31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u</a:t>
            </a:r>
            <a:r>
              <a:rPr sz="2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x</a:t>
            </a:r>
            <a:r>
              <a:rPr sz="2100" b="1" spc="3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53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d</a:t>
            </a:r>
            <a:r>
              <a:rPr sz="2100" b="1" spc="-110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’</a:t>
            </a:r>
            <a:r>
              <a:rPr sz="2100" b="1" spc="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en</a:t>
            </a:r>
            <a:r>
              <a:rPr sz="2100" b="1" spc="13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d</a:t>
            </a:r>
            <a:r>
              <a:rPr sz="2100" b="1" spc="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2100" b="1" spc="48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spc="31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spc="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2100" b="1" spc="13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m</a:t>
            </a:r>
            <a:r>
              <a:rPr sz="2100" b="1" spc="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2100" b="1" spc="13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2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spc="3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92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f</a:t>
            </a:r>
            <a:r>
              <a:rPr sz="2100" b="1" spc="13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22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na</a:t>
            </a:r>
            <a:r>
              <a:rPr sz="2100" b="1" spc="13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nc</a:t>
            </a:r>
            <a:r>
              <a:rPr sz="2100" b="1" spc="-4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er</a:t>
            </a:r>
            <a:endParaRPr sz="2100" dirty="0">
              <a:solidFill>
                <a:schemeClr val="bg2">
                  <a:lumMod val="60000"/>
                  <a:lumOff val="40000"/>
                </a:schemeClr>
              </a:solidFill>
              <a:latin typeface="BelfiusAlternative"/>
              <a:cs typeface="BelfiusAlternative"/>
            </a:endParaRPr>
          </a:p>
          <a:p>
            <a:pPr marL="11131">
              <a:spcBef>
                <a:spcPts val="329"/>
              </a:spcBef>
            </a:pPr>
            <a:r>
              <a:rPr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spc="13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cha</a:t>
            </a:r>
            <a:r>
              <a:rPr sz="1100" b="1" spc="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spc="26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1100" b="1" spc="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1100" b="1" spc="13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1100" b="1" spc="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1100" b="1" spc="13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o</a:t>
            </a:r>
            <a:r>
              <a:rPr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spc="18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-18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9</a:t>
            </a:r>
            <a:r>
              <a:rPr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2</a:t>
            </a:r>
            <a:r>
              <a:rPr sz="1100" b="1" spc="18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4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H</a:t>
            </a:r>
            <a:r>
              <a:rPr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1100" b="1" spc="18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/</a:t>
            </a:r>
            <a:r>
              <a:rPr sz="1100" b="1" spc="18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13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m</a:t>
            </a:r>
            <a:r>
              <a:rPr sz="1100" b="1" spc="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oye</a:t>
            </a:r>
            <a:r>
              <a:rPr sz="1100" b="1" spc="13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spc="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spc="18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sz="1100" b="1" spc="13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1100" b="1" spc="18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sz="1100" b="1" spc="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1100" b="1" spc="13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1100" b="1" spc="9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e</a:t>
            </a:r>
            <a:endParaRPr sz="1100" dirty="0">
              <a:solidFill>
                <a:schemeClr val="bg2">
                  <a:lumMod val="60000"/>
                  <a:lumOff val="40000"/>
                </a:schemeClr>
              </a:solidFill>
              <a:latin typeface="BelfiusAlternative"/>
              <a:cs typeface="BelfiusAlternative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spcBef>
                <a:spcPts val="17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L="1641201"/>
            <a:endParaRPr lang="nl-BE" b="1" spc="-4" dirty="0" smtClean="0">
              <a:solidFill>
                <a:srgbClr val="FFFFFF"/>
              </a:solidFill>
              <a:latin typeface="BelfiusAlternative"/>
              <a:cs typeface="BelfiusAlternative"/>
            </a:endParaRPr>
          </a:p>
          <a:p>
            <a:pPr marL="1641201"/>
            <a:r>
              <a:rPr b="1" spc="-4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spc="13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v</a:t>
            </a:r>
            <a:r>
              <a:rPr b="1" spc="18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ol</a:t>
            </a:r>
            <a:r>
              <a:rPr b="1" spc="22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b="1" spc="39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b="1" spc="18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b="1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b="1" spc="35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53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b="1" spc="26" dirty="0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x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48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b="1" spc="-88" dirty="0">
                <a:solidFill>
                  <a:srgbClr val="FFFFFF"/>
                </a:solidFill>
                <a:latin typeface="BelfiusAlternative"/>
                <a:cs typeface="BelfiusAlternative"/>
              </a:rPr>
              <a:t>’</a:t>
            </a:r>
            <a:r>
              <a:rPr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en</a:t>
            </a:r>
            <a:r>
              <a:rPr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spc="44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spc="26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m</a:t>
            </a:r>
            <a:r>
              <a:rPr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79" dirty="0">
                <a:solidFill>
                  <a:srgbClr val="FFFFFF"/>
                </a:solidFill>
                <a:latin typeface="BelfiusAlternative"/>
                <a:cs typeface="BelfiusAlternative"/>
              </a:rPr>
              <a:t>f</a:t>
            </a: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nan</a:t>
            </a: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%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4" dirty="0">
                <a:solidFill>
                  <a:srgbClr val="FFFFFF"/>
                </a:solidFill>
                <a:latin typeface="BelfiusAlternative"/>
                <a:cs typeface="BelfiusAlternative"/>
              </a:rPr>
              <a:t>b</a:t>
            </a: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la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36172" y="2863327"/>
            <a:ext cx="60543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79" dirty="0">
                <a:solidFill>
                  <a:srgbClr val="58595B"/>
                </a:solidFill>
                <a:latin typeface="BelfiusNormal"/>
                <a:cs typeface="BelfiusNormal"/>
              </a:rPr>
              <a:t>32,</a:t>
            </a:r>
            <a:r>
              <a:rPr sz="1200" b="1" spc="-75" dirty="0">
                <a:solidFill>
                  <a:srgbClr val="58595B"/>
                </a:solidFill>
                <a:latin typeface="BelfiusNormal"/>
                <a:cs typeface="BelfiusNormal"/>
              </a:rPr>
              <a:t>6</a:t>
            </a:r>
            <a:r>
              <a:rPr sz="1200" b="1" spc="-48" dirty="0">
                <a:solidFill>
                  <a:srgbClr val="58595B"/>
                </a:solidFill>
                <a:latin typeface="BelfiusNormal"/>
                <a:cs typeface="BelfiusNormal"/>
              </a:rPr>
              <a:t> </a:t>
            </a:r>
            <a:r>
              <a:rPr b="1" spc="-124" baseline="-35714" dirty="0">
                <a:solidFill>
                  <a:srgbClr val="58595B"/>
                </a:solidFill>
                <a:latin typeface="BelfiusNormal"/>
                <a:cs typeface="BelfiusNormal"/>
              </a:rPr>
              <a:t>29,6</a:t>
            </a:r>
            <a:endParaRPr baseline="-35714">
              <a:latin typeface="BelfiusNormal"/>
              <a:cs typeface="BelfiusNorm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36462" y="2642927"/>
            <a:ext cx="2975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83" dirty="0">
                <a:solidFill>
                  <a:srgbClr val="58595B"/>
                </a:solidFill>
                <a:latin typeface="BelfiusNormal"/>
                <a:cs typeface="BelfiusNormal"/>
              </a:rPr>
              <a:t>38,0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36754" y="2806090"/>
            <a:ext cx="2975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83" dirty="0">
                <a:solidFill>
                  <a:srgbClr val="58595B"/>
                </a:solidFill>
                <a:latin typeface="BelfiusNormal"/>
                <a:cs typeface="BelfiusNormal"/>
              </a:rPr>
              <a:t>33,2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36831" y="2969255"/>
            <a:ext cx="2975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83" dirty="0">
                <a:solidFill>
                  <a:srgbClr val="58595B"/>
                </a:solidFill>
                <a:latin typeface="BelfiusNormal"/>
                <a:cs typeface="BelfiusNormal"/>
              </a:rPr>
              <a:t>30,5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36908" y="2642765"/>
            <a:ext cx="2975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83" dirty="0">
                <a:solidFill>
                  <a:srgbClr val="58595B"/>
                </a:solidFill>
                <a:latin typeface="BelfiusNormal"/>
                <a:cs typeface="BelfiusNormal"/>
              </a:rPr>
              <a:t>37,9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37200" y="2765139"/>
            <a:ext cx="58969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lnSpc>
                <a:spcPts val="1201"/>
              </a:lnSpc>
            </a:pPr>
            <a:r>
              <a:rPr sz="1200" b="1" spc="-83" dirty="0">
                <a:solidFill>
                  <a:srgbClr val="58595B"/>
                </a:solidFill>
                <a:latin typeface="BelfiusNormal"/>
                <a:cs typeface="BelfiusNormal"/>
              </a:rPr>
              <a:t>34,8</a:t>
            </a:r>
            <a:endParaRPr sz="1200">
              <a:latin typeface="BelfiusNormal"/>
              <a:cs typeface="BelfiusNormal"/>
            </a:endParaRPr>
          </a:p>
          <a:p>
            <a:pPr marL="310542">
              <a:lnSpc>
                <a:spcPts val="1201"/>
              </a:lnSpc>
            </a:pPr>
            <a:r>
              <a:rPr sz="1200" b="1" spc="-83" dirty="0">
                <a:solidFill>
                  <a:srgbClr val="58595B"/>
                </a:solidFill>
                <a:latin typeface="BelfiusNormal"/>
                <a:cs typeface="BelfiusNormal"/>
              </a:rPr>
              <a:t>31,4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29692" y="2520231"/>
            <a:ext cx="2975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83" dirty="0">
                <a:solidFill>
                  <a:srgbClr val="58595B"/>
                </a:solidFill>
                <a:latin typeface="BelfiusNormal"/>
                <a:cs typeface="BelfiusNormal"/>
              </a:rPr>
              <a:t>40,5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14521" y="2707902"/>
            <a:ext cx="2975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83" dirty="0">
                <a:solidFill>
                  <a:srgbClr val="58595B"/>
                </a:solidFill>
                <a:latin typeface="BelfiusNormal"/>
                <a:cs typeface="BelfiusNormal"/>
              </a:rPr>
              <a:t>36,0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22398" y="2863005"/>
            <a:ext cx="2975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83" dirty="0">
                <a:solidFill>
                  <a:srgbClr val="58595B"/>
                </a:solidFill>
                <a:latin typeface="BelfiusNormal"/>
                <a:cs typeface="BelfiusNormal"/>
              </a:rPr>
              <a:t>32,7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14813" y="2446711"/>
            <a:ext cx="2975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83" dirty="0">
                <a:solidFill>
                  <a:srgbClr val="58595B"/>
                </a:solidFill>
                <a:latin typeface="BelfiusNormal"/>
                <a:cs typeface="BelfiusNormal"/>
              </a:rPr>
              <a:t>41,9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84674" y="3629830"/>
            <a:ext cx="883670" cy="104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marR="4453">
              <a:lnSpc>
                <a:spcPct val="160800"/>
              </a:lnSpc>
            </a:pPr>
            <a:r>
              <a:rPr sz="1400" b="1" spc="-9" dirty="0">
                <a:solidFill>
                  <a:srgbClr val="D3104A"/>
                </a:solidFill>
                <a:latin typeface="BelfiusAlternative"/>
                <a:cs typeface="BelfiusAlternative"/>
              </a:rPr>
              <a:t>G</a:t>
            </a:r>
            <a:r>
              <a:rPr sz="1400" b="1" dirty="0">
                <a:solidFill>
                  <a:srgbClr val="D3104A"/>
                </a:solidFill>
                <a:latin typeface="BelfiusAlternative"/>
                <a:cs typeface="BelfiusAlternative"/>
              </a:rPr>
              <a:t>lo</a:t>
            </a:r>
            <a:r>
              <a:rPr sz="1400" b="1" spc="4" dirty="0">
                <a:solidFill>
                  <a:srgbClr val="D3104A"/>
                </a:solidFill>
                <a:latin typeface="BelfiusAlternative"/>
                <a:cs typeface="BelfiusAlternative"/>
              </a:rPr>
              <a:t>ba</a:t>
            </a:r>
            <a:r>
              <a:rPr sz="1400" b="1" dirty="0">
                <a:solidFill>
                  <a:srgbClr val="D3104A"/>
                </a:solidFill>
                <a:latin typeface="BelfiusAlternative"/>
                <a:cs typeface="BelfiusAlternative"/>
              </a:rPr>
              <a:t>l </a:t>
            </a:r>
            <a:r>
              <a:rPr sz="14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P</a:t>
            </a:r>
            <a:r>
              <a:rPr sz="1400" b="1" spc="26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14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1400" b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vé </a:t>
            </a:r>
            <a:r>
              <a:rPr sz="1400" b="1" spc="9" dirty="0">
                <a:solidFill>
                  <a:srgbClr val="B3C0CB"/>
                </a:solidFill>
                <a:latin typeface="BelfiusAlternative"/>
                <a:cs typeface="BelfiusAlternative"/>
              </a:rPr>
              <a:t>P</a:t>
            </a:r>
            <a:r>
              <a:rPr sz="1400" b="1" spc="4" dirty="0">
                <a:solidFill>
                  <a:srgbClr val="B3C0CB"/>
                </a:solidFill>
                <a:latin typeface="BelfiusAlternative"/>
                <a:cs typeface="BelfiusAlternative"/>
              </a:rPr>
              <a:t>u</a:t>
            </a:r>
            <a:r>
              <a:rPr sz="1400" b="1" dirty="0">
                <a:solidFill>
                  <a:srgbClr val="B3C0CB"/>
                </a:solidFill>
                <a:latin typeface="BelfiusAlternative"/>
                <a:cs typeface="BelfiusAlternative"/>
              </a:rPr>
              <a:t>bl</a:t>
            </a:r>
            <a:r>
              <a:rPr sz="1400" b="1" spc="-9" dirty="0">
                <a:solidFill>
                  <a:srgbClr val="B3C0CB"/>
                </a:solidFill>
                <a:latin typeface="BelfiusAlternative"/>
                <a:cs typeface="BelfiusAlternative"/>
              </a:rPr>
              <a:t>i</a:t>
            </a:r>
            <a:r>
              <a:rPr sz="1400" b="1" dirty="0">
                <a:solidFill>
                  <a:srgbClr val="B3C0CB"/>
                </a:solidFill>
                <a:latin typeface="BelfiusAlternative"/>
                <a:cs typeface="BelfiusAlternative"/>
              </a:rPr>
              <a:t>c</a:t>
            </a:r>
            <a:endParaRPr sz="1400" dirty="0">
              <a:latin typeface="BelfiusAlternative"/>
              <a:cs typeface="BelfiusAlternative"/>
            </a:endParaRPr>
          </a:p>
        </p:txBody>
      </p:sp>
      <p:sp>
        <p:nvSpPr>
          <p:cNvPr id="41" name="Rectangle à coins arrondis 80"/>
          <p:cNvSpPr/>
          <p:nvPr/>
        </p:nvSpPr>
        <p:spPr>
          <a:xfrm>
            <a:off x="1632080" y="5445224"/>
            <a:ext cx="5388192" cy="10801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u="sng" dirty="0" smtClean="0">
                <a:solidFill>
                  <a:schemeClr val="bg1"/>
                </a:solidFill>
              </a:rPr>
              <a:t>Wallonie Bruxelles</a:t>
            </a:r>
          </a:p>
          <a:p>
            <a:pPr algn="ctr"/>
            <a:r>
              <a:rPr lang="fr-BE" sz="1400" b="1" dirty="0" smtClean="0">
                <a:solidFill>
                  <a:schemeClr val="bg1"/>
                </a:solidFill>
              </a:rPr>
              <a:t>2011		37,24 %</a:t>
            </a:r>
          </a:p>
          <a:p>
            <a:pPr algn="ctr"/>
            <a:r>
              <a:rPr lang="fr-BE" sz="1400" b="1" dirty="0" smtClean="0">
                <a:solidFill>
                  <a:schemeClr val="bg1"/>
                </a:solidFill>
              </a:rPr>
              <a:t>2012		37,40 %</a:t>
            </a:r>
          </a:p>
          <a:p>
            <a:pPr marL="342900" indent="-342900" algn="ctr">
              <a:buAutoNum type="arabicPlain" startAt="2013"/>
            </a:pPr>
            <a:r>
              <a:rPr lang="fr-BE" sz="1400" b="1" dirty="0" smtClean="0">
                <a:solidFill>
                  <a:schemeClr val="bg1"/>
                </a:solidFill>
              </a:rPr>
              <a:t>:		38,50 %</a:t>
            </a:r>
          </a:p>
          <a:p>
            <a:pPr marL="342900" indent="-342900" algn="ctr">
              <a:buAutoNum type="arabicPlain" startAt="2013"/>
            </a:pPr>
            <a:r>
              <a:rPr lang="fr-BE" sz="1400" b="1" dirty="0" smtClean="0">
                <a:solidFill>
                  <a:schemeClr val="bg1"/>
                </a:solidFill>
              </a:rPr>
              <a:t>: 	39,00 %</a:t>
            </a:r>
          </a:p>
        </p:txBody>
      </p:sp>
    </p:spTree>
    <p:extLst>
      <p:ext uri="{BB962C8B-B14F-4D97-AF65-F5344CB8AC3E}">
        <p14:creationId xmlns:p14="http://schemas.microsoft.com/office/powerpoint/2010/main" val="347363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Bilan et ratios financiers</a:t>
            </a:r>
            <a:endParaRPr lang="fr-BE" dirty="0"/>
          </a:p>
        </p:txBody>
      </p:sp>
      <p:sp>
        <p:nvSpPr>
          <p:cNvPr id="2355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A986D145-6AF4-40EC-9465-7B8FA53FB1FE}" type="datetime1">
              <a:rPr lang="nl-BE" altLang="en-US" sz="1000" smtClean="0">
                <a:solidFill>
                  <a:srgbClr val="979FAA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27/05/2016</a:t>
            </a:fld>
            <a:endParaRPr lang="en-US" altLang="en-US" sz="1000" smtClean="0">
              <a:solidFill>
                <a:srgbClr val="979FAA"/>
              </a:solidFill>
            </a:endParaRP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8DE5F1C4-7C7D-4899-8795-960F0585B471}" type="slidenum">
              <a:rPr lang="en-US" altLang="en-US" sz="1000" smtClean="0">
                <a:solidFill>
                  <a:srgbClr val="979FAA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en-US" sz="1000" smtClean="0">
              <a:solidFill>
                <a:srgbClr val="979FAA"/>
              </a:solidFill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1285875" y="993775"/>
            <a:ext cx="6565900" cy="4481513"/>
          </a:xfrm>
          <a:prstGeom prst="rect">
            <a:avLst/>
          </a:prstGeom>
          <a:noFill/>
          <a:ln w="9525">
            <a:solidFill>
              <a:srgbClr val="2E36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1547813" y="1698625"/>
            <a:ext cx="3873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200" i="1">
                <a:solidFill>
                  <a:schemeClr val="tx1"/>
                </a:solidFill>
                <a:latin typeface="Arial Narrow" pitchFamily="34" charset="0"/>
              </a:rPr>
              <a:t>%</a:t>
            </a:r>
          </a:p>
        </p:txBody>
      </p:sp>
      <p:sp>
        <p:nvSpPr>
          <p:cNvPr id="23558" name="Rectangle 33"/>
          <p:cNvSpPr>
            <a:spLocks noChangeArrowheads="1"/>
          </p:cNvSpPr>
          <p:nvPr/>
        </p:nvSpPr>
        <p:spPr bwMode="auto">
          <a:xfrm>
            <a:off x="2233613" y="5851525"/>
            <a:ext cx="1668462" cy="809625"/>
          </a:xfrm>
          <a:prstGeom prst="rect">
            <a:avLst/>
          </a:prstGeom>
          <a:noFill/>
          <a:ln w="9525">
            <a:solidFill>
              <a:srgbClr val="6E6D4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559" name="Rectangle 35"/>
          <p:cNvSpPr>
            <a:spLocks noChangeArrowheads="1"/>
          </p:cNvSpPr>
          <p:nvPr/>
        </p:nvSpPr>
        <p:spPr bwMode="auto">
          <a:xfrm>
            <a:off x="3987800" y="5851525"/>
            <a:ext cx="1668463" cy="809625"/>
          </a:xfrm>
          <a:prstGeom prst="rect">
            <a:avLst/>
          </a:prstGeom>
          <a:noFill/>
          <a:ln w="9525">
            <a:solidFill>
              <a:srgbClr val="6E6D4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560" name="Rectangle 37"/>
          <p:cNvSpPr>
            <a:spLocks noChangeArrowheads="1"/>
          </p:cNvSpPr>
          <p:nvPr/>
        </p:nvSpPr>
        <p:spPr bwMode="auto">
          <a:xfrm>
            <a:off x="5745163" y="5853113"/>
            <a:ext cx="1666875" cy="809625"/>
          </a:xfrm>
          <a:prstGeom prst="rect">
            <a:avLst/>
          </a:prstGeom>
          <a:noFill/>
          <a:ln w="9525">
            <a:solidFill>
              <a:srgbClr val="6E6D4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8403495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608138" y="5851525"/>
            <a:ext cx="5159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2" name="Picture 40" descr="Vlaanderen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5495925"/>
            <a:ext cx="2794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41" descr="Wallonie coq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5499100"/>
            <a:ext cx="3016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42" descr="Bxlles cap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5535613"/>
            <a:ext cx="2809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45681127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116138" y="5867400"/>
            <a:ext cx="169068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00069569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824288" y="5865813"/>
            <a:ext cx="17113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42825064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595938" y="5873750"/>
            <a:ext cx="1738312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8" name="Rectangle 60"/>
          <p:cNvSpPr>
            <a:spLocks noChangeArrowheads="1"/>
          </p:cNvSpPr>
          <p:nvPr/>
        </p:nvSpPr>
        <p:spPr bwMode="auto">
          <a:xfrm>
            <a:off x="1287463" y="1000125"/>
            <a:ext cx="6556375" cy="35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569" name="Rectangle 61"/>
          <p:cNvSpPr>
            <a:spLocks noChangeArrowheads="1"/>
          </p:cNvSpPr>
          <p:nvPr/>
        </p:nvSpPr>
        <p:spPr bwMode="auto">
          <a:xfrm>
            <a:off x="1812925" y="1416050"/>
            <a:ext cx="5524500" cy="327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E36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572" name="Text Box 64"/>
          <p:cNvSpPr txBox="1">
            <a:spLocks noChangeArrowheads="1"/>
          </p:cNvSpPr>
          <p:nvPr/>
        </p:nvSpPr>
        <p:spPr bwMode="auto">
          <a:xfrm>
            <a:off x="179512" y="675928"/>
            <a:ext cx="5813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en-US" sz="2000" dirty="0">
                <a:solidFill>
                  <a:schemeClr val="bg1"/>
                </a:solidFill>
              </a:rPr>
              <a:t>Evolution taux d’endettement financier en % bilan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0643832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287463" y="1412875"/>
            <a:ext cx="65246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7797658"/>
              </p:ext>
            </p:ext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6045200" y="4437063"/>
            <a:ext cx="179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75" name="Text Box 67"/>
          <p:cNvSpPr txBox="1">
            <a:spLocks noChangeArrowheads="1"/>
          </p:cNvSpPr>
          <p:nvPr/>
        </p:nvSpPr>
        <p:spPr bwMode="auto">
          <a:xfrm>
            <a:off x="7391400" y="4173538"/>
            <a:ext cx="476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54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rgbClr val="E1C328"/>
                </a:solidFill>
              </a:rPr>
              <a:t>HA</a:t>
            </a:r>
          </a:p>
        </p:txBody>
      </p:sp>
      <p:sp>
        <p:nvSpPr>
          <p:cNvPr id="23576" name="Text Box 68"/>
          <p:cNvSpPr txBox="1">
            <a:spLocks noChangeArrowheads="1"/>
          </p:cNvSpPr>
          <p:nvPr/>
        </p:nvSpPr>
        <p:spPr bwMode="auto">
          <a:xfrm>
            <a:off x="7164388" y="3527425"/>
            <a:ext cx="681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54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bg2"/>
                </a:solidFill>
              </a:rPr>
              <a:t>Privé</a:t>
            </a:r>
          </a:p>
        </p:txBody>
      </p:sp>
      <p:sp>
        <p:nvSpPr>
          <p:cNvPr id="23577" name="Text Box 69"/>
          <p:cNvSpPr txBox="1">
            <a:spLocks noChangeArrowheads="1"/>
          </p:cNvSpPr>
          <p:nvPr/>
        </p:nvSpPr>
        <p:spPr bwMode="auto">
          <a:xfrm>
            <a:off x="7067550" y="2997200"/>
            <a:ext cx="8175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54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HG</a:t>
            </a:r>
          </a:p>
          <a:p>
            <a:pPr algn="r">
              <a:lnSpc>
                <a:spcPct val="7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Global</a:t>
            </a:r>
          </a:p>
        </p:txBody>
      </p:sp>
      <p:sp>
        <p:nvSpPr>
          <p:cNvPr id="23578" name="Text Box 70"/>
          <p:cNvSpPr txBox="1">
            <a:spLocks noChangeArrowheads="1"/>
          </p:cNvSpPr>
          <p:nvPr/>
        </p:nvSpPr>
        <p:spPr bwMode="auto">
          <a:xfrm>
            <a:off x="7091363" y="3887788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54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en-US" sz="1600" b="1" dirty="0">
                <a:solidFill>
                  <a:srgbClr val="5A0037"/>
                </a:solidFill>
              </a:rPr>
              <a:t>Public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83252862"/>
              </p:ext>
            </p:ext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425575" y="1925638"/>
            <a:ext cx="5588000" cy="359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80" name="Line 47"/>
          <p:cNvSpPr>
            <a:spLocks noChangeShapeType="1"/>
          </p:cNvSpPr>
          <p:nvPr/>
        </p:nvSpPr>
        <p:spPr bwMode="auto">
          <a:xfrm flipV="1">
            <a:off x="1960563" y="1914525"/>
            <a:ext cx="0" cy="30337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09590331"/>
              </p:ext>
            </p:ext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6605588" y="4703763"/>
            <a:ext cx="1228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585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3688" y="1772816"/>
            <a:ext cx="5495026" cy="2219652"/>
          </a:xfrm>
          <a:custGeom>
            <a:avLst/>
            <a:gdLst/>
            <a:ahLst/>
            <a:cxnLst/>
            <a:rect l="l" t="t" r="r" b="b"/>
            <a:pathLst>
              <a:path w="4770120" h="3260090">
                <a:moveTo>
                  <a:pt x="4769724" y="2861107"/>
                </a:moveTo>
                <a:lnTo>
                  <a:pt x="261392" y="3255174"/>
                </a:lnTo>
                <a:lnTo>
                  <a:pt x="220195" y="3257920"/>
                </a:lnTo>
                <a:lnTo>
                  <a:pt x="183570" y="3259452"/>
                </a:lnTo>
                <a:lnTo>
                  <a:pt x="151249" y="3259525"/>
                </a:lnTo>
                <a:lnTo>
                  <a:pt x="122963" y="3257889"/>
                </a:lnTo>
                <a:lnTo>
                  <a:pt x="77418" y="3248503"/>
                </a:lnTo>
                <a:lnTo>
                  <a:pt x="32634" y="3215426"/>
                </a:lnTo>
                <a:lnTo>
                  <a:pt x="15331" y="3177821"/>
                </a:lnTo>
                <a:lnTo>
                  <a:pt x="5558" y="3125465"/>
                </a:lnTo>
                <a:lnTo>
                  <a:pt x="1165" y="3056376"/>
                </a:lnTo>
                <a:lnTo>
                  <a:pt x="313" y="3014938"/>
                </a:lnTo>
                <a:lnTo>
                  <a:pt x="0" y="2968575"/>
                </a:lnTo>
                <a:lnTo>
                  <a:pt x="0" y="708253"/>
                </a:lnTo>
                <a:lnTo>
                  <a:pt x="313" y="661833"/>
                </a:lnTo>
                <a:lnTo>
                  <a:pt x="1165" y="620245"/>
                </a:lnTo>
                <a:lnTo>
                  <a:pt x="5558" y="550385"/>
                </a:lnTo>
                <a:lnTo>
                  <a:pt x="15331" y="496316"/>
                </a:lnTo>
                <a:lnTo>
                  <a:pt x="32634" y="455683"/>
                </a:lnTo>
                <a:lnTo>
                  <a:pt x="59621" y="426128"/>
                </a:lnTo>
                <a:lnTo>
                  <a:pt x="98442" y="405295"/>
                </a:lnTo>
                <a:lnTo>
                  <a:pt x="151249" y="390827"/>
                </a:lnTo>
                <a:lnTo>
                  <a:pt x="220195" y="380368"/>
                </a:lnTo>
                <a:lnTo>
                  <a:pt x="261392" y="375905"/>
                </a:lnTo>
                <a:lnTo>
                  <a:pt x="358579" y="367041"/>
                </a:lnTo>
                <a:lnTo>
                  <a:pt x="4508287" y="4351"/>
                </a:lnTo>
                <a:lnTo>
                  <a:pt x="4549484" y="1605"/>
                </a:lnTo>
                <a:lnTo>
                  <a:pt x="4618429" y="0"/>
                </a:lnTo>
                <a:lnTo>
                  <a:pt x="4646716" y="1635"/>
                </a:lnTo>
                <a:lnTo>
                  <a:pt x="4692261" y="11022"/>
                </a:lnTo>
                <a:lnTo>
                  <a:pt x="4737044" y="44100"/>
                </a:lnTo>
                <a:lnTo>
                  <a:pt x="4754348" y="81706"/>
                </a:lnTo>
                <a:lnTo>
                  <a:pt x="4764120" y="134065"/>
                </a:lnTo>
                <a:lnTo>
                  <a:pt x="4768514" y="203156"/>
                </a:lnTo>
                <a:lnTo>
                  <a:pt x="4769365" y="244595"/>
                </a:lnTo>
                <a:lnTo>
                  <a:pt x="4769679" y="290960"/>
                </a:lnTo>
                <a:lnTo>
                  <a:pt x="4769724" y="2861107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 rot="21360000">
            <a:off x="2478810" y="2554458"/>
            <a:ext cx="408806" cy="34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b="1" spc="-22" dirty="0">
                <a:solidFill>
                  <a:srgbClr val="5F0035"/>
                </a:solidFill>
                <a:latin typeface="BelfiusAlternative"/>
                <a:cs typeface="BelfiusAlternative"/>
              </a:rPr>
              <a:t>→</a:t>
            </a:r>
            <a:endParaRPr sz="2200">
              <a:latin typeface="BelfiusAlternative"/>
              <a:cs typeface="BelfiusAlternative"/>
            </a:endParaRPr>
          </a:p>
        </p:txBody>
      </p:sp>
      <p:sp>
        <p:nvSpPr>
          <p:cNvPr id="4" name="object 4"/>
          <p:cNvSpPr txBox="1"/>
          <p:nvPr/>
        </p:nvSpPr>
        <p:spPr>
          <a:xfrm rot="21360000">
            <a:off x="2478809" y="3077888"/>
            <a:ext cx="408806" cy="34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00"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→</a:t>
            </a:r>
            <a:endParaRPr sz="2200" dirty="0">
              <a:latin typeface="BelfiusAlternative"/>
              <a:cs typeface="BelfiusAlternative"/>
            </a:endParaRPr>
          </a:p>
        </p:txBody>
      </p:sp>
      <p:sp>
        <p:nvSpPr>
          <p:cNvPr id="5" name="object 5"/>
          <p:cNvSpPr txBox="1"/>
          <p:nvPr/>
        </p:nvSpPr>
        <p:spPr>
          <a:xfrm rot="21360000">
            <a:off x="2935486" y="2425063"/>
            <a:ext cx="2495598" cy="348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400" b="1" spc="-26" baseline="-2178" dirty="0">
                <a:solidFill>
                  <a:srgbClr val="5F0035"/>
                </a:solidFill>
                <a:latin typeface="BelfiusAlternative"/>
                <a:cs typeface="BelfiusAlternative"/>
              </a:rPr>
              <a:t>L</a:t>
            </a:r>
            <a:r>
              <a:rPr sz="3400" b="1" spc="-19" baseline="-2178" dirty="0">
                <a:solidFill>
                  <a:srgbClr val="5F0035"/>
                </a:solidFill>
                <a:latin typeface="BelfiusAlternative"/>
                <a:cs typeface="BelfiusAlternative"/>
              </a:rPr>
              <a:t>a</a:t>
            </a:r>
            <a:r>
              <a:rPr sz="3400" b="1" spc="6" baseline="-2178" dirty="0">
                <a:solidFill>
                  <a:srgbClr val="5F0035"/>
                </a:solidFill>
                <a:latin typeface="BelfiusAlternative"/>
                <a:cs typeface="BelfiusAlternative"/>
              </a:rPr>
              <a:t> </a:t>
            </a:r>
            <a:r>
              <a:rPr sz="3400" b="1" spc="-39" baseline="-1089" dirty="0">
                <a:solidFill>
                  <a:srgbClr val="5F0035"/>
                </a:solidFill>
                <a:latin typeface="BelfiusAlternative"/>
                <a:cs typeface="BelfiusAlternative"/>
              </a:rPr>
              <a:t>s</a:t>
            </a:r>
            <a:r>
              <a:rPr sz="2200" b="1" spc="-39" dirty="0">
                <a:solidFill>
                  <a:srgbClr val="5F0035"/>
                </a:solidFill>
                <a:latin typeface="BelfiusAlternative"/>
                <a:cs typeface="BelfiusAlternative"/>
              </a:rPr>
              <a:t>o</a:t>
            </a:r>
            <a:r>
              <a:rPr sz="2200" b="1" spc="-9" dirty="0">
                <a:solidFill>
                  <a:srgbClr val="5F0035"/>
                </a:solidFill>
                <a:latin typeface="BelfiusAlternative"/>
                <a:cs typeface="BelfiusAlternative"/>
              </a:rPr>
              <a:t>l</a:t>
            </a:r>
            <a:r>
              <a:rPr sz="2200" b="1" spc="-22" dirty="0">
                <a:solidFill>
                  <a:srgbClr val="5F0035"/>
                </a:solidFill>
                <a:latin typeface="BelfiusAlternative"/>
                <a:cs typeface="BelfiusAlternative"/>
              </a:rPr>
              <a:t>v</a:t>
            </a:r>
            <a:r>
              <a:rPr sz="3400" b="1" spc="13" baseline="1089" dirty="0">
                <a:solidFill>
                  <a:srgbClr val="5F0035"/>
                </a:solidFill>
                <a:latin typeface="BelfiusAlternative"/>
                <a:cs typeface="BelfiusAlternative"/>
              </a:rPr>
              <a:t>a</a:t>
            </a:r>
            <a:r>
              <a:rPr sz="3400" b="1" spc="-78" baseline="1089" dirty="0">
                <a:solidFill>
                  <a:srgbClr val="5F0035"/>
                </a:solidFill>
                <a:latin typeface="BelfiusAlternative"/>
                <a:cs typeface="BelfiusAlternative"/>
              </a:rPr>
              <a:t>b</a:t>
            </a:r>
            <a:r>
              <a:rPr sz="3400" b="1" spc="-53" baseline="2178" dirty="0">
                <a:solidFill>
                  <a:srgbClr val="5F0035"/>
                </a:solidFill>
                <a:latin typeface="BelfiusAlternative"/>
                <a:cs typeface="BelfiusAlternative"/>
              </a:rPr>
              <a:t>il</a:t>
            </a:r>
            <a:r>
              <a:rPr sz="3400" b="1" spc="-59" baseline="2178" dirty="0">
                <a:solidFill>
                  <a:srgbClr val="5F0035"/>
                </a:solidFill>
                <a:latin typeface="BelfiusAlternative"/>
                <a:cs typeface="BelfiusAlternative"/>
              </a:rPr>
              <a:t>i</a:t>
            </a:r>
            <a:r>
              <a:rPr sz="3400" b="1" spc="-32" baseline="2178" dirty="0">
                <a:solidFill>
                  <a:srgbClr val="5F0035"/>
                </a:solidFill>
                <a:latin typeface="BelfiusAlternative"/>
                <a:cs typeface="BelfiusAlternative"/>
              </a:rPr>
              <a:t>t</a:t>
            </a:r>
            <a:r>
              <a:rPr sz="3400" b="1" spc="-19" baseline="3267" dirty="0">
                <a:solidFill>
                  <a:srgbClr val="5F0035"/>
                </a:solidFill>
                <a:latin typeface="BelfiusAlternative"/>
                <a:cs typeface="BelfiusAlternative"/>
              </a:rPr>
              <a:t>é</a:t>
            </a:r>
            <a:endParaRPr sz="3400" baseline="3267" dirty="0">
              <a:latin typeface="BelfiusAlternative"/>
              <a:cs typeface="BelfiusAlternative"/>
            </a:endParaRPr>
          </a:p>
        </p:txBody>
      </p:sp>
      <p:sp>
        <p:nvSpPr>
          <p:cNvPr id="6" name="object 6"/>
          <p:cNvSpPr txBox="1"/>
          <p:nvPr/>
        </p:nvSpPr>
        <p:spPr>
          <a:xfrm rot="21360000">
            <a:off x="2940778" y="2833944"/>
            <a:ext cx="4158558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12"/>
              </a:lnSpc>
            </a:pPr>
            <a:r>
              <a:rPr sz="3400" b="1" spc="-78" baseline="-2178" dirty="0">
                <a:solidFill>
                  <a:srgbClr val="FFFFFF"/>
                </a:solidFill>
                <a:latin typeface="BelfiusAlternative"/>
                <a:cs typeface="BelfiusAlternative"/>
              </a:rPr>
              <a:t>L</a:t>
            </a:r>
            <a:r>
              <a:rPr sz="3400" b="1" spc="-19" baseline="-2178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3400" b="1" spc="6" baseline="-2178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3400" b="1" spc="13" baseline="-1089" dirty="0" err="1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2200" b="1" spc="-39" dirty="0" err="1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sz="2200" b="1" spc="-22" dirty="0" err="1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sz="3400" b="1" spc="-19" baseline="1089" dirty="0" err="1">
                <a:solidFill>
                  <a:srgbClr val="FFFFFF"/>
                </a:solidFill>
                <a:latin typeface="BelfiusAlternative"/>
                <a:cs typeface="BelfiusAlternative"/>
              </a:rPr>
              <a:t>x</a:t>
            </a:r>
            <a:r>
              <a:rPr sz="3400" b="1" spc="6" baseline="1089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3400" b="1" spc="-39" baseline="1089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3400" b="1" spc="-203" baseline="2178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’</a:t>
            </a:r>
            <a:r>
              <a:rPr sz="3400" b="1" spc="-6" baseline="2178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en</a:t>
            </a:r>
            <a:r>
              <a:rPr sz="3400" b="1" spc="-59" baseline="2178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3400" b="1" spc="-6" baseline="3267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3400" b="1" baseline="3267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3400" b="1" spc="-32" baseline="4357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3400" b="1" spc="-6" baseline="5446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3400" b="1" spc="-72" baseline="5446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m</a:t>
            </a:r>
            <a:r>
              <a:rPr sz="3400" b="1" spc="-6" baseline="6535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3400" b="1" spc="-59" baseline="6535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sz="3400" b="1" spc="-19" baseline="7625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endParaRPr lang="fr-BE" sz="3400" b="1" spc="-19" baseline="7625" dirty="0" smtClean="0">
              <a:solidFill>
                <a:srgbClr val="FFFFFF"/>
              </a:solidFill>
              <a:latin typeface="BelfiusAlternative"/>
              <a:cs typeface="BelfiusAlternative"/>
            </a:endParaRPr>
          </a:p>
          <a:p>
            <a:pPr>
              <a:lnSpc>
                <a:spcPts val="2612"/>
              </a:lnSpc>
            </a:pPr>
            <a:r>
              <a:rPr lang="fr-BE" sz="2400" b="1" spc="-19" baseline="7625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Données d’investissement</a:t>
            </a:r>
            <a:endParaRPr sz="2400" baseline="7625" dirty="0">
              <a:latin typeface="BelfiusAlternative"/>
              <a:cs typeface="BelfiusAlternativ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9512" y="125760"/>
            <a:ext cx="828092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lnSpc>
                <a:spcPts val="2717"/>
              </a:lnSpc>
            </a:pPr>
            <a:r>
              <a:rPr spc="9" dirty="0"/>
              <a:t>B</a:t>
            </a:r>
            <a:r>
              <a:rPr spc="13" dirty="0"/>
              <a:t>i</a:t>
            </a:r>
            <a:r>
              <a:rPr spc="18" dirty="0"/>
              <a:t>l</a:t>
            </a:r>
            <a:r>
              <a:rPr spc="22" dirty="0"/>
              <a:t>a</a:t>
            </a:r>
            <a:r>
              <a:rPr dirty="0"/>
              <a:t>n</a:t>
            </a:r>
            <a:r>
              <a:rPr spc="44" dirty="0"/>
              <a:t> </a:t>
            </a:r>
            <a:r>
              <a:rPr spc="9" dirty="0"/>
              <a:t>e</a:t>
            </a:r>
            <a:r>
              <a:rPr dirty="0"/>
              <a:t>t</a:t>
            </a:r>
            <a:r>
              <a:rPr spc="44" dirty="0"/>
              <a:t> </a:t>
            </a:r>
            <a:r>
              <a:rPr spc="53" dirty="0"/>
              <a:t>r</a:t>
            </a:r>
            <a:r>
              <a:rPr spc="13" dirty="0"/>
              <a:t>a</a:t>
            </a:r>
            <a:r>
              <a:rPr spc="48" dirty="0"/>
              <a:t>t</a:t>
            </a:r>
            <a:r>
              <a:rPr spc="-4" dirty="0"/>
              <a:t>i</a:t>
            </a:r>
            <a:r>
              <a:rPr spc="22" dirty="0"/>
              <a:t>o</a:t>
            </a:r>
            <a:r>
              <a:rPr dirty="0"/>
              <a:t>s</a:t>
            </a:r>
            <a:r>
              <a:rPr spc="44" dirty="0"/>
              <a:t> </a:t>
            </a:r>
            <a:r>
              <a:rPr spc="100" dirty="0"/>
              <a:t>f</a:t>
            </a:r>
            <a:r>
              <a:rPr spc="13" dirty="0"/>
              <a:t>i</a:t>
            </a:r>
            <a:r>
              <a:rPr spc="22" dirty="0"/>
              <a:t>na</a:t>
            </a:r>
            <a:r>
              <a:rPr spc="13" dirty="0"/>
              <a:t>nc</a:t>
            </a:r>
            <a:r>
              <a:rPr spc="-4" dirty="0"/>
              <a:t>i</a:t>
            </a:r>
            <a:r>
              <a:rPr spc="9" dirty="0"/>
              <a:t>e</a:t>
            </a:r>
            <a:r>
              <a:rPr spc="66" dirty="0"/>
              <a:t>r</a:t>
            </a:r>
            <a:r>
              <a:rPr dirty="0"/>
              <a:t>s</a:t>
            </a:r>
          </a:p>
          <a:p>
            <a:pPr marL="11131">
              <a:lnSpc>
                <a:spcPts val="2507"/>
              </a:lnSpc>
            </a:pPr>
            <a:r>
              <a:rPr sz="2100" spc="35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</a:t>
            </a:r>
            <a:r>
              <a:rPr sz="2100" spc="22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</a:t>
            </a:r>
            <a:r>
              <a:rPr sz="2100" spc="39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ly</a:t>
            </a:r>
            <a:r>
              <a:rPr sz="2100" spc="26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</a:t>
            </a:r>
            <a:r>
              <a:rPr sz="2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</a:t>
            </a:r>
            <a:r>
              <a:rPr sz="2100" spc="39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sz="2100" spc="13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</a:t>
            </a:r>
            <a:r>
              <a:rPr sz="2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</a:t>
            </a:r>
            <a:r>
              <a:rPr sz="2100" spc="39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fr-BE" sz="2100" spc="39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r>
              <a:rPr sz="2100" spc="39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sz="2100" spc="18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</a:t>
            </a:r>
            <a:r>
              <a:rPr sz="2100" spc="13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im</a:t>
            </a:r>
            <a:r>
              <a:rPr sz="2100" spc="9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</a:t>
            </a:r>
            <a:r>
              <a:rPr sz="2100" spc="22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</a:t>
            </a:r>
            <a:r>
              <a:rPr sz="2100" spc="13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</a:t>
            </a:r>
            <a:r>
              <a:rPr sz="2100" spc="-4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sz="2100" spc="13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</a:t>
            </a:r>
            <a:r>
              <a:rPr sz="2100" spc="22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</a:t>
            </a:r>
            <a:r>
              <a:rPr sz="2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</a:t>
            </a:r>
            <a:r>
              <a:rPr sz="2100" spc="39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sz="2100" spc="92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sz="2100" spc="13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sz="2100" spc="22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</a:t>
            </a:r>
            <a:r>
              <a:rPr sz="2100" spc="13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nc</a:t>
            </a:r>
            <a:r>
              <a:rPr sz="2100" spc="-4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sz="2100" spc="9" dirty="0">
                <a:solidFill>
                  <a:schemeClr val="bg2">
                    <a:lumMod val="60000"/>
                    <a:lumOff val="40000"/>
                  </a:schemeClr>
                </a:solidFill>
              </a:rPr>
              <a:t>è</a:t>
            </a:r>
            <a:r>
              <a:rPr sz="2100" spc="3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</a:t>
            </a:r>
            <a:r>
              <a:rPr sz="2100" spc="26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</a:t>
            </a:r>
            <a:r>
              <a:rPr sz="2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0118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7976" y="1474778"/>
            <a:ext cx="6300346" cy="3233797"/>
          </a:xfrm>
          <a:custGeom>
            <a:avLst/>
            <a:gdLst/>
            <a:ahLst/>
            <a:cxnLst/>
            <a:rect l="l" t="t" r="r" b="b"/>
            <a:pathLst>
              <a:path w="7367905" h="3566160">
                <a:moveTo>
                  <a:pt x="7367295" y="3565702"/>
                </a:moveTo>
                <a:lnTo>
                  <a:pt x="7367295" y="287997"/>
                </a:lnTo>
                <a:lnTo>
                  <a:pt x="7367259" y="246922"/>
                </a:lnTo>
                <a:lnTo>
                  <a:pt x="7366323" y="176866"/>
                </a:lnTo>
                <a:lnTo>
                  <a:pt x="7362795" y="121499"/>
                </a:lnTo>
                <a:lnTo>
                  <a:pt x="7354947" y="79091"/>
                </a:lnTo>
                <a:lnTo>
                  <a:pt x="7331295" y="35999"/>
                </a:lnTo>
                <a:lnTo>
                  <a:pt x="7288203" y="12347"/>
                </a:lnTo>
                <a:lnTo>
                  <a:pt x="7245796" y="4499"/>
                </a:lnTo>
                <a:lnTo>
                  <a:pt x="7190428" y="971"/>
                </a:lnTo>
                <a:lnTo>
                  <a:pt x="7120373" y="35"/>
                </a:lnTo>
                <a:lnTo>
                  <a:pt x="7079297" y="0"/>
                </a:lnTo>
                <a:lnTo>
                  <a:pt x="287997" y="0"/>
                </a:lnTo>
                <a:lnTo>
                  <a:pt x="246922" y="35"/>
                </a:lnTo>
                <a:lnTo>
                  <a:pt x="176866" y="971"/>
                </a:lnTo>
                <a:lnTo>
                  <a:pt x="121499" y="4499"/>
                </a:lnTo>
                <a:lnTo>
                  <a:pt x="79091" y="12347"/>
                </a:lnTo>
                <a:lnTo>
                  <a:pt x="35999" y="35999"/>
                </a:lnTo>
                <a:lnTo>
                  <a:pt x="12347" y="79091"/>
                </a:lnTo>
                <a:lnTo>
                  <a:pt x="4499" y="121499"/>
                </a:lnTo>
                <a:lnTo>
                  <a:pt x="971" y="176866"/>
                </a:lnTo>
                <a:lnTo>
                  <a:pt x="35" y="246922"/>
                </a:lnTo>
                <a:lnTo>
                  <a:pt x="0" y="287997"/>
                </a:lnTo>
                <a:lnTo>
                  <a:pt x="0" y="3277704"/>
                </a:lnTo>
                <a:lnTo>
                  <a:pt x="35" y="3318780"/>
                </a:lnTo>
                <a:lnTo>
                  <a:pt x="971" y="3388836"/>
                </a:lnTo>
                <a:lnTo>
                  <a:pt x="4499" y="3444203"/>
                </a:lnTo>
                <a:lnTo>
                  <a:pt x="12347" y="3486611"/>
                </a:lnTo>
                <a:lnTo>
                  <a:pt x="35999" y="3529703"/>
                </a:lnTo>
                <a:lnTo>
                  <a:pt x="79091" y="3553354"/>
                </a:lnTo>
                <a:lnTo>
                  <a:pt x="121499" y="3561202"/>
                </a:lnTo>
                <a:lnTo>
                  <a:pt x="176866" y="3564730"/>
                </a:lnTo>
                <a:lnTo>
                  <a:pt x="246922" y="3565666"/>
                </a:lnTo>
                <a:lnTo>
                  <a:pt x="287997" y="3565702"/>
                </a:lnTo>
                <a:lnTo>
                  <a:pt x="7367295" y="3565702"/>
                </a:lnTo>
                <a:close/>
              </a:path>
            </a:pathLst>
          </a:custGeom>
          <a:ln w="1270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2541" y="1469973"/>
            <a:ext cx="6311206" cy="392132"/>
          </a:xfrm>
          <a:custGeom>
            <a:avLst/>
            <a:gdLst/>
            <a:ahLst/>
            <a:cxnLst/>
            <a:rect l="l" t="t" r="r" b="b"/>
            <a:pathLst>
              <a:path w="7380605" h="432435">
                <a:moveTo>
                  <a:pt x="203200" y="0"/>
                </a:moveTo>
                <a:lnTo>
                  <a:pt x="148132" y="203"/>
                </a:lnTo>
                <a:lnTo>
                  <a:pt x="104038" y="1625"/>
                </a:lnTo>
                <a:lnTo>
                  <a:pt x="55803" y="8712"/>
                </a:lnTo>
                <a:lnTo>
                  <a:pt x="18516" y="33807"/>
                </a:lnTo>
                <a:lnTo>
                  <a:pt x="5486" y="69697"/>
                </a:lnTo>
                <a:lnTo>
                  <a:pt x="685" y="124790"/>
                </a:lnTo>
                <a:lnTo>
                  <a:pt x="25" y="174218"/>
                </a:lnTo>
                <a:lnTo>
                  <a:pt x="0" y="432003"/>
                </a:lnTo>
                <a:lnTo>
                  <a:pt x="7379995" y="432003"/>
                </a:lnTo>
                <a:lnTo>
                  <a:pt x="7379969" y="174218"/>
                </a:lnTo>
                <a:lnTo>
                  <a:pt x="7379309" y="124790"/>
                </a:lnTo>
                <a:lnTo>
                  <a:pt x="7376820" y="85725"/>
                </a:lnTo>
                <a:lnTo>
                  <a:pt x="7366990" y="43891"/>
                </a:lnTo>
                <a:lnTo>
                  <a:pt x="7336104" y="13004"/>
                </a:lnTo>
                <a:lnTo>
                  <a:pt x="7294270" y="3175"/>
                </a:lnTo>
                <a:lnTo>
                  <a:pt x="7255205" y="685"/>
                </a:lnTo>
                <a:lnTo>
                  <a:pt x="203200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07601" y="1583404"/>
            <a:ext cx="459659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v</a:t>
            </a:r>
            <a:r>
              <a:rPr b="1" spc="4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b="1" spc="22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b="1" spc="4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m</a:t>
            </a:r>
            <a:r>
              <a:rPr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b="1" spc="44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s b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b="1" spc="4" dirty="0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b="1" spc="44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s / </a:t>
            </a:r>
            <a:r>
              <a:rPr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ne</a:t>
            </a:r>
            <a:r>
              <a:rPr b="1" spc="44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s </a:t>
            </a:r>
            <a:r>
              <a:rPr b="1" spc="-96" dirty="0">
                <a:solidFill>
                  <a:srgbClr val="FFFFFF"/>
                </a:solidFill>
                <a:latin typeface="BelfiusAlternative"/>
                <a:cs typeface="BelfiusAlternative"/>
              </a:rPr>
              <a:t>(</a:t>
            </a:r>
            <a:r>
              <a:rPr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n </a:t>
            </a:r>
            <a:r>
              <a:rPr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mi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a </a:t>
            </a:r>
            <a:r>
              <a:rPr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b="1" spc="-53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)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9512" y="125760"/>
            <a:ext cx="828092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lnSpc>
                <a:spcPts val="2717"/>
              </a:lnSpc>
            </a:pPr>
            <a:r>
              <a:rPr spc="4" dirty="0"/>
              <a:t>D</a:t>
            </a:r>
            <a:r>
              <a:rPr spc="13" dirty="0"/>
              <a:t>o</a:t>
            </a:r>
            <a:r>
              <a:rPr spc="18" dirty="0"/>
              <a:t>n</a:t>
            </a:r>
            <a:r>
              <a:rPr spc="9" dirty="0"/>
              <a:t>n</a:t>
            </a:r>
            <a:r>
              <a:rPr spc="13" dirty="0"/>
              <a:t>é</a:t>
            </a:r>
            <a:r>
              <a:rPr spc="26" dirty="0"/>
              <a:t>e</a:t>
            </a:r>
            <a:r>
              <a:rPr dirty="0"/>
              <a:t>s</a:t>
            </a:r>
            <a:r>
              <a:rPr spc="44" dirty="0"/>
              <a:t> </a:t>
            </a:r>
            <a:r>
              <a:rPr spc="57" dirty="0"/>
              <a:t>d</a:t>
            </a:r>
            <a:r>
              <a:rPr spc="35" dirty="0"/>
              <a:t>’</a:t>
            </a:r>
            <a:r>
              <a:rPr spc="13" dirty="0"/>
              <a:t>i</a:t>
            </a:r>
            <a:r>
              <a:rPr spc="4" dirty="0"/>
              <a:t>n</a:t>
            </a:r>
            <a:r>
              <a:rPr spc="9" dirty="0"/>
              <a:t>v</a:t>
            </a:r>
            <a:r>
              <a:rPr spc="26" dirty="0"/>
              <a:t>e</a:t>
            </a:r>
            <a:r>
              <a:rPr spc="22" dirty="0"/>
              <a:t>s</a:t>
            </a:r>
            <a:r>
              <a:rPr spc="48" dirty="0"/>
              <a:t>t</a:t>
            </a:r>
            <a:r>
              <a:rPr spc="9" dirty="0"/>
              <a:t>i</a:t>
            </a:r>
            <a:r>
              <a:rPr spc="35" dirty="0"/>
              <a:t>s</a:t>
            </a:r>
            <a:r>
              <a:rPr spc="26" dirty="0"/>
              <a:t>s</a:t>
            </a:r>
            <a:r>
              <a:rPr spc="9" dirty="0"/>
              <a:t>e</a:t>
            </a:r>
            <a:r>
              <a:rPr spc="13" dirty="0"/>
              <a:t>m</a:t>
            </a:r>
            <a:r>
              <a:rPr spc="9" dirty="0"/>
              <a:t>e</a:t>
            </a:r>
            <a:r>
              <a:rPr spc="13" dirty="0"/>
              <a:t>n</a:t>
            </a:r>
            <a:r>
              <a:rPr dirty="0"/>
              <a:t>t</a:t>
            </a:r>
          </a:p>
          <a:p>
            <a:pPr marL="11131">
              <a:lnSpc>
                <a:spcPts val="2507"/>
              </a:lnSpc>
            </a:pPr>
            <a:r>
              <a:rPr sz="2100" spc="-18" dirty="0">
                <a:solidFill>
                  <a:schemeClr val="bg1">
                    <a:lumMod val="75000"/>
                  </a:schemeClr>
                </a:solidFill>
              </a:rPr>
              <a:t>D</a:t>
            </a:r>
            <a:r>
              <a:rPr sz="2100" spc="-13" dirty="0">
                <a:solidFill>
                  <a:schemeClr val="bg1">
                    <a:lumMod val="75000"/>
                  </a:schemeClr>
                </a:solidFill>
              </a:rPr>
              <a:t>é</a:t>
            </a:r>
            <a:r>
              <a:rPr sz="2100" spc="39" dirty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sz="2100" spc="-13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sz="2100" spc="-9" dirty="0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sz="2100" dirty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sz="2100" spc="-4" dirty="0">
                <a:solidFill>
                  <a:schemeClr val="bg1">
                    <a:lumMod val="75000"/>
                  </a:schemeClr>
                </a:solidFill>
              </a:rPr>
              <a:t>d</a:t>
            </a:r>
            <a:r>
              <a:rPr sz="2100" dirty="0">
                <a:solidFill>
                  <a:schemeClr val="bg1">
                    <a:lumMod val="75000"/>
                  </a:schemeClr>
                </a:solidFill>
              </a:rPr>
              <a:t>e </a:t>
            </a:r>
            <a:r>
              <a:rPr sz="2100" spc="31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sz="2100" spc="-131" dirty="0">
                <a:solidFill>
                  <a:schemeClr val="bg1">
                    <a:lumMod val="75000"/>
                  </a:schemeClr>
                </a:solidFill>
              </a:rPr>
              <a:t>’</a:t>
            </a:r>
            <a:r>
              <a:rPr sz="2100" spc="13" dirty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sz="2100" spc="114" dirty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sz="2100" spc="13" dirty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sz="2100" spc="-4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sz="2100" spc="39" dirty="0">
                <a:solidFill>
                  <a:schemeClr val="bg1">
                    <a:lumMod val="75000"/>
                  </a:schemeClr>
                </a:solidFill>
              </a:rPr>
              <a:t>r</a:t>
            </a:r>
            <a:r>
              <a:rPr sz="2100" dirty="0">
                <a:solidFill>
                  <a:schemeClr val="bg1">
                    <a:lumMod val="75000"/>
                  </a:schemeClr>
                </a:solidFill>
              </a:rPr>
              <a:t>t </a:t>
            </a:r>
            <a:r>
              <a:rPr sz="2100" spc="35" dirty="0">
                <a:solidFill>
                  <a:schemeClr val="bg1">
                    <a:lumMod val="75000"/>
                  </a:schemeClr>
                </a:solidFill>
              </a:rPr>
              <a:t>d</a:t>
            </a:r>
            <a:r>
              <a:rPr sz="2100" spc="13" dirty="0">
                <a:solidFill>
                  <a:schemeClr val="bg1">
                    <a:lumMod val="75000"/>
                  </a:schemeClr>
                </a:solidFill>
              </a:rPr>
              <a:t>’</a:t>
            </a:r>
            <a:r>
              <a:rPr sz="2100" spc="-9" dirty="0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sz="2100" spc="-13" dirty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sz="2100" spc="-9" dirty="0">
                <a:solidFill>
                  <a:schemeClr val="bg1">
                    <a:lumMod val="75000"/>
                  </a:schemeClr>
                </a:solidFill>
              </a:rPr>
              <a:t>v</a:t>
            </a:r>
            <a:r>
              <a:rPr sz="2100" spc="4" dirty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sz="210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sz="2100" spc="22" dirty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sz="2100" spc="-9" dirty="0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sz="2100" spc="13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sz="2100" spc="4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sz="2100" spc="-13" dirty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sz="2100" spc="-9" dirty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sz="2100" spc="-13" dirty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sz="2100" spc="-9" dirty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sz="2100" dirty="0">
                <a:solidFill>
                  <a:schemeClr val="bg1">
                    <a:lumMod val="75000"/>
                  </a:schemeClr>
                </a:solidFill>
              </a:rPr>
              <a:t>t du </a:t>
            </a:r>
            <a:r>
              <a:rPr sz="2100" spc="4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sz="2100" spc="-4" dirty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sz="2100" dirty="0">
                <a:solidFill>
                  <a:schemeClr val="bg1">
                    <a:lumMod val="75000"/>
                  </a:schemeClr>
                </a:solidFill>
              </a:rPr>
              <a:t>c</a:t>
            </a:r>
            <a:r>
              <a:rPr sz="2100" spc="9" dirty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sz="2100" spc="-13" dirty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sz="2100" dirty="0">
                <a:solidFill>
                  <a:schemeClr val="bg1">
                    <a:lumMod val="75000"/>
                  </a:schemeClr>
                </a:solidFill>
              </a:rPr>
              <a:t>ur</a:t>
            </a:r>
          </a:p>
        </p:txBody>
      </p:sp>
      <p:sp>
        <p:nvSpPr>
          <p:cNvPr id="6" name="object 6"/>
          <p:cNvSpPr/>
          <p:nvPr/>
        </p:nvSpPr>
        <p:spPr>
          <a:xfrm>
            <a:off x="4809972" y="3583493"/>
            <a:ext cx="154210" cy="163532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0" y="180009"/>
                </a:moveTo>
                <a:lnTo>
                  <a:pt x="179997" y="180009"/>
                </a:lnTo>
                <a:lnTo>
                  <a:pt x="179997" y="0"/>
                </a:lnTo>
                <a:lnTo>
                  <a:pt x="0" y="0"/>
                </a:lnTo>
                <a:lnTo>
                  <a:pt x="0" y="180009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9972" y="3859886"/>
            <a:ext cx="154210" cy="163532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0" y="180009"/>
                </a:moveTo>
                <a:lnTo>
                  <a:pt x="179997" y="180009"/>
                </a:lnTo>
                <a:lnTo>
                  <a:pt x="179997" y="0"/>
                </a:lnTo>
                <a:lnTo>
                  <a:pt x="0" y="0"/>
                </a:lnTo>
                <a:lnTo>
                  <a:pt x="0" y="180009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12504" y="3628952"/>
            <a:ext cx="1340321" cy="535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13" marR="4453" indent="-3339">
              <a:lnSpc>
                <a:spcPct val="173900"/>
              </a:lnSpc>
            </a:pPr>
            <a:r>
              <a:rPr sz="1000" b="1" spc="-13" dirty="0">
                <a:solidFill>
                  <a:srgbClr val="425B6C"/>
                </a:solidFill>
                <a:latin typeface="BelfiusAlternative"/>
                <a:cs typeface="BelfiusAlternative"/>
              </a:rPr>
              <a:t>Investissement</a:t>
            </a:r>
            <a:r>
              <a:rPr sz="10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1000" b="1" spc="-35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000" b="1" spc="-13" dirty="0">
                <a:solidFill>
                  <a:srgbClr val="425B6C"/>
                </a:solidFill>
                <a:latin typeface="BelfiusAlternative"/>
                <a:cs typeface="BelfiusAlternative"/>
              </a:rPr>
              <a:t>bruts</a:t>
            </a:r>
            <a:r>
              <a:rPr sz="1000" b="1" spc="-18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000" b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Amortissements</a:t>
            </a:r>
            <a:endParaRPr sz="1000" dirty="0">
              <a:latin typeface="BelfiusAlternative"/>
              <a:cs typeface="BelfiusAlternativ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09972" y="4136279"/>
            <a:ext cx="154210" cy="163532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0" y="180009"/>
                </a:moveTo>
                <a:lnTo>
                  <a:pt x="179997" y="180009"/>
                </a:lnTo>
                <a:lnTo>
                  <a:pt x="179997" y="0"/>
                </a:lnTo>
                <a:lnTo>
                  <a:pt x="0" y="0"/>
                </a:lnTo>
                <a:lnTo>
                  <a:pt x="0" y="180009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15587" y="4181738"/>
            <a:ext cx="118861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b="1" spc="-13" dirty="0">
                <a:solidFill>
                  <a:srgbClr val="425B6C"/>
                </a:solidFill>
                <a:latin typeface="BelfiusAlternative"/>
                <a:cs typeface="BelfiusAlternative"/>
              </a:rPr>
              <a:t>Investissement</a:t>
            </a:r>
            <a:r>
              <a:rPr sz="10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1000" b="1" spc="-35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000" b="1" spc="-13" dirty="0">
                <a:solidFill>
                  <a:srgbClr val="425B6C"/>
                </a:solidFill>
                <a:latin typeface="BelfiusAlternative"/>
                <a:cs typeface="BelfiusAlternative"/>
              </a:rPr>
              <a:t>nets</a:t>
            </a:r>
            <a:endParaRPr sz="1000">
              <a:latin typeface="BelfiusAlternative"/>
              <a:cs typeface="BelfiusAlternativ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93921" y="1899465"/>
            <a:ext cx="2300118" cy="1251254"/>
          </a:xfrm>
          <a:custGeom>
            <a:avLst/>
            <a:gdLst/>
            <a:ahLst/>
            <a:cxnLst/>
            <a:rect l="l" t="t" r="r" b="b"/>
            <a:pathLst>
              <a:path w="2689859" h="1379854">
                <a:moveTo>
                  <a:pt x="0" y="1379741"/>
                </a:moveTo>
                <a:lnTo>
                  <a:pt x="41" y="345382"/>
                </a:lnTo>
                <a:lnTo>
                  <a:pt x="997" y="304238"/>
                </a:lnTo>
                <a:lnTo>
                  <a:pt x="7722" y="261928"/>
                </a:lnTo>
                <a:lnTo>
                  <a:pt x="35285" y="232189"/>
                </a:lnTo>
                <a:lnTo>
                  <a:pt x="77167" y="221937"/>
                </a:lnTo>
                <a:lnTo>
                  <a:pt x="143457" y="215196"/>
                </a:lnTo>
                <a:lnTo>
                  <a:pt x="2572987" y="2682"/>
                </a:lnTo>
                <a:lnTo>
                  <a:pt x="2613736" y="80"/>
                </a:lnTo>
                <a:lnTo>
                  <a:pt x="2629959" y="0"/>
                </a:lnTo>
                <a:lnTo>
                  <a:pt x="2643692" y="987"/>
                </a:lnTo>
                <a:lnTo>
                  <a:pt x="2677868" y="19441"/>
                </a:lnTo>
                <a:lnTo>
                  <a:pt x="2688799" y="70266"/>
                </a:lnTo>
                <a:lnTo>
                  <a:pt x="2689681" y="110069"/>
                </a:lnTo>
                <a:lnTo>
                  <a:pt x="2689691" y="1026780"/>
                </a:lnTo>
                <a:lnTo>
                  <a:pt x="2689428" y="1048798"/>
                </a:lnTo>
                <a:lnTo>
                  <a:pt x="2685235" y="1098418"/>
                </a:lnTo>
                <a:lnTo>
                  <a:pt x="2663956" y="1134719"/>
                </a:lnTo>
                <a:lnTo>
                  <a:pt x="2612567" y="1150230"/>
                </a:lnTo>
                <a:lnTo>
                  <a:pt x="2571431" y="1154735"/>
                </a:lnTo>
                <a:lnTo>
                  <a:pt x="0" y="1379741"/>
                </a:lnTo>
                <a:close/>
              </a:path>
            </a:pathLst>
          </a:custGeom>
          <a:solidFill>
            <a:srgbClr val="5F0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 rot="21300000">
            <a:off x="5900734" y="2231918"/>
            <a:ext cx="203897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In</a:t>
            </a:r>
            <a:r>
              <a:rPr sz="14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v</a:t>
            </a:r>
            <a:r>
              <a:rPr sz="1400" b="1" spc="4" dirty="0">
                <a:solidFill>
                  <a:srgbClr val="FFFFFF"/>
                </a:solidFill>
                <a:latin typeface="BelfiusAlternative"/>
                <a:cs typeface="BelfiusAlternative"/>
              </a:rPr>
              <a:t>es</a:t>
            </a:r>
            <a:r>
              <a:rPr sz="1400"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14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sz="1400"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1400" b="1" spc="4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14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em</a:t>
            </a:r>
            <a:r>
              <a:rPr sz="1400"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14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sz="1400" b="1" spc="22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14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1400" b="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4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b</a:t>
            </a:r>
            <a:r>
              <a:rPr sz="1400" b="1" spc="22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sz="14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sz="1400" b="1" spc="22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14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endParaRPr sz="1400" dirty="0">
              <a:latin typeface="BelfiusAlternative"/>
              <a:cs typeface="BelfiusAlternative"/>
            </a:endParaRPr>
          </a:p>
        </p:txBody>
      </p:sp>
      <p:sp>
        <p:nvSpPr>
          <p:cNvPr id="13" name="object 13"/>
          <p:cNvSpPr txBox="1"/>
          <p:nvPr/>
        </p:nvSpPr>
        <p:spPr>
          <a:xfrm rot="21360000">
            <a:off x="5123527" y="2643614"/>
            <a:ext cx="483323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spc="-35" dirty="0">
                <a:solidFill>
                  <a:srgbClr val="FFFFFF"/>
                </a:solidFill>
                <a:latin typeface="BelfiusAlternative"/>
                <a:cs typeface="BelfiusAlternative"/>
              </a:rPr>
              <a:t>1</a:t>
            </a:r>
            <a:r>
              <a:rPr sz="3200" b="1" spc="-131" baseline="1157" dirty="0">
                <a:solidFill>
                  <a:srgbClr val="FFFFFF"/>
                </a:solidFill>
                <a:latin typeface="BelfiusAlternative"/>
                <a:cs typeface="BelfiusAlternative"/>
              </a:rPr>
              <a:t>,4</a:t>
            </a:r>
            <a:endParaRPr sz="3200" baseline="1157">
              <a:latin typeface="BelfiusAlternative"/>
              <a:cs typeface="BelfiusAlternative"/>
            </a:endParaRPr>
          </a:p>
        </p:txBody>
      </p:sp>
      <p:sp>
        <p:nvSpPr>
          <p:cNvPr id="14" name="object 14"/>
          <p:cNvSpPr txBox="1"/>
          <p:nvPr/>
        </p:nvSpPr>
        <p:spPr>
          <a:xfrm rot="21360000">
            <a:off x="5914696" y="2537513"/>
            <a:ext cx="202843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nl-BE" sz="2400" b="1" spc="-32" baseline="-3086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1,4 </a:t>
            </a:r>
            <a:r>
              <a:rPr sz="2400" b="1" spc="-32" baseline="-3086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mi</a:t>
            </a:r>
            <a:r>
              <a:rPr sz="2400" b="1" spc="-13" baseline="-3086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sz="2400" b="1" spc="-19" baseline="-3086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400" b="1" spc="-39" baseline="-1543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400" b="1" spc="-78" baseline="-1543" dirty="0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sz="2400" b="1" baseline="-1543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sz="2400" b="1" spc="-19" baseline="-1543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-26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400" b="1" spc="-66" baseline="1543" dirty="0">
                <a:solidFill>
                  <a:srgbClr val="FFFFFF"/>
                </a:solidFill>
                <a:latin typeface="BelfiusAlternative"/>
                <a:cs typeface="BelfiusAlternative"/>
              </a:rPr>
              <a:t>2</a:t>
            </a:r>
            <a:r>
              <a:rPr sz="2400" b="1" spc="-111" baseline="1543" dirty="0">
                <a:solidFill>
                  <a:srgbClr val="FFFFFF"/>
                </a:solidFill>
                <a:latin typeface="BelfiusAlternative"/>
                <a:cs typeface="BelfiusAlternative"/>
              </a:rPr>
              <a:t>0</a:t>
            </a:r>
            <a:r>
              <a:rPr sz="2400" b="1" spc="-131" baseline="3086" dirty="0">
                <a:solidFill>
                  <a:srgbClr val="FFFFFF"/>
                </a:solidFill>
                <a:latin typeface="BelfiusAlternative"/>
                <a:cs typeface="BelfiusAlternative"/>
              </a:rPr>
              <a:t>1</a:t>
            </a:r>
            <a:r>
              <a:rPr sz="2400" b="1" baseline="3086" dirty="0">
                <a:solidFill>
                  <a:srgbClr val="FFFFFF"/>
                </a:solidFill>
                <a:latin typeface="BelfiusAlternative"/>
                <a:cs typeface="BelfiusAlternative"/>
              </a:rPr>
              <a:t>4</a:t>
            </a:r>
            <a:endParaRPr sz="2400" baseline="3086" dirty="0">
              <a:latin typeface="BelfiusAlternative"/>
              <a:cs typeface="BelfiusAlternativ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0043" y="3587997"/>
            <a:ext cx="3841675" cy="0"/>
          </a:xfrm>
          <a:custGeom>
            <a:avLst/>
            <a:gdLst/>
            <a:ahLst/>
            <a:cxnLst/>
            <a:rect l="l" t="t" r="r" b="b"/>
            <a:pathLst>
              <a:path w="4492625">
                <a:moveTo>
                  <a:pt x="0" y="0"/>
                </a:moveTo>
                <a:lnTo>
                  <a:pt x="4492553" y="0"/>
                </a:lnTo>
              </a:path>
            </a:pathLst>
          </a:custGeom>
          <a:ln w="12064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9354" y="4275960"/>
            <a:ext cx="3839503" cy="0"/>
          </a:xfrm>
          <a:custGeom>
            <a:avLst/>
            <a:gdLst/>
            <a:ahLst/>
            <a:cxnLst/>
            <a:rect l="l" t="t" r="r" b="b"/>
            <a:pathLst>
              <a:path w="4490085">
                <a:moveTo>
                  <a:pt x="0" y="0"/>
                </a:moveTo>
                <a:lnTo>
                  <a:pt x="4489559" y="0"/>
                </a:lnTo>
              </a:path>
            </a:pathLst>
          </a:custGeom>
          <a:ln w="12064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9354" y="3931983"/>
            <a:ext cx="3839503" cy="0"/>
          </a:xfrm>
          <a:custGeom>
            <a:avLst/>
            <a:gdLst/>
            <a:ahLst/>
            <a:cxnLst/>
            <a:rect l="l" t="t" r="r" b="b"/>
            <a:pathLst>
              <a:path w="4490085">
                <a:moveTo>
                  <a:pt x="0" y="0"/>
                </a:moveTo>
                <a:lnTo>
                  <a:pt x="4489559" y="0"/>
                </a:lnTo>
              </a:path>
            </a:pathLst>
          </a:custGeom>
          <a:ln w="12064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0043" y="3244017"/>
            <a:ext cx="3839503" cy="0"/>
          </a:xfrm>
          <a:custGeom>
            <a:avLst/>
            <a:gdLst/>
            <a:ahLst/>
            <a:cxnLst/>
            <a:rect l="l" t="t" r="r" b="b"/>
            <a:pathLst>
              <a:path w="4490085">
                <a:moveTo>
                  <a:pt x="0" y="0"/>
                </a:moveTo>
                <a:lnTo>
                  <a:pt x="4489559" y="0"/>
                </a:lnTo>
              </a:path>
            </a:pathLst>
          </a:custGeom>
          <a:ln w="12064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0043" y="2900035"/>
            <a:ext cx="3839503" cy="0"/>
          </a:xfrm>
          <a:custGeom>
            <a:avLst/>
            <a:gdLst/>
            <a:ahLst/>
            <a:cxnLst/>
            <a:rect l="l" t="t" r="r" b="b"/>
            <a:pathLst>
              <a:path w="4490085">
                <a:moveTo>
                  <a:pt x="0" y="0"/>
                </a:moveTo>
                <a:lnTo>
                  <a:pt x="4489559" y="0"/>
                </a:lnTo>
              </a:path>
            </a:pathLst>
          </a:custGeom>
          <a:ln w="12064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0043" y="2556054"/>
            <a:ext cx="3839503" cy="0"/>
          </a:xfrm>
          <a:custGeom>
            <a:avLst/>
            <a:gdLst/>
            <a:ahLst/>
            <a:cxnLst/>
            <a:rect l="l" t="t" r="r" b="b"/>
            <a:pathLst>
              <a:path w="4490085">
                <a:moveTo>
                  <a:pt x="0" y="0"/>
                </a:moveTo>
                <a:lnTo>
                  <a:pt x="4489559" y="0"/>
                </a:lnTo>
              </a:path>
            </a:pathLst>
          </a:custGeom>
          <a:ln w="12064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0043" y="2212074"/>
            <a:ext cx="3839503" cy="0"/>
          </a:xfrm>
          <a:custGeom>
            <a:avLst/>
            <a:gdLst/>
            <a:ahLst/>
            <a:cxnLst/>
            <a:rect l="l" t="t" r="r" b="b"/>
            <a:pathLst>
              <a:path w="4490085">
                <a:moveTo>
                  <a:pt x="0" y="0"/>
                </a:moveTo>
                <a:lnTo>
                  <a:pt x="4489559" y="0"/>
                </a:lnTo>
              </a:path>
            </a:pathLst>
          </a:custGeom>
          <a:ln w="12064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5433" y="2762444"/>
            <a:ext cx="225342" cy="825724"/>
          </a:xfrm>
          <a:custGeom>
            <a:avLst/>
            <a:gdLst/>
            <a:ahLst/>
            <a:cxnLst/>
            <a:rect l="l" t="t" r="r" b="b"/>
            <a:pathLst>
              <a:path w="263525" h="910589">
                <a:moveTo>
                  <a:pt x="263534" y="910400"/>
                </a:moveTo>
                <a:lnTo>
                  <a:pt x="58801" y="910372"/>
                </a:lnTo>
                <a:lnTo>
                  <a:pt x="14336" y="904433"/>
                </a:lnTo>
                <a:lnTo>
                  <a:pt x="89" y="854390"/>
                </a:lnTo>
                <a:lnTo>
                  <a:pt x="0" y="65197"/>
                </a:lnTo>
                <a:lnTo>
                  <a:pt x="449" y="43677"/>
                </a:lnTo>
                <a:lnTo>
                  <a:pt x="20206" y="3438"/>
                </a:lnTo>
                <a:lnTo>
                  <a:pt x="73189" y="0"/>
                </a:lnTo>
                <a:lnTo>
                  <a:pt x="204690" y="28"/>
                </a:lnTo>
                <a:lnTo>
                  <a:pt x="249168" y="5962"/>
                </a:lnTo>
                <a:lnTo>
                  <a:pt x="263419" y="55999"/>
                </a:lnTo>
                <a:lnTo>
                  <a:pt x="263534" y="91040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1518" y="3587994"/>
            <a:ext cx="225885" cy="481960"/>
          </a:xfrm>
          <a:custGeom>
            <a:avLst/>
            <a:gdLst/>
            <a:ahLst/>
            <a:cxnLst/>
            <a:rect l="l" t="t" r="r" b="b"/>
            <a:pathLst>
              <a:path w="264159" h="531495">
                <a:moveTo>
                  <a:pt x="73215" y="531077"/>
                </a:moveTo>
                <a:lnTo>
                  <a:pt x="33109" y="530058"/>
                </a:lnTo>
                <a:lnTo>
                  <a:pt x="2030" y="503571"/>
                </a:lnTo>
                <a:lnTo>
                  <a:pt x="0" y="81137"/>
                </a:lnTo>
                <a:lnTo>
                  <a:pt x="114" y="56010"/>
                </a:lnTo>
                <a:lnTo>
                  <a:pt x="7353" y="12436"/>
                </a:lnTo>
                <a:lnTo>
                  <a:pt x="58826" y="28"/>
                </a:lnTo>
                <a:lnTo>
                  <a:pt x="263560" y="0"/>
                </a:lnTo>
                <a:lnTo>
                  <a:pt x="263487" y="465879"/>
                </a:lnTo>
                <a:lnTo>
                  <a:pt x="260456" y="508661"/>
                </a:lnTo>
                <a:lnTo>
                  <a:pt x="224139" y="530551"/>
                </a:lnTo>
                <a:lnTo>
                  <a:pt x="73215" y="53107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37650" y="3244018"/>
            <a:ext cx="225342" cy="344340"/>
          </a:xfrm>
          <a:custGeom>
            <a:avLst/>
            <a:gdLst/>
            <a:ahLst/>
            <a:cxnLst/>
            <a:rect l="l" t="t" r="r" b="b"/>
            <a:pathLst>
              <a:path w="263525" h="379729">
                <a:moveTo>
                  <a:pt x="263534" y="379335"/>
                </a:moveTo>
                <a:lnTo>
                  <a:pt x="58801" y="379307"/>
                </a:lnTo>
                <a:lnTo>
                  <a:pt x="14336" y="373368"/>
                </a:lnTo>
                <a:lnTo>
                  <a:pt x="89" y="323325"/>
                </a:lnTo>
                <a:lnTo>
                  <a:pt x="0" y="65197"/>
                </a:lnTo>
                <a:lnTo>
                  <a:pt x="449" y="43677"/>
                </a:lnTo>
                <a:lnTo>
                  <a:pt x="20206" y="3438"/>
                </a:lnTo>
                <a:lnTo>
                  <a:pt x="73189" y="0"/>
                </a:lnTo>
                <a:lnTo>
                  <a:pt x="204690" y="28"/>
                </a:lnTo>
                <a:lnTo>
                  <a:pt x="249168" y="5962"/>
                </a:lnTo>
                <a:lnTo>
                  <a:pt x="263419" y="55999"/>
                </a:lnTo>
                <a:lnTo>
                  <a:pt x="263534" y="379335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49863" y="2693644"/>
            <a:ext cx="225342" cy="894822"/>
          </a:xfrm>
          <a:custGeom>
            <a:avLst/>
            <a:gdLst/>
            <a:ahLst/>
            <a:cxnLst/>
            <a:rect l="l" t="t" r="r" b="b"/>
            <a:pathLst>
              <a:path w="263525" h="986789">
                <a:moveTo>
                  <a:pt x="263534" y="986277"/>
                </a:moveTo>
                <a:lnTo>
                  <a:pt x="58801" y="986249"/>
                </a:lnTo>
                <a:lnTo>
                  <a:pt x="14336" y="980310"/>
                </a:lnTo>
                <a:lnTo>
                  <a:pt x="89" y="930266"/>
                </a:lnTo>
                <a:lnTo>
                  <a:pt x="0" y="65197"/>
                </a:lnTo>
                <a:lnTo>
                  <a:pt x="449" y="43677"/>
                </a:lnTo>
                <a:lnTo>
                  <a:pt x="20206" y="3438"/>
                </a:lnTo>
                <a:lnTo>
                  <a:pt x="73189" y="0"/>
                </a:lnTo>
                <a:lnTo>
                  <a:pt x="204690" y="28"/>
                </a:lnTo>
                <a:lnTo>
                  <a:pt x="249168" y="5962"/>
                </a:lnTo>
                <a:lnTo>
                  <a:pt x="263419" y="55999"/>
                </a:lnTo>
                <a:lnTo>
                  <a:pt x="263534" y="986277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05946" y="3587994"/>
            <a:ext cx="225885" cy="550483"/>
          </a:xfrm>
          <a:custGeom>
            <a:avLst/>
            <a:gdLst/>
            <a:ahLst/>
            <a:cxnLst/>
            <a:rect l="l" t="t" r="r" b="b"/>
            <a:pathLst>
              <a:path w="264160" h="607060">
                <a:moveTo>
                  <a:pt x="73215" y="606941"/>
                </a:moveTo>
                <a:lnTo>
                  <a:pt x="33109" y="605923"/>
                </a:lnTo>
                <a:lnTo>
                  <a:pt x="2030" y="579436"/>
                </a:lnTo>
                <a:lnTo>
                  <a:pt x="0" y="81137"/>
                </a:lnTo>
                <a:lnTo>
                  <a:pt x="114" y="56010"/>
                </a:lnTo>
                <a:lnTo>
                  <a:pt x="7353" y="12436"/>
                </a:lnTo>
                <a:lnTo>
                  <a:pt x="58826" y="28"/>
                </a:lnTo>
                <a:lnTo>
                  <a:pt x="263560" y="0"/>
                </a:lnTo>
                <a:lnTo>
                  <a:pt x="263487" y="541744"/>
                </a:lnTo>
                <a:lnTo>
                  <a:pt x="260456" y="584526"/>
                </a:lnTo>
                <a:lnTo>
                  <a:pt x="224139" y="606416"/>
                </a:lnTo>
                <a:lnTo>
                  <a:pt x="73215" y="60694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62079" y="3244018"/>
            <a:ext cx="225342" cy="344340"/>
          </a:xfrm>
          <a:custGeom>
            <a:avLst/>
            <a:gdLst/>
            <a:ahLst/>
            <a:cxnLst/>
            <a:rect l="l" t="t" r="r" b="b"/>
            <a:pathLst>
              <a:path w="263525" h="379729">
                <a:moveTo>
                  <a:pt x="263534" y="379335"/>
                </a:moveTo>
                <a:lnTo>
                  <a:pt x="58801" y="379307"/>
                </a:lnTo>
                <a:lnTo>
                  <a:pt x="14336" y="373368"/>
                </a:lnTo>
                <a:lnTo>
                  <a:pt x="89" y="323325"/>
                </a:lnTo>
                <a:lnTo>
                  <a:pt x="0" y="65204"/>
                </a:lnTo>
                <a:lnTo>
                  <a:pt x="448" y="43681"/>
                </a:lnTo>
                <a:lnTo>
                  <a:pt x="20204" y="3438"/>
                </a:lnTo>
                <a:lnTo>
                  <a:pt x="73190" y="0"/>
                </a:lnTo>
                <a:lnTo>
                  <a:pt x="204676" y="27"/>
                </a:lnTo>
                <a:lnTo>
                  <a:pt x="249164" y="5959"/>
                </a:lnTo>
                <a:lnTo>
                  <a:pt x="263419" y="55988"/>
                </a:lnTo>
                <a:lnTo>
                  <a:pt x="263534" y="379335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74287" y="2418465"/>
            <a:ext cx="225342" cy="1170063"/>
          </a:xfrm>
          <a:custGeom>
            <a:avLst/>
            <a:gdLst/>
            <a:ahLst/>
            <a:cxnLst/>
            <a:rect l="l" t="t" r="r" b="b"/>
            <a:pathLst>
              <a:path w="263525" h="1290320">
                <a:moveTo>
                  <a:pt x="263534" y="1289736"/>
                </a:moveTo>
                <a:lnTo>
                  <a:pt x="58801" y="1289708"/>
                </a:lnTo>
                <a:lnTo>
                  <a:pt x="14336" y="1283769"/>
                </a:lnTo>
                <a:lnTo>
                  <a:pt x="89" y="1233725"/>
                </a:lnTo>
                <a:lnTo>
                  <a:pt x="0" y="65204"/>
                </a:lnTo>
                <a:lnTo>
                  <a:pt x="448" y="43681"/>
                </a:lnTo>
                <a:lnTo>
                  <a:pt x="20204" y="3438"/>
                </a:lnTo>
                <a:lnTo>
                  <a:pt x="73190" y="0"/>
                </a:lnTo>
                <a:lnTo>
                  <a:pt x="204673" y="27"/>
                </a:lnTo>
                <a:lnTo>
                  <a:pt x="249164" y="5957"/>
                </a:lnTo>
                <a:lnTo>
                  <a:pt x="263419" y="55987"/>
                </a:lnTo>
                <a:lnTo>
                  <a:pt x="263534" y="1289736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30370" y="3587994"/>
            <a:ext cx="225885" cy="550483"/>
          </a:xfrm>
          <a:custGeom>
            <a:avLst/>
            <a:gdLst/>
            <a:ahLst/>
            <a:cxnLst/>
            <a:rect l="l" t="t" r="r" b="b"/>
            <a:pathLst>
              <a:path w="264160" h="607060">
                <a:moveTo>
                  <a:pt x="73215" y="606941"/>
                </a:moveTo>
                <a:lnTo>
                  <a:pt x="33109" y="605923"/>
                </a:lnTo>
                <a:lnTo>
                  <a:pt x="2030" y="579436"/>
                </a:lnTo>
                <a:lnTo>
                  <a:pt x="0" y="81137"/>
                </a:lnTo>
                <a:lnTo>
                  <a:pt x="114" y="56010"/>
                </a:lnTo>
                <a:lnTo>
                  <a:pt x="7353" y="12436"/>
                </a:lnTo>
                <a:lnTo>
                  <a:pt x="58826" y="28"/>
                </a:lnTo>
                <a:lnTo>
                  <a:pt x="263560" y="0"/>
                </a:lnTo>
                <a:lnTo>
                  <a:pt x="263487" y="541744"/>
                </a:lnTo>
                <a:lnTo>
                  <a:pt x="260456" y="584528"/>
                </a:lnTo>
                <a:lnTo>
                  <a:pt x="224137" y="606416"/>
                </a:lnTo>
                <a:lnTo>
                  <a:pt x="73215" y="60694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86499" y="2968831"/>
            <a:ext cx="225342" cy="619581"/>
          </a:xfrm>
          <a:custGeom>
            <a:avLst/>
            <a:gdLst/>
            <a:ahLst/>
            <a:cxnLst/>
            <a:rect l="l" t="t" r="r" b="b"/>
            <a:pathLst>
              <a:path w="263525" h="683260">
                <a:moveTo>
                  <a:pt x="263534" y="682806"/>
                </a:moveTo>
                <a:lnTo>
                  <a:pt x="58801" y="682778"/>
                </a:lnTo>
                <a:lnTo>
                  <a:pt x="14336" y="676839"/>
                </a:lnTo>
                <a:lnTo>
                  <a:pt x="89" y="626795"/>
                </a:lnTo>
                <a:lnTo>
                  <a:pt x="0" y="65204"/>
                </a:lnTo>
                <a:lnTo>
                  <a:pt x="448" y="43681"/>
                </a:lnTo>
                <a:lnTo>
                  <a:pt x="20204" y="3438"/>
                </a:lnTo>
                <a:lnTo>
                  <a:pt x="73190" y="0"/>
                </a:lnTo>
                <a:lnTo>
                  <a:pt x="204673" y="27"/>
                </a:lnTo>
                <a:lnTo>
                  <a:pt x="249164" y="5957"/>
                </a:lnTo>
                <a:lnTo>
                  <a:pt x="263419" y="55987"/>
                </a:lnTo>
                <a:lnTo>
                  <a:pt x="263534" y="682806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98722" y="2624850"/>
            <a:ext cx="225342" cy="963345"/>
          </a:xfrm>
          <a:custGeom>
            <a:avLst/>
            <a:gdLst/>
            <a:ahLst/>
            <a:cxnLst/>
            <a:rect l="l" t="t" r="r" b="b"/>
            <a:pathLst>
              <a:path w="263525" h="1062354">
                <a:moveTo>
                  <a:pt x="263534" y="1062142"/>
                </a:moveTo>
                <a:lnTo>
                  <a:pt x="58801" y="1062114"/>
                </a:lnTo>
                <a:lnTo>
                  <a:pt x="14336" y="1056175"/>
                </a:lnTo>
                <a:lnTo>
                  <a:pt x="89" y="1006131"/>
                </a:lnTo>
                <a:lnTo>
                  <a:pt x="0" y="65204"/>
                </a:lnTo>
                <a:lnTo>
                  <a:pt x="448" y="43681"/>
                </a:lnTo>
                <a:lnTo>
                  <a:pt x="20204" y="3438"/>
                </a:lnTo>
                <a:lnTo>
                  <a:pt x="73190" y="0"/>
                </a:lnTo>
                <a:lnTo>
                  <a:pt x="204673" y="27"/>
                </a:lnTo>
                <a:lnTo>
                  <a:pt x="249164" y="5957"/>
                </a:lnTo>
                <a:lnTo>
                  <a:pt x="263419" y="55987"/>
                </a:lnTo>
                <a:lnTo>
                  <a:pt x="263534" y="1062142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54804" y="3587994"/>
            <a:ext cx="225885" cy="481960"/>
          </a:xfrm>
          <a:custGeom>
            <a:avLst/>
            <a:gdLst/>
            <a:ahLst/>
            <a:cxnLst/>
            <a:rect l="l" t="t" r="r" b="b"/>
            <a:pathLst>
              <a:path w="264160" h="531495">
                <a:moveTo>
                  <a:pt x="73215" y="531077"/>
                </a:moveTo>
                <a:lnTo>
                  <a:pt x="33109" y="530058"/>
                </a:lnTo>
                <a:lnTo>
                  <a:pt x="2030" y="503571"/>
                </a:lnTo>
                <a:lnTo>
                  <a:pt x="0" y="81137"/>
                </a:lnTo>
                <a:lnTo>
                  <a:pt x="114" y="56010"/>
                </a:lnTo>
                <a:lnTo>
                  <a:pt x="7353" y="12436"/>
                </a:lnTo>
                <a:lnTo>
                  <a:pt x="58826" y="28"/>
                </a:lnTo>
                <a:lnTo>
                  <a:pt x="263560" y="0"/>
                </a:lnTo>
                <a:lnTo>
                  <a:pt x="263487" y="465879"/>
                </a:lnTo>
                <a:lnTo>
                  <a:pt x="260456" y="508663"/>
                </a:lnTo>
                <a:lnTo>
                  <a:pt x="224137" y="530551"/>
                </a:lnTo>
                <a:lnTo>
                  <a:pt x="73215" y="53107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10933" y="3106426"/>
            <a:ext cx="225342" cy="481960"/>
          </a:xfrm>
          <a:custGeom>
            <a:avLst/>
            <a:gdLst/>
            <a:ahLst/>
            <a:cxnLst/>
            <a:rect l="l" t="t" r="r" b="b"/>
            <a:pathLst>
              <a:path w="263525" h="531495">
                <a:moveTo>
                  <a:pt x="263534" y="531065"/>
                </a:moveTo>
                <a:lnTo>
                  <a:pt x="58801" y="531036"/>
                </a:lnTo>
                <a:lnTo>
                  <a:pt x="14336" y="525098"/>
                </a:lnTo>
                <a:lnTo>
                  <a:pt x="89" y="475054"/>
                </a:lnTo>
                <a:lnTo>
                  <a:pt x="0" y="65204"/>
                </a:lnTo>
                <a:lnTo>
                  <a:pt x="448" y="43681"/>
                </a:lnTo>
                <a:lnTo>
                  <a:pt x="20204" y="3438"/>
                </a:lnTo>
                <a:lnTo>
                  <a:pt x="73190" y="0"/>
                </a:lnTo>
                <a:lnTo>
                  <a:pt x="204673" y="27"/>
                </a:lnTo>
                <a:lnTo>
                  <a:pt x="249164" y="5957"/>
                </a:lnTo>
                <a:lnTo>
                  <a:pt x="263419" y="55987"/>
                </a:lnTo>
                <a:lnTo>
                  <a:pt x="263534" y="531065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127982" y="4332545"/>
            <a:ext cx="279098" cy="154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spc="-39" dirty="0">
                <a:solidFill>
                  <a:srgbClr val="58595B"/>
                </a:solidFill>
                <a:latin typeface="BelfiusAlternative"/>
                <a:cs typeface="BelfiusAlternative"/>
              </a:rPr>
              <a:t>2014</a:t>
            </a:r>
            <a:endParaRPr sz="1000">
              <a:latin typeface="BelfiusAlternative"/>
              <a:cs typeface="BelfiusAlternativ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03515" y="4332545"/>
            <a:ext cx="279098" cy="154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spc="-39" dirty="0">
                <a:solidFill>
                  <a:srgbClr val="58595B"/>
                </a:solidFill>
                <a:latin typeface="BelfiusAlternative"/>
                <a:cs typeface="BelfiusAlternative"/>
              </a:rPr>
              <a:t>2013</a:t>
            </a:r>
            <a:endParaRPr sz="1000">
              <a:latin typeface="BelfiusAlternative"/>
              <a:cs typeface="BelfiusAlternativ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79159" y="4332545"/>
            <a:ext cx="279098" cy="154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spc="-39" dirty="0">
                <a:solidFill>
                  <a:srgbClr val="58595B"/>
                </a:solidFill>
                <a:latin typeface="BelfiusAlternative"/>
                <a:cs typeface="BelfiusAlternative"/>
              </a:rPr>
              <a:t>2012</a:t>
            </a:r>
            <a:endParaRPr sz="1000">
              <a:latin typeface="BelfiusAlternative"/>
              <a:cs typeface="BelfiusAlternativ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54692" y="4332545"/>
            <a:ext cx="279098" cy="154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spc="-39" dirty="0">
                <a:solidFill>
                  <a:srgbClr val="58595B"/>
                </a:solidFill>
                <a:latin typeface="BelfiusAlternative"/>
                <a:cs typeface="BelfiusAlternative"/>
              </a:rPr>
              <a:t>2011</a:t>
            </a:r>
            <a:endParaRPr sz="1000">
              <a:latin typeface="BelfiusAlternative"/>
              <a:cs typeface="BelfiusAlternativ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41042" y="2554421"/>
            <a:ext cx="19276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-96" dirty="0">
                <a:solidFill>
                  <a:srgbClr val="58595B"/>
                </a:solidFill>
                <a:latin typeface="BelfiusNormal"/>
                <a:cs typeface="BelfiusNormal"/>
              </a:rPr>
              <a:t>1,2</a:t>
            </a:r>
            <a:endParaRPr sz="1100">
              <a:latin typeface="BelfiusNormal"/>
              <a:cs typeface="BelfiusNorm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69928" y="4114588"/>
            <a:ext cx="24108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-92" dirty="0">
                <a:solidFill>
                  <a:srgbClr val="58595B"/>
                </a:solidFill>
                <a:latin typeface="BelfiusNormal"/>
                <a:cs typeface="BelfiusNormal"/>
              </a:rPr>
              <a:t>-0,7</a:t>
            </a:r>
            <a:endParaRPr sz="1100" dirty="0">
              <a:latin typeface="BelfiusNormal"/>
              <a:cs typeface="BelfiusNorm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39174" y="3038584"/>
            <a:ext cx="19276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-96" dirty="0">
                <a:solidFill>
                  <a:srgbClr val="58595B"/>
                </a:solidFill>
                <a:latin typeface="BelfiusNormal"/>
                <a:cs typeface="BelfiusNormal"/>
              </a:rPr>
              <a:t>0,5</a:t>
            </a:r>
            <a:endParaRPr sz="1100">
              <a:latin typeface="BelfiusNormal"/>
              <a:cs typeface="BelfiusNorm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61709" y="2481512"/>
            <a:ext cx="19276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-96" dirty="0">
                <a:solidFill>
                  <a:srgbClr val="58595B"/>
                </a:solidFill>
                <a:latin typeface="BelfiusNormal"/>
                <a:cs typeface="BelfiusNormal"/>
              </a:rPr>
              <a:t>1,3</a:t>
            </a:r>
            <a:endParaRPr sz="1100">
              <a:latin typeface="BelfiusNormal"/>
              <a:cs typeface="BelfiusNorm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098925" y="4165286"/>
            <a:ext cx="24108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-92" dirty="0">
                <a:solidFill>
                  <a:srgbClr val="58595B"/>
                </a:solidFill>
                <a:latin typeface="BelfiusNormal"/>
                <a:cs typeface="BelfiusNormal"/>
              </a:rPr>
              <a:t>-0,8</a:t>
            </a:r>
            <a:endParaRPr sz="1100">
              <a:latin typeface="BelfiusNormal"/>
              <a:cs typeface="BelfiusNorm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73215" y="3039044"/>
            <a:ext cx="19276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-96" dirty="0">
                <a:solidFill>
                  <a:srgbClr val="58595B"/>
                </a:solidFill>
                <a:latin typeface="BelfiusNormal"/>
                <a:cs typeface="BelfiusNormal"/>
              </a:rPr>
              <a:t>0,5</a:t>
            </a:r>
            <a:endParaRPr sz="1100">
              <a:latin typeface="BelfiusNormal"/>
              <a:cs typeface="BelfiusNorm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892229" y="2192485"/>
            <a:ext cx="19276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-96" dirty="0">
                <a:solidFill>
                  <a:srgbClr val="58595B"/>
                </a:solidFill>
                <a:latin typeface="BelfiusNormal"/>
                <a:cs typeface="BelfiusNormal"/>
              </a:rPr>
              <a:t>1,7</a:t>
            </a:r>
            <a:endParaRPr sz="1100">
              <a:latin typeface="BelfiusNormal"/>
              <a:cs typeface="BelfiusNorm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120998" y="4159160"/>
            <a:ext cx="24108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-92" dirty="0">
                <a:solidFill>
                  <a:srgbClr val="58595B"/>
                </a:solidFill>
                <a:latin typeface="BelfiusNormal"/>
                <a:cs typeface="BelfiusNormal"/>
              </a:rPr>
              <a:t>-0,8</a:t>
            </a:r>
            <a:endParaRPr sz="1100">
              <a:latin typeface="BelfiusNormal"/>
              <a:cs typeface="BelfiusNorm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391886" y="2762422"/>
            <a:ext cx="19276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-96" dirty="0">
                <a:solidFill>
                  <a:srgbClr val="58595B"/>
                </a:solidFill>
                <a:latin typeface="BelfiusNormal"/>
                <a:cs typeface="BelfiusNormal"/>
              </a:rPr>
              <a:t>0,9</a:t>
            </a:r>
            <a:endParaRPr sz="1100">
              <a:latin typeface="BelfiusNormal"/>
              <a:cs typeface="BelfiusNorm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915359" y="2405388"/>
            <a:ext cx="19276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-96" dirty="0">
                <a:solidFill>
                  <a:srgbClr val="58595B"/>
                </a:solidFill>
                <a:latin typeface="BelfiusNormal"/>
                <a:cs typeface="BelfiusNormal"/>
              </a:rPr>
              <a:t>1,4</a:t>
            </a:r>
            <a:endParaRPr sz="1100">
              <a:latin typeface="BelfiusNormal"/>
              <a:cs typeface="BelfiusNorm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149759" y="4083801"/>
            <a:ext cx="24108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-92" dirty="0">
                <a:solidFill>
                  <a:srgbClr val="58595B"/>
                </a:solidFill>
                <a:latin typeface="BelfiusNormal"/>
                <a:cs typeface="BelfiusNormal"/>
              </a:rPr>
              <a:t>-0,7</a:t>
            </a:r>
            <a:endParaRPr sz="1100">
              <a:latin typeface="BelfiusNormal"/>
              <a:cs typeface="BelfiusNorm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421234" y="2890164"/>
            <a:ext cx="19276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-96" dirty="0">
                <a:solidFill>
                  <a:srgbClr val="58595B"/>
                </a:solidFill>
                <a:latin typeface="BelfiusNormal"/>
                <a:cs typeface="BelfiusNormal"/>
              </a:rPr>
              <a:t>0,7</a:t>
            </a:r>
            <a:endParaRPr sz="1100">
              <a:latin typeface="BelfiusNormal"/>
              <a:cs typeface="BelfiusNorm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414235" y="3356992"/>
            <a:ext cx="2568356" cy="1734942"/>
          </a:xfrm>
          <a:custGeom>
            <a:avLst/>
            <a:gdLst/>
            <a:ahLst/>
            <a:cxnLst/>
            <a:rect l="l" t="t" r="r" b="b"/>
            <a:pathLst>
              <a:path w="3003550" h="1913254">
                <a:moveTo>
                  <a:pt x="0" y="1913088"/>
                </a:moveTo>
                <a:lnTo>
                  <a:pt x="71" y="339570"/>
                </a:lnTo>
                <a:lnTo>
                  <a:pt x="4083" y="288466"/>
                </a:lnTo>
                <a:lnTo>
                  <a:pt x="32075" y="258255"/>
                </a:lnTo>
                <a:lnTo>
                  <a:pt x="82964" y="249898"/>
                </a:lnTo>
                <a:lnTo>
                  <a:pt x="2921677" y="1553"/>
                </a:lnTo>
                <a:lnTo>
                  <a:pt x="2958699" y="0"/>
                </a:lnTo>
                <a:lnTo>
                  <a:pt x="2972044" y="1190"/>
                </a:lnTo>
                <a:lnTo>
                  <a:pt x="3001871" y="40390"/>
                </a:lnTo>
                <a:lnTo>
                  <a:pt x="3003461" y="1567838"/>
                </a:lnTo>
                <a:lnTo>
                  <a:pt x="3003003" y="1588390"/>
                </a:lnTo>
                <a:lnTo>
                  <a:pt x="2995614" y="1629750"/>
                </a:lnTo>
                <a:lnTo>
                  <a:pt x="2957956" y="1652627"/>
                </a:lnTo>
                <a:lnTo>
                  <a:pt x="0" y="1913088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98413" y="4081802"/>
            <a:ext cx="490866" cy="260270"/>
          </a:xfrm>
          <a:custGeom>
            <a:avLst/>
            <a:gdLst/>
            <a:ahLst/>
            <a:cxnLst/>
            <a:rect l="l" t="t" r="r" b="b"/>
            <a:pathLst>
              <a:path w="574040" h="287020">
                <a:moveTo>
                  <a:pt x="573803" y="236816"/>
                </a:moveTo>
                <a:lnTo>
                  <a:pt x="0" y="287017"/>
                </a:lnTo>
                <a:lnTo>
                  <a:pt x="0" y="50201"/>
                </a:lnTo>
                <a:lnTo>
                  <a:pt x="573803" y="0"/>
                </a:lnTo>
                <a:lnTo>
                  <a:pt x="573803" y="236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119538" y="4036278"/>
            <a:ext cx="490866" cy="260270"/>
          </a:xfrm>
          <a:custGeom>
            <a:avLst/>
            <a:gdLst/>
            <a:ahLst/>
            <a:cxnLst/>
            <a:rect l="l" t="t" r="r" b="b"/>
            <a:pathLst>
              <a:path w="574040" h="287020">
                <a:moveTo>
                  <a:pt x="573803" y="236816"/>
                </a:moveTo>
                <a:lnTo>
                  <a:pt x="0" y="287017"/>
                </a:lnTo>
                <a:lnTo>
                  <a:pt x="0" y="50201"/>
                </a:lnTo>
                <a:lnTo>
                  <a:pt x="573803" y="0"/>
                </a:lnTo>
                <a:lnTo>
                  <a:pt x="573803" y="236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98415" y="4081804"/>
            <a:ext cx="490866" cy="46065"/>
          </a:xfrm>
          <a:custGeom>
            <a:avLst/>
            <a:gdLst/>
            <a:ahLst/>
            <a:cxnLst/>
            <a:rect l="l" t="t" r="r" b="b"/>
            <a:pathLst>
              <a:path w="574040" h="50800">
                <a:moveTo>
                  <a:pt x="0" y="50201"/>
                </a:moveTo>
                <a:lnTo>
                  <a:pt x="573803" y="0"/>
                </a:lnTo>
              </a:path>
            </a:pathLst>
          </a:custGeom>
          <a:ln w="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89082" y="4036281"/>
            <a:ext cx="490866" cy="46065"/>
          </a:xfrm>
          <a:custGeom>
            <a:avLst/>
            <a:gdLst/>
            <a:ahLst/>
            <a:cxnLst/>
            <a:rect l="l" t="t" r="r" b="b"/>
            <a:pathLst>
              <a:path w="574040" h="50800">
                <a:moveTo>
                  <a:pt x="0" y="50201"/>
                </a:moveTo>
                <a:lnTo>
                  <a:pt x="573803" y="0"/>
                </a:lnTo>
              </a:path>
            </a:pathLst>
          </a:custGeom>
          <a:ln w="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33080" y="4328858"/>
            <a:ext cx="1165806" cy="108254"/>
          </a:xfrm>
          <a:custGeom>
            <a:avLst/>
            <a:gdLst/>
            <a:ahLst/>
            <a:cxnLst/>
            <a:rect l="l" t="t" r="r" b="b"/>
            <a:pathLst>
              <a:path w="1363345" h="119379">
                <a:moveTo>
                  <a:pt x="0" y="119229"/>
                </a:moveTo>
                <a:lnTo>
                  <a:pt x="1362800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98415" y="4296547"/>
            <a:ext cx="490866" cy="46065"/>
          </a:xfrm>
          <a:custGeom>
            <a:avLst/>
            <a:gdLst/>
            <a:ahLst/>
            <a:cxnLst/>
            <a:rect l="l" t="t" r="r" b="b"/>
            <a:pathLst>
              <a:path w="574040" h="50800">
                <a:moveTo>
                  <a:pt x="0" y="50201"/>
                </a:moveTo>
                <a:lnTo>
                  <a:pt x="573803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189082" y="4251025"/>
            <a:ext cx="490866" cy="46065"/>
          </a:xfrm>
          <a:custGeom>
            <a:avLst/>
            <a:gdLst/>
            <a:ahLst/>
            <a:cxnLst/>
            <a:rect l="l" t="t" r="r" b="b"/>
            <a:pathLst>
              <a:path w="574040" h="50800">
                <a:moveTo>
                  <a:pt x="0" y="50201"/>
                </a:moveTo>
                <a:lnTo>
                  <a:pt x="573803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33080" y="4556812"/>
            <a:ext cx="1165806" cy="108254"/>
          </a:xfrm>
          <a:custGeom>
            <a:avLst/>
            <a:gdLst/>
            <a:ahLst/>
            <a:cxnLst/>
            <a:rect l="l" t="t" r="r" b="b"/>
            <a:pathLst>
              <a:path w="1363345" h="119379">
                <a:moveTo>
                  <a:pt x="0" y="119229"/>
                </a:moveTo>
                <a:lnTo>
                  <a:pt x="1362800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98415" y="4511291"/>
            <a:ext cx="490866" cy="46065"/>
          </a:xfrm>
          <a:custGeom>
            <a:avLst/>
            <a:gdLst/>
            <a:ahLst/>
            <a:cxnLst/>
            <a:rect l="l" t="t" r="r" b="b"/>
            <a:pathLst>
              <a:path w="574040" h="50800">
                <a:moveTo>
                  <a:pt x="0" y="50201"/>
                </a:moveTo>
                <a:lnTo>
                  <a:pt x="573803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189082" y="4465769"/>
            <a:ext cx="490866" cy="46065"/>
          </a:xfrm>
          <a:custGeom>
            <a:avLst/>
            <a:gdLst/>
            <a:ahLst/>
            <a:cxnLst/>
            <a:rect l="l" t="t" r="r" b="b"/>
            <a:pathLst>
              <a:path w="574040" h="50800">
                <a:moveTo>
                  <a:pt x="0" y="50201"/>
                </a:moveTo>
                <a:lnTo>
                  <a:pt x="573803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33080" y="4771556"/>
            <a:ext cx="1165806" cy="108254"/>
          </a:xfrm>
          <a:custGeom>
            <a:avLst/>
            <a:gdLst/>
            <a:ahLst/>
            <a:cxnLst/>
            <a:rect l="l" t="t" r="r" b="b"/>
            <a:pathLst>
              <a:path w="1363345" h="119379">
                <a:moveTo>
                  <a:pt x="0" y="119229"/>
                </a:moveTo>
                <a:lnTo>
                  <a:pt x="1362800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98415" y="4726035"/>
            <a:ext cx="490866" cy="46065"/>
          </a:xfrm>
          <a:custGeom>
            <a:avLst/>
            <a:gdLst/>
            <a:ahLst/>
            <a:cxnLst/>
            <a:rect l="l" t="t" r="r" b="b"/>
            <a:pathLst>
              <a:path w="574040" h="50800">
                <a:moveTo>
                  <a:pt x="0" y="50201"/>
                </a:moveTo>
                <a:lnTo>
                  <a:pt x="573803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189082" y="4680513"/>
            <a:ext cx="490866" cy="46065"/>
          </a:xfrm>
          <a:custGeom>
            <a:avLst/>
            <a:gdLst/>
            <a:ahLst/>
            <a:cxnLst/>
            <a:rect l="l" t="t" r="r" b="b"/>
            <a:pathLst>
              <a:path w="574040" h="50800">
                <a:moveTo>
                  <a:pt x="0" y="50201"/>
                </a:moveTo>
                <a:lnTo>
                  <a:pt x="573803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33080" y="4986299"/>
            <a:ext cx="1165806" cy="108254"/>
          </a:xfrm>
          <a:custGeom>
            <a:avLst/>
            <a:gdLst/>
            <a:ahLst/>
            <a:cxnLst/>
            <a:rect l="l" t="t" r="r" b="b"/>
            <a:pathLst>
              <a:path w="1363345" h="119379">
                <a:moveTo>
                  <a:pt x="0" y="119229"/>
                </a:moveTo>
                <a:lnTo>
                  <a:pt x="1362800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698415" y="4940778"/>
            <a:ext cx="490866" cy="46065"/>
          </a:xfrm>
          <a:custGeom>
            <a:avLst/>
            <a:gdLst/>
            <a:ahLst/>
            <a:cxnLst/>
            <a:rect l="l" t="t" r="r" b="b"/>
            <a:pathLst>
              <a:path w="574040" h="50800">
                <a:moveTo>
                  <a:pt x="0" y="50201"/>
                </a:moveTo>
                <a:lnTo>
                  <a:pt x="573803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89082" y="4895255"/>
            <a:ext cx="490866" cy="46065"/>
          </a:xfrm>
          <a:custGeom>
            <a:avLst/>
            <a:gdLst/>
            <a:ahLst/>
            <a:cxnLst/>
            <a:rect l="l" t="t" r="r" b="b"/>
            <a:pathLst>
              <a:path w="574040" h="50800">
                <a:moveTo>
                  <a:pt x="0" y="50201"/>
                </a:moveTo>
                <a:lnTo>
                  <a:pt x="573803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 rot="21300000">
            <a:off x="7765826" y="4129135"/>
            <a:ext cx="34462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31" dirty="0">
                <a:solidFill>
                  <a:srgbClr val="425B6C"/>
                </a:solidFill>
                <a:latin typeface="BelfiusAlternative"/>
                <a:cs typeface="BelfiusAlternative"/>
              </a:rPr>
              <a:t>2013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68" name="object 68"/>
          <p:cNvSpPr txBox="1"/>
          <p:nvPr/>
        </p:nvSpPr>
        <p:spPr>
          <a:xfrm rot="21300000">
            <a:off x="7766266" y="4343757"/>
            <a:ext cx="34655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21 </a:t>
            </a:r>
            <a:r>
              <a:rPr sz="1100"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%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69" name="object 69"/>
          <p:cNvSpPr txBox="1"/>
          <p:nvPr/>
        </p:nvSpPr>
        <p:spPr>
          <a:xfrm rot="21300000">
            <a:off x="7766266" y="4558501"/>
            <a:ext cx="34655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62 </a:t>
            </a:r>
            <a:r>
              <a:rPr sz="1100"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%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70" name="object 70"/>
          <p:cNvSpPr txBox="1"/>
          <p:nvPr/>
        </p:nvSpPr>
        <p:spPr>
          <a:xfrm rot="21300000">
            <a:off x="7766266" y="4773246"/>
            <a:ext cx="34655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17 </a:t>
            </a:r>
            <a:r>
              <a:rPr sz="1100"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%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71" name="object 71"/>
          <p:cNvSpPr txBox="1"/>
          <p:nvPr/>
        </p:nvSpPr>
        <p:spPr>
          <a:xfrm rot="21300000">
            <a:off x="8256553" y="4083604"/>
            <a:ext cx="34462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31" dirty="0">
                <a:solidFill>
                  <a:srgbClr val="425B6C"/>
                </a:solidFill>
                <a:latin typeface="BelfiusAlternative"/>
                <a:cs typeface="BelfiusAlternative"/>
              </a:rPr>
              <a:t>2014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72" name="object 72"/>
          <p:cNvSpPr txBox="1"/>
          <p:nvPr/>
        </p:nvSpPr>
        <p:spPr>
          <a:xfrm rot="21300000">
            <a:off x="8256993" y="4298229"/>
            <a:ext cx="34655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15 </a:t>
            </a:r>
            <a:r>
              <a:rPr sz="1100"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%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73" name="object 73"/>
          <p:cNvSpPr txBox="1"/>
          <p:nvPr/>
        </p:nvSpPr>
        <p:spPr>
          <a:xfrm rot="21300000">
            <a:off x="8256993" y="4512972"/>
            <a:ext cx="34655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76 </a:t>
            </a:r>
            <a:r>
              <a:rPr sz="1100"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%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74" name="object 74"/>
          <p:cNvSpPr txBox="1"/>
          <p:nvPr/>
        </p:nvSpPr>
        <p:spPr>
          <a:xfrm rot="21300000">
            <a:off x="8290863" y="4727717"/>
            <a:ext cx="27851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9 </a:t>
            </a:r>
            <a:r>
              <a:rPr sz="1100"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%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75" name="object 75"/>
          <p:cNvSpPr txBox="1"/>
          <p:nvPr/>
        </p:nvSpPr>
        <p:spPr>
          <a:xfrm rot="21300000">
            <a:off x="6516149" y="4450066"/>
            <a:ext cx="72267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Subsides</a:t>
            </a:r>
            <a:endParaRPr sz="1000" dirty="0">
              <a:latin typeface="BelfiusAlternative"/>
              <a:cs typeface="BelfiusAlternative"/>
            </a:endParaRPr>
          </a:p>
        </p:txBody>
      </p:sp>
      <p:sp>
        <p:nvSpPr>
          <p:cNvPr id="76" name="object 76"/>
          <p:cNvSpPr txBox="1"/>
          <p:nvPr/>
        </p:nvSpPr>
        <p:spPr>
          <a:xfrm rot="21300000">
            <a:off x="6513816" y="4673900"/>
            <a:ext cx="52543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Crédits</a:t>
            </a:r>
            <a:endParaRPr sz="1000" dirty="0">
              <a:latin typeface="BelfiusAlternative"/>
              <a:cs typeface="BelfiusAlternative"/>
            </a:endParaRPr>
          </a:p>
        </p:txBody>
      </p:sp>
      <p:sp>
        <p:nvSpPr>
          <p:cNvPr id="77" name="object 77"/>
          <p:cNvSpPr txBox="1"/>
          <p:nvPr/>
        </p:nvSpPr>
        <p:spPr>
          <a:xfrm rot="21300000">
            <a:off x="6520831" y="4857933"/>
            <a:ext cx="117761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Aut</a:t>
            </a:r>
            <a:r>
              <a:rPr sz="1000"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sz="1000"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0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financement</a:t>
            </a:r>
            <a:endParaRPr sz="1000" dirty="0">
              <a:latin typeface="BelfiusAlternative"/>
              <a:cs typeface="BelfiusAlternative"/>
            </a:endParaRPr>
          </a:p>
        </p:txBody>
      </p:sp>
      <p:sp>
        <p:nvSpPr>
          <p:cNvPr id="78" name="object 78"/>
          <p:cNvSpPr txBox="1"/>
          <p:nvPr/>
        </p:nvSpPr>
        <p:spPr>
          <a:xfrm rot="21360000">
            <a:off x="6520291" y="3841638"/>
            <a:ext cx="237601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1"/>
              </a:lnSpc>
            </a:pPr>
            <a:r>
              <a:rPr b="1" spc="-39" baseline="-6172" dirty="0">
                <a:solidFill>
                  <a:srgbClr val="FFFFFF"/>
                </a:solidFill>
                <a:latin typeface="BelfiusAlternative"/>
                <a:cs typeface="BelfiusAlternative"/>
              </a:rPr>
              <a:t>Financemen</a:t>
            </a:r>
            <a:r>
              <a:rPr b="1" spc="-19" baseline="-6172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spc="-72" baseline="-6172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200" b="1" spc="-26" dirty="0">
                <a:solidFill>
                  <a:srgbClr val="FFFFFF"/>
                </a:solidFill>
                <a:latin typeface="BelfiusAlternative"/>
                <a:cs typeface="BelfiusAlternative"/>
              </a:rPr>
              <a:t>de</a:t>
            </a:r>
            <a:r>
              <a:rPr sz="1200"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1200" b="1" spc="-48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-39" baseline="2057" dirty="0">
                <a:solidFill>
                  <a:srgbClr val="FFFFFF"/>
                </a:solidFill>
                <a:latin typeface="BelfiusAlternative"/>
                <a:cs typeface="BelfiusAlternative"/>
              </a:rPr>
              <a:t>investissements</a:t>
            </a:r>
            <a:endParaRPr baseline="2057" dirty="0">
              <a:latin typeface="BelfiusAlternative"/>
              <a:cs typeface="BelfiusAlternative"/>
            </a:endParaRPr>
          </a:p>
        </p:txBody>
      </p:sp>
      <p:graphicFrame>
        <p:nvGraphicFramePr>
          <p:cNvPr id="80" name="Tableau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087675"/>
              </p:ext>
            </p:extLst>
          </p:nvPr>
        </p:nvGraphicFramePr>
        <p:xfrm>
          <a:off x="539552" y="5085184"/>
          <a:ext cx="8229600" cy="1662764"/>
        </p:xfrm>
        <a:graphic>
          <a:graphicData uri="http://schemas.openxmlformats.org/drawingml/2006/table">
            <a:tbl>
              <a:tblPr/>
              <a:tblGrid>
                <a:gridCol w="1904553"/>
                <a:gridCol w="560928"/>
                <a:gridCol w="1422951"/>
                <a:gridCol w="598727"/>
                <a:gridCol w="806335"/>
                <a:gridCol w="572613"/>
                <a:gridCol w="818020"/>
                <a:gridCol w="572613"/>
                <a:gridCol w="972860"/>
              </a:tblGrid>
              <a:tr h="191302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Chiffres extrapolés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36691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WAL + Bruxelles privé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329.599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278.182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318.199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345.433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6691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Wal</a:t>
                      </a:r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Bruxelles public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221.031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245.821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333.878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235.055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0415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WAL + Bruxelles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550.630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524.003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652.077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580.488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1302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wal + brux par rapport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65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12" y="125760"/>
            <a:ext cx="828092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lnSpc>
                <a:spcPts val="2717"/>
              </a:lnSpc>
            </a:pPr>
            <a:r>
              <a:rPr spc="13" dirty="0"/>
              <a:t>Con</a:t>
            </a:r>
            <a:r>
              <a:rPr spc="31" dirty="0"/>
              <a:t>t</a:t>
            </a:r>
            <a:r>
              <a:rPr spc="9" dirty="0"/>
              <a:t>enu</a:t>
            </a:r>
          </a:p>
          <a:p>
            <a:pPr marL="11131">
              <a:lnSpc>
                <a:spcPts val="2507"/>
              </a:lnSpc>
            </a:pPr>
            <a:r>
              <a:rPr sz="2100" spc="-18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</a:t>
            </a:r>
            <a:r>
              <a:rPr sz="2100" spc="26" dirty="0">
                <a:solidFill>
                  <a:schemeClr val="tx1">
                    <a:lumMod val="40000"/>
                    <a:lumOff val="60000"/>
                  </a:schemeClr>
                </a:solidFill>
              </a:rPr>
              <a:t>t</a:t>
            </a:r>
            <a:r>
              <a:rPr sz="2100" spc="-4" dirty="0">
                <a:solidFill>
                  <a:schemeClr val="tx1">
                    <a:lumMod val="40000"/>
                    <a:lumOff val="60000"/>
                  </a:schemeClr>
                </a:solidFill>
              </a:rPr>
              <a:t>ud</a:t>
            </a:r>
            <a:r>
              <a:rPr sz="21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</a:t>
            </a:r>
            <a:r>
              <a:rPr sz="2100" spc="-4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sz="2100" spc="4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</a:t>
            </a:r>
            <a:r>
              <a:rPr sz="2100" spc="-4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</a:t>
            </a:r>
            <a:r>
              <a:rPr sz="21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</a:t>
            </a:r>
            <a:r>
              <a:rPr sz="2100" spc="9" dirty="0">
                <a:solidFill>
                  <a:schemeClr val="tx1">
                    <a:lumMod val="40000"/>
                    <a:lumOff val="60000"/>
                  </a:schemeClr>
                </a:solidFill>
              </a:rPr>
              <a:t>t</a:t>
            </a:r>
            <a:r>
              <a:rPr sz="2100" spc="-4" dirty="0">
                <a:solidFill>
                  <a:schemeClr val="tx1">
                    <a:lumMod val="40000"/>
                    <a:lumOff val="60000"/>
                  </a:schemeClr>
                </a:solidFill>
              </a:rPr>
              <a:t>o</a:t>
            </a:r>
            <a:r>
              <a:rPr sz="2100" spc="35" dirty="0">
                <a:solidFill>
                  <a:schemeClr val="tx1">
                    <a:lumMod val="40000"/>
                    <a:lumOff val="60000"/>
                  </a:schemeClr>
                </a:solidFill>
              </a:rPr>
              <a:t>r</a:t>
            </a:r>
            <a:r>
              <a:rPr sz="2100" spc="-22" dirty="0">
                <a:solidFill>
                  <a:schemeClr val="tx1">
                    <a:lumMod val="40000"/>
                    <a:lumOff val="60000"/>
                  </a:schemeClr>
                </a:solidFill>
              </a:rPr>
              <a:t>i</a:t>
            </a:r>
            <a:r>
              <a:rPr sz="2100" spc="-13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</a:t>
            </a:r>
            <a:r>
              <a:rPr sz="21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l</a:t>
            </a:r>
            <a:r>
              <a:rPr sz="2100" spc="-9" dirty="0">
                <a:solidFill>
                  <a:schemeClr val="tx1">
                    <a:lumMod val="40000"/>
                    <a:lumOff val="60000"/>
                  </a:schemeClr>
                </a:solidFill>
              </a:rPr>
              <a:t>l</a:t>
            </a:r>
            <a:r>
              <a:rPr sz="21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 </a:t>
            </a:r>
            <a:r>
              <a:rPr sz="2100" spc="-35" dirty="0">
                <a:solidFill>
                  <a:schemeClr val="tx1">
                    <a:lumMod val="40000"/>
                    <a:lumOff val="60000"/>
                  </a:schemeClr>
                </a:solidFill>
              </a:rPr>
              <a:t>2</a:t>
            </a:r>
            <a:r>
              <a:rPr sz="2100" spc="-75" dirty="0">
                <a:solidFill>
                  <a:schemeClr val="tx1">
                    <a:lumMod val="40000"/>
                    <a:lumOff val="60000"/>
                  </a:schemeClr>
                </a:solidFill>
              </a:rPr>
              <a:t>0</a:t>
            </a:r>
            <a:r>
              <a:rPr sz="2100" spc="-13" dirty="0">
                <a:solidFill>
                  <a:schemeClr val="tx1">
                    <a:lumMod val="40000"/>
                    <a:lumOff val="60000"/>
                  </a:schemeClr>
                </a:solidFill>
              </a:rPr>
              <a:t>1</a:t>
            </a:r>
            <a:r>
              <a:rPr sz="21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1 - </a:t>
            </a:r>
            <a:r>
              <a:rPr sz="2100" spc="-35" dirty="0">
                <a:solidFill>
                  <a:schemeClr val="tx1">
                    <a:lumMod val="40000"/>
                    <a:lumOff val="60000"/>
                  </a:schemeClr>
                </a:solidFill>
              </a:rPr>
              <a:t>2</a:t>
            </a:r>
            <a:r>
              <a:rPr sz="2100" spc="-75" dirty="0">
                <a:solidFill>
                  <a:schemeClr val="tx1">
                    <a:lumMod val="40000"/>
                    <a:lumOff val="60000"/>
                  </a:schemeClr>
                </a:solidFill>
              </a:rPr>
              <a:t>0</a:t>
            </a:r>
            <a:r>
              <a:rPr sz="2100" spc="-96" dirty="0">
                <a:solidFill>
                  <a:schemeClr val="tx1">
                    <a:lumMod val="40000"/>
                    <a:lumOff val="60000"/>
                  </a:schemeClr>
                </a:solidFill>
              </a:rPr>
              <a:t>1</a:t>
            </a:r>
            <a:r>
              <a:rPr sz="21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4</a:t>
            </a:r>
          </a:p>
        </p:txBody>
      </p:sp>
      <p:sp>
        <p:nvSpPr>
          <p:cNvPr id="3" name="object 3"/>
          <p:cNvSpPr/>
          <p:nvPr/>
        </p:nvSpPr>
        <p:spPr>
          <a:xfrm>
            <a:off x="985109" y="1195903"/>
            <a:ext cx="4830465" cy="4969401"/>
          </a:xfrm>
          <a:custGeom>
            <a:avLst/>
            <a:gdLst/>
            <a:ahLst/>
            <a:cxnLst/>
            <a:rect l="l" t="t" r="r" b="b"/>
            <a:pathLst>
              <a:path w="5648959" h="5004435">
                <a:moveTo>
                  <a:pt x="5648397" y="4523014"/>
                </a:moveTo>
                <a:lnTo>
                  <a:pt x="179708" y="5001214"/>
                </a:lnTo>
                <a:lnTo>
                  <a:pt x="151385" y="5003102"/>
                </a:lnTo>
                <a:lnTo>
                  <a:pt x="126205" y="5004156"/>
                </a:lnTo>
                <a:lnTo>
                  <a:pt x="103984" y="5004205"/>
                </a:lnTo>
                <a:lnTo>
                  <a:pt x="84537" y="5003081"/>
                </a:lnTo>
                <a:lnTo>
                  <a:pt x="40989" y="4990959"/>
                </a:lnTo>
                <a:lnTo>
                  <a:pt x="15748" y="4962143"/>
                </a:lnTo>
                <a:lnTo>
                  <a:pt x="3821" y="4912039"/>
                </a:lnTo>
                <a:lnTo>
                  <a:pt x="801" y="4864540"/>
                </a:lnTo>
                <a:lnTo>
                  <a:pt x="0" y="4804176"/>
                </a:lnTo>
                <a:lnTo>
                  <a:pt x="0" y="694197"/>
                </a:lnTo>
                <a:lnTo>
                  <a:pt x="801" y="633693"/>
                </a:lnTo>
                <a:lnTo>
                  <a:pt x="3821" y="585665"/>
                </a:lnTo>
                <a:lnTo>
                  <a:pt x="15748" y="533474"/>
                </a:lnTo>
                <a:lnTo>
                  <a:pt x="40989" y="500241"/>
                </a:lnTo>
                <a:lnTo>
                  <a:pt x="84537" y="480500"/>
                </a:lnTo>
                <a:lnTo>
                  <a:pt x="126205" y="472134"/>
                </a:lnTo>
                <a:lnTo>
                  <a:pt x="179708" y="465714"/>
                </a:lnTo>
                <a:lnTo>
                  <a:pt x="246524" y="459620"/>
                </a:lnTo>
                <a:lnTo>
                  <a:pt x="5468657" y="2991"/>
                </a:lnTo>
                <a:lnTo>
                  <a:pt x="5522160" y="49"/>
                </a:lnTo>
                <a:lnTo>
                  <a:pt x="5544381" y="0"/>
                </a:lnTo>
                <a:lnTo>
                  <a:pt x="5563828" y="1124"/>
                </a:lnTo>
                <a:lnTo>
                  <a:pt x="5607376" y="13246"/>
                </a:lnTo>
                <a:lnTo>
                  <a:pt x="5632617" y="42062"/>
                </a:lnTo>
                <a:lnTo>
                  <a:pt x="5644544" y="92166"/>
                </a:lnTo>
                <a:lnTo>
                  <a:pt x="5647565" y="139665"/>
                </a:lnTo>
                <a:lnTo>
                  <a:pt x="5648366" y="200029"/>
                </a:lnTo>
                <a:lnTo>
                  <a:pt x="5648397" y="4523014"/>
                </a:lnTo>
                <a:close/>
              </a:path>
            </a:pathLst>
          </a:custGeom>
          <a:solidFill>
            <a:srgbClr val="E3D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rot="21360000">
            <a:off x="1258025" y="1886937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5" name="object 5"/>
          <p:cNvSpPr txBox="1"/>
          <p:nvPr/>
        </p:nvSpPr>
        <p:spPr>
          <a:xfrm rot="21360000">
            <a:off x="1258025" y="2303110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6" name="object 6"/>
          <p:cNvSpPr txBox="1"/>
          <p:nvPr/>
        </p:nvSpPr>
        <p:spPr>
          <a:xfrm rot="21360000">
            <a:off x="1726140" y="1769543"/>
            <a:ext cx="2199195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66" baseline="-2314" dirty="0">
                <a:solidFill>
                  <a:srgbClr val="D3104A"/>
                </a:solidFill>
                <a:latin typeface="BelfiusAlternative"/>
                <a:cs typeface="BelfiusAlternative"/>
              </a:rPr>
              <a:t>E</a:t>
            </a:r>
            <a:r>
              <a:rPr sz="3200" b="1" spc="-26" baseline="-2314" dirty="0">
                <a:solidFill>
                  <a:srgbClr val="D3104A"/>
                </a:solidFill>
                <a:latin typeface="BelfiusAlternative"/>
                <a:cs typeface="BelfiusAlternative"/>
              </a:rPr>
              <a:t>c</a:t>
            </a:r>
            <a:r>
              <a:rPr sz="3200" b="1" spc="-26" baseline="-1157" dirty="0">
                <a:solidFill>
                  <a:srgbClr val="D3104A"/>
                </a:solidFill>
                <a:latin typeface="BelfiusAlternative"/>
                <a:cs typeface="BelfiusAlternative"/>
              </a:rPr>
              <a:t>h</a:t>
            </a:r>
            <a:r>
              <a:rPr sz="3200" b="1" spc="-46" baseline="-1157" dirty="0">
                <a:solidFill>
                  <a:srgbClr val="D3104A"/>
                </a:solidFill>
                <a:latin typeface="BelfiusAlternative"/>
                <a:cs typeface="BelfiusAlternative"/>
              </a:rPr>
              <a:t>a</a:t>
            </a:r>
            <a:r>
              <a:rPr sz="2100" b="1" spc="-22" dirty="0">
                <a:solidFill>
                  <a:srgbClr val="D3104A"/>
                </a:solidFill>
                <a:latin typeface="BelfiusAlternative"/>
                <a:cs typeface="BelfiusAlternative"/>
              </a:rPr>
              <a:t>n</a:t>
            </a: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t</a:t>
            </a:r>
            <a:r>
              <a:rPr sz="2100" b="1" spc="-31" dirty="0">
                <a:solidFill>
                  <a:srgbClr val="D3104A"/>
                </a:solidFill>
                <a:latin typeface="BelfiusAlternative"/>
                <a:cs typeface="BelfiusAlternative"/>
              </a:rPr>
              <a:t>i</a:t>
            </a:r>
            <a:r>
              <a:rPr sz="3200" b="1" spc="19" baseline="1157" dirty="0">
                <a:solidFill>
                  <a:srgbClr val="D3104A"/>
                </a:solidFill>
                <a:latin typeface="BelfiusAlternative"/>
                <a:cs typeface="BelfiusAlternative"/>
              </a:rPr>
              <a:t>l</a:t>
            </a:r>
            <a:r>
              <a:rPr sz="3200" b="1" spc="-46" baseline="1157" dirty="0">
                <a:solidFill>
                  <a:srgbClr val="D3104A"/>
                </a:solidFill>
                <a:latin typeface="BelfiusAlternative"/>
                <a:cs typeface="BelfiusAlternative"/>
              </a:rPr>
              <a:t>l</a:t>
            </a:r>
            <a:r>
              <a:rPr sz="3200" b="1" spc="-32" baseline="1157" dirty="0">
                <a:solidFill>
                  <a:srgbClr val="D3104A"/>
                </a:solidFill>
                <a:latin typeface="BelfiusAlternative"/>
                <a:cs typeface="BelfiusAlternative"/>
              </a:rPr>
              <a:t>o</a:t>
            </a:r>
            <a:r>
              <a:rPr sz="3200" b="1" spc="-19" baseline="1157" dirty="0">
                <a:solidFill>
                  <a:srgbClr val="D3104A"/>
                </a:solidFill>
                <a:latin typeface="BelfiusAlternative"/>
                <a:cs typeface="BelfiusAlternative"/>
              </a:rPr>
              <a:t>n</a:t>
            </a:r>
            <a:endParaRPr sz="3200" baseline="1157" dirty="0">
              <a:latin typeface="BelfiusAlternative"/>
              <a:cs typeface="BelfiusAlternative"/>
            </a:endParaRPr>
          </a:p>
        </p:txBody>
      </p:sp>
      <p:sp>
        <p:nvSpPr>
          <p:cNvPr id="7" name="object 7"/>
          <p:cNvSpPr txBox="1"/>
          <p:nvPr/>
        </p:nvSpPr>
        <p:spPr>
          <a:xfrm rot="21360000">
            <a:off x="1734532" y="2133078"/>
            <a:ext cx="3225732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59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B</a:t>
            </a:r>
            <a:r>
              <a:rPr sz="32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26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la</a:t>
            </a:r>
            <a:r>
              <a:rPr sz="3200" b="1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6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39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19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3200" b="1" spc="-53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2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2100" b="1" spc="-48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2100" b="1" spc="-18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-1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spc="6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85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f</a:t>
            </a:r>
            <a:r>
              <a:rPr sz="3200" b="1" spc="-32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26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-46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3200" b="1" spc="-53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nc</a:t>
            </a:r>
            <a:r>
              <a:rPr sz="3200" b="1" spc="-59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39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39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3200" b="1" baseline="578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endParaRPr sz="3200" baseline="5787" dirty="0">
              <a:latin typeface="BelfiusAlternative"/>
              <a:cs typeface="BelfiusAlternative"/>
            </a:endParaRPr>
          </a:p>
        </p:txBody>
      </p:sp>
      <p:sp>
        <p:nvSpPr>
          <p:cNvPr id="8" name="object 8"/>
          <p:cNvSpPr txBox="1"/>
          <p:nvPr/>
        </p:nvSpPr>
        <p:spPr>
          <a:xfrm rot="21360000">
            <a:off x="1964203" y="2478390"/>
            <a:ext cx="271186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b="1" spc="-53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2400" b="1" spc="-32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2400" b="1" spc="-26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400" b="1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4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2400" b="1" spc="-19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-13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2400" b="1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2400" b="1" spc="26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2400" b="1" spc="-6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’</a:t>
            </a:r>
            <a:r>
              <a:rPr sz="2400" b="1" spc="-19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2400" b="1" spc="-46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400" b="1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v</a:t>
            </a:r>
            <a:r>
              <a:rPr sz="2400" b="1" spc="-19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b="1" spc="-18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2400" b="1" spc="-32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2400" b="1" spc="-13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2400" b="1" spc="-19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2400" b="1" spc="13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-26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m</a:t>
            </a:r>
            <a:r>
              <a:rPr sz="2400" b="1" baseline="3086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-32" baseline="3086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400" b="1" spc="-13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endParaRPr sz="2400" baseline="4629" dirty="0">
              <a:latin typeface="BelfiusAlternative"/>
              <a:cs typeface="BelfiusAlternative"/>
            </a:endParaRPr>
          </a:p>
        </p:txBody>
      </p:sp>
      <p:sp>
        <p:nvSpPr>
          <p:cNvPr id="9" name="object 9"/>
          <p:cNvSpPr txBox="1"/>
          <p:nvPr/>
        </p:nvSpPr>
        <p:spPr>
          <a:xfrm rot="21360000">
            <a:off x="1732665" y="2975946"/>
            <a:ext cx="3233152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39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-19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m</a:t>
            </a:r>
            <a:r>
              <a:rPr sz="3200" b="1" spc="-59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p</a:t>
            </a:r>
            <a:r>
              <a:rPr sz="3200" b="1" spc="-13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32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3200" b="1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6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2100" b="1" spc="-9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2100" b="1" spc="-13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3200" b="1" spc="26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spc="-1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u</a:t>
            </a:r>
            <a:r>
              <a:rPr sz="3200" b="1" spc="26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3200" b="1" spc="32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-32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3200" b="1" spc="53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endParaRPr sz="3200" baseline="3472" dirty="0">
              <a:latin typeface="BelfiusAlternative"/>
              <a:cs typeface="BelfiusAlternative"/>
            </a:endParaRPr>
          </a:p>
        </p:txBody>
      </p:sp>
      <p:sp>
        <p:nvSpPr>
          <p:cNvPr id="10" name="object 10"/>
          <p:cNvSpPr txBox="1"/>
          <p:nvPr/>
        </p:nvSpPr>
        <p:spPr>
          <a:xfrm rot="21360000">
            <a:off x="1962738" y="3351464"/>
            <a:ext cx="311655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b="1" spc="-39" baseline="-10802" dirty="0">
                <a:solidFill>
                  <a:srgbClr val="425B6C"/>
                </a:solidFill>
                <a:latin typeface="BelfiusAlternative"/>
                <a:cs typeface="BelfiusAlternative"/>
              </a:rPr>
              <a:t>B</a:t>
            </a:r>
            <a:r>
              <a:rPr sz="2400" b="1" spc="19" baseline="-9259" dirty="0">
                <a:solidFill>
                  <a:srgbClr val="425B6C"/>
                </a:solidFill>
                <a:latin typeface="BelfiusAlternative"/>
                <a:cs typeface="BelfiusAlternative"/>
              </a:rPr>
              <a:t>u</a:t>
            </a:r>
            <a:r>
              <a:rPr sz="2400" b="1" spc="-19" baseline="-9259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2400" b="1" spc="19" baseline="-7716" dirty="0">
                <a:solidFill>
                  <a:srgbClr val="425B6C"/>
                </a:solidFill>
                <a:latin typeface="BelfiusAlternative"/>
                <a:cs typeface="BelfiusAlternative"/>
              </a:rPr>
              <a:t>g</a:t>
            </a:r>
            <a:r>
              <a:rPr sz="2400" b="1" spc="-26" baseline="-7716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-13" baseline="-7716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2400" b="1" baseline="-7716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2400" b="1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2400" b="1" spc="-19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s </a:t>
            </a:r>
            <a:r>
              <a:rPr sz="2400" b="1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m</a:t>
            </a:r>
            <a:r>
              <a:rPr sz="24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2400" b="1" spc="-26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y</a:t>
            </a:r>
            <a:r>
              <a:rPr sz="2400" b="1" spc="-39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-13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400" b="1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s </a:t>
            </a:r>
            <a:r>
              <a:rPr sz="2400" b="1" spc="53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f</a:t>
            </a:r>
            <a:r>
              <a:rPr sz="2400" b="1" spc="-26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b="1" spc="-9" dirty="0">
                <a:solidFill>
                  <a:srgbClr val="425B6C"/>
                </a:solidFill>
                <a:latin typeface="BelfiusAlternative"/>
                <a:cs typeface="BelfiusAlternative"/>
              </a:rPr>
              <a:t>na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nc</a:t>
            </a:r>
            <a:r>
              <a:rPr b="1" spc="-26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2400" b="1" spc="-26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32" baseline="3086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2400" b="1" spc="-13" baseline="3086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endParaRPr sz="2400" baseline="3086" dirty="0">
              <a:latin typeface="BelfiusAlternative"/>
              <a:cs typeface="BelfiusAlternative"/>
            </a:endParaRPr>
          </a:p>
        </p:txBody>
      </p:sp>
      <p:sp>
        <p:nvSpPr>
          <p:cNvPr id="11" name="object 11"/>
          <p:cNvSpPr txBox="1"/>
          <p:nvPr/>
        </p:nvSpPr>
        <p:spPr>
          <a:xfrm rot="21360000">
            <a:off x="1732695" y="3814578"/>
            <a:ext cx="3231638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32" baseline="-5787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3200" b="1" spc="-26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13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-6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v</a:t>
            </a:r>
            <a:r>
              <a:rPr sz="3200" b="1" spc="-39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13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-19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3200" b="1" spc="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53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3200" b="1" spc="19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-19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spc="6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2100" b="1" spc="-13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2100" b="1" spc="-26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98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3200" b="1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v</a:t>
            </a:r>
            <a:r>
              <a:rPr sz="3200" b="1" spc="-46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39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19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es</a:t>
            </a:r>
            <a:endParaRPr sz="3200" baseline="2314" dirty="0">
              <a:latin typeface="BelfiusAlternative"/>
              <a:cs typeface="BelfiusAlternative"/>
            </a:endParaRPr>
          </a:p>
        </p:txBody>
      </p:sp>
      <p:sp>
        <p:nvSpPr>
          <p:cNvPr id="12" name="object 12"/>
          <p:cNvSpPr txBox="1"/>
          <p:nvPr/>
        </p:nvSpPr>
        <p:spPr>
          <a:xfrm rot="21360000">
            <a:off x="1735648" y="4309695"/>
            <a:ext cx="3697321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7"/>
              </a:lnSpc>
            </a:pPr>
            <a:r>
              <a:rPr sz="3200" b="1" spc="-46" baseline="-5787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32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26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-39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-32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3200" b="1" spc="-19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es</a:t>
            </a:r>
            <a:r>
              <a:rPr sz="3200" b="1" spc="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19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3200" b="1" spc="-145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’</a:t>
            </a:r>
            <a:r>
              <a:rPr sz="2100" b="1" spc="-22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2100" b="1" spc="18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21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-1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v</a:t>
            </a:r>
            <a:r>
              <a:rPr sz="3200" b="1" spc="-3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13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3200" b="1" spc="6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&amp;</a:t>
            </a:r>
            <a:r>
              <a:rPr sz="3200" b="1" spc="6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39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p</a:t>
            </a:r>
            <a:r>
              <a:rPr sz="3200" b="1" spc="-39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39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3200" b="1" spc="-19" baseline="578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spc="-32" baseline="5787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26" baseline="6944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-39" baseline="6944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-39" baseline="8101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baseline="8101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endParaRPr sz="3200" baseline="8101" dirty="0">
              <a:latin typeface="BelfiusAlternative"/>
              <a:cs typeface="BelfiusAlternative"/>
            </a:endParaRPr>
          </a:p>
        </p:txBody>
      </p:sp>
      <p:sp>
        <p:nvSpPr>
          <p:cNvPr id="13" name="object 13"/>
          <p:cNvSpPr txBox="1"/>
          <p:nvPr/>
        </p:nvSpPr>
        <p:spPr>
          <a:xfrm rot="21360000">
            <a:off x="1794533" y="5137025"/>
            <a:ext cx="3656866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302" baseline="-925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-19" baseline="-8101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-26" baseline="-8101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baseline="-6944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6" baseline="-694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39" baseline="-6944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19" baseline="-5787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-19" baseline="-5787" dirty="0">
                <a:solidFill>
                  <a:srgbClr val="425B6C"/>
                </a:solidFill>
                <a:latin typeface="BelfiusAlternative"/>
                <a:cs typeface="BelfiusAlternative"/>
              </a:rPr>
              <a:t>m</a:t>
            </a:r>
            <a:r>
              <a:rPr sz="3200" b="1" spc="-53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b</a:t>
            </a:r>
            <a:r>
              <a:rPr sz="32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39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3200" b="1" spc="6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-</a:t>
            </a:r>
            <a:r>
              <a:rPr sz="3200" b="1" spc="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39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19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on</a:t>
            </a:r>
            <a:r>
              <a:rPr sz="3200" b="1" spc="-26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2100" b="1" spc="-22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2100" b="1" spc="-18" dirty="0">
                <a:solidFill>
                  <a:srgbClr val="425B6C"/>
                </a:solidFill>
                <a:latin typeface="BelfiusAlternative"/>
                <a:cs typeface="BelfiusAlternative"/>
              </a:rPr>
              <a:t>u</a:t>
            </a:r>
            <a:r>
              <a:rPr sz="3200" b="1" spc="-32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spc="-5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1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-26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endParaRPr sz="3200" baseline="2314" dirty="0">
              <a:latin typeface="BelfiusAlternative"/>
              <a:cs typeface="BelfiusAlternative"/>
            </a:endParaRPr>
          </a:p>
        </p:txBody>
      </p:sp>
      <p:sp>
        <p:nvSpPr>
          <p:cNvPr id="14" name="object 14"/>
          <p:cNvSpPr txBox="1"/>
          <p:nvPr/>
        </p:nvSpPr>
        <p:spPr>
          <a:xfrm rot="21360000">
            <a:off x="1258025" y="3143284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spc="-13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15" name="object 15"/>
          <p:cNvSpPr txBox="1"/>
          <p:nvPr/>
        </p:nvSpPr>
        <p:spPr>
          <a:xfrm rot="21360000">
            <a:off x="1258025" y="3983459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16" name="object 16"/>
          <p:cNvSpPr txBox="1"/>
          <p:nvPr/>
        </p:nvSpPr>
        <p:spPr>
          <a:xfrm rot="21360000">
            <a:off x="1258025" y="4530588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 dirty="0">
              <a:latin typeface="BelfiusAlternative"/>
              <a:cs typeface="BelfiusAlternative"/>
            </a:endParaRPr>
          </a:p>
        </p:txBody>
      </p:sp>
      <p:sp>
        <p:nvSpPr>
          <p:cNvPr id="17" name="object 17"/>
          <p:cNvSpPr txBox="1"/>
          <p:nvPr/>
        </p:nvSpPr>
        <p:spPr>
          <a:xfrm rot="21360000">
            <a:off x="1291406" y="5312940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 dirty="0">
              <a:latin typeface="BelfiusAlternative"/>
              <a:cs typeface="BelfiusAlternative"/>
            </a:endParaRPr>
          </a:p>
        </p:txBody>
      </p:sp>
    </p:spTree>
    <p:extLst>
      <p:ext uri="{BB962C8B-B14F-4D97-AF65-F5344CB8AC3E}">
        <p14:creationId xmlns:p14="http://schemas.microsoft.com/office/powerpoint/2010/main" val="14825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519863"/>
            <a:ext cx="1181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886965E2-8F06-4882-B4FC-81FBDAA6DAF5}" type="datetime1">
              <a:rPr lang="nl-BE" altLang="en-US" sz="1000" smtClean="0">
                <a:solidFill>
                  <a:srgbClr val="979FAA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27/05/2016</a:t>
            </a:fld>
            <a:endParaRPr lang="en-US" altLang="en-US" sz="1000" smtClean="0">
              <a:solidFill>
                <a:srgbClr val="979FAA"/>
              </a:solidFill>
            </a:endParaRPr>
          </a:p>
        </p:txBody>
      </p:sp>
      <p:sp>
        <p:nvSpPr>
          <p:cNvPr id="10137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519863"/>
            <a:ext cx="4778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1CC6F4D0-1819-4F47-A662-F269B2EE7785}" type="slidenum">
              <a:rPr lang="en-US" altLang="en-US" sz="1000" smtClean="0">
                <a:solidFill>
                  <a:srgbClr val="979FAA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en-US" sz="1000" smtClean="0">
              <a:solidFill>
                <a:srgbClr val="979FAA"/>
              </a:solidFill>
            </a:endParaRPr>
          </a:p>
        </p:txBody>
      </p:sp>
      <p:sp>
        <p:nvSpPr>
          <p:cNvPr id="101380" name="Rectangle 2"/>
          <p:cNvSpPr>
            <a:spLocks noChangeArrowheads="1"/>
          </p:cNvSpPr>
          <p:nvPr/>
        </p:nvSpPr>
        <p:spPr bwMode="auto">
          <a:xfrm>
            <a:off x="1198563" y="1184275"/>
            <a:ext cx="6567487" cy="2530475"/>
          </a:xfrm>
          <a:prstGeom prst="rect">
            <a:avLst/>
          </a:prstGeom>
          <a:noFill/>
          <a:ln w="9525">
            <a:solidFill>
              <a:srgbClr val="2E36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/>
          </a:p>
        </p:txBody>
      </p:sp>
      <p:sp>
        <p:nvSpPr>
          <p:cNvPr id="101381" name="Rectangle 3"/>
          <p:cNvSpPr>
            <a:spLocks noChangeArrowheads="1"/>
          </p:cNvSpPr>
          <p:nvPr/>
        </p:nvSpPr>
        <p:spPr bwMode="auto">
          <a:xfrm>
            <a:off x="1209675" y="1193800"/>
            <a:ext cx="6557963" cy="3841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E36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nl-BE" altLang="en-US" sz="2000" b="1">
                <a:solidFill>
                  <a:prstClr val="white"/>
                </a:solidFill>
              </a:rPr>
              <a:t>Deux indicateurs principaux:</a:t>
            </a:r>
            <a:endParaRPr lang="nl-NL" altLang="en-US" sz="2000" b="1">
              <a:solidFill>
                <a:prstClr val="white"/>
              </a:solidFill>
            </a:endParaRPr>
          </a:p>
        </p:txBody>
      </p:sp>
      <p:sp>
        <p:nvSpPr>
          <p:cNvPr id="101382" name="Text Box 4"/>
          <p:cNvSpPr txBox="1">
            <a:spLocks noChangeArrowheads="1"/>
          </p:cNvSpPr>
          <p:nvPr/>
        </p:nvSpPr>
        <p:spPr bwMode="auto">
          <a:xfrm>
            <a:off x="1095375" y="1855788"/>
            <a:ext cx="2024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40000"/>
              </a:lnSpc>
              <a:spcBef>
                <a:spcPct val="0"/>
              </a:spcBef>
              <a:buSzTx/>
              <a:buFontTx/>
              <a:buNone/>
            </a:pPr>
            <a:endParaRPr lang="nl-BE" altLang="en-US" sz="2000" dirty="0">
              <a:solidFill>
                <a:srgbClr val="C30045"/>
              </a:solidFill>
            </a:endParaRPr>
          </a:p>
          <a:p>
            <a:pPr>
              <a:lnSpc>
                <a:spcPct val="40000"/>
              </a:lnSpc>
              <a:spcBef>
                <a:spcPct val="0"/>
              </a:spcBef>
              <a:buSzTx/>
              <a:buFontTx/>
              <a:buNone/>
            </a:pPr>
            <a:r>
              <a:rPr lang="nl-BE" altLang="en-US" sz="2000" dirty="0">
                <a:solidFill>
                  <a:srgbClr val="C30045"/>
                </a:solidFill>
              </a:rPr>
              <a:t> </a:t>
            </a:r>
            <a:r>
              <a:rPr lang="nl-BE" altLang="en-US" sz="2000" b="1" dirty="0" err="1">
                <a:solidFill>
                  <a:srgbClr val="C30045"/>
                </a:solidFill>
              </a:rPr>
              <a:t>Continuité</a:t>
            </a:r>
            <a:r>
              <a:rPr lang="nl-BE" altLang="en-US" sz="2000" dirty="0">
                <a:solidFill>
                  <a:srgbClr val="C30045"/>
                </a:solidFill>
              </a:rPr>
              <a:t>    = </a:t>
            </a:r>
            <a:endParaRPr lang="nl-NL" altLang="en-US" sz="2000" dirty="0">
              <a:solidFill>
                <a:srgbClr val="C30045"/>
              </a:solidFill>
            </a:endParaRPr>
          </a:p>
        </p:txBody>
      </p:sp>
      <p:sp>
        <p:nvSpPr>
          <p:cNvPr id="101383" name="Text Box 5"/>
          <p:cNvSpPr txBox="1">
            <a:spLocks noChangeArrowheads="1"/>
          </p:cNvSpPr>
          <p:nvPr/>
        </p:nvSpPr>
        <p:spPr bwMode="auto">
          <a:xfrm>
            <a:off x="3059113" y="1773238"/>
            <a:ext cx="3518912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0CB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en-US" sz="1800" dirty="0">
                <a:solidFill>
                  <a:srgbClr val="5A0037"/>
                </a:solidFill>
              </a:rPr>
              <a:t>Investissements bruts sont-ils </a:t>
            </a:r>
          </a:p>
          <a:p>
            <a:pPr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en-US" sz="1800" dirty="0">
                <a:solidFill>
                  <a:srgbClr val="5A0037"/>
                </a:solidFill>
              </a:rPr>
              <a:t>supérieurs aux amortissements?</a:t>
            </a:r>
            <a:endParaRPr lang="nl-NL" altLang="en-US" sz="1800" dirty="0">
              <a:solidFill>
                <a:srgbClr val="5A0037"/>
              </a:solidFill>
            </a:endParaRPr>
          </a:p>
        </p:txBody>
      </p:sp>
      <p:sp>
        <p:nvSpPr>
          <p:cNvPr id="101384" name="Text Box 6"/>
          <p:cNvSpPr txBox="1">
            <a:spLocks noChangeArrowheads="1"/>
          </p:cNvSpPr>
          <p:nvPr/>
        </p:nvSpPr>
        <p:spPr bwMode="auto">
          <a:xfrm>
            <a:off x="3249613" y="2636838"/>
            <a:ext cx="2927350" cy="6508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Char char="•"/>
            </a:pPr>
            <a:r>
              <a:rPr lang="nl-BE" altLang="en-US" sz="1800" dirty="0"/>
              <a:t> OK si ratio &gt; 1</a:t>
            </a:r>
          </a:p>
          <a:p>
            <a:pPr>
              <a:spcBef>
                <a:spcPct val="0"/>
              </a:spcBef>
              <a:buSzTx/>
              <a:buFontTx/>
              <a:buChar char="•"/>
            </a:pPr>
            <a:r>
              <a:rPr lang="nl-BE" altLang="en-US" sz="1800" dirty="0"/>
              <a:t> </a:t>
            </a:r>
            <a:r>
              <a:rPr lang="nl-BE" altLang="en-US" sz="1800" dirty="0" err="1"/>
              <a:t>Aussi</a:t>
            </a:r>
            <a:r>
              <a:rPr lang="nl-BE" altLang="en-US" sz="1800" dirty="0"/>
              <a:t> </a:t>
            </a:r>
            <a:r>
              <a:rPr lang="nl-BE" altLang="en-US" sz="1800" dirty="0" err="1"/>
              <a:t>calcul</a:t>
            </a:r>
            <a:r>
              <a:rPr lang="nl-BE" altLang="en-US" sz="1800" dirty="0"/>
              <a:t> </a:t>
            </a:r>
            <a:r>
              <a:rPr lang="nl-BE" altLang="en-US" sz="1800" dirty="0" err="1"/>
              <a:t>sur</a:t>
            </a:r>
            <a:r>
              <a:rPr lang="nl-BE" altLang="en-US" sz="1800" dirty="0"/>
              <a:t> 3 </a:t>
            </a:r>
            <a:r>
              <a:rPr lang="nl-BE" altLang="en-US" sz="1800" dirty="0" err="1"/>
              <a:t>années</a:t>
            </a:r>
            <a:endParaRPr lang="nl-NL" altLang="en-US" sz="1800" dirty="0"/>
          </a:p>
        </p:txBody>
      </p:sp>
      <p:sp>
        <p:nvSpPr>
          <p:cNvPr id="101385" name="Text Box 7"/>
          <p:cNvSpPr txBox="1">
            <a:spLocks noChangeArrowheads="1"/>
          </p:cNvSpPr>
          <p:nvPr/>
        </p:nvSpPr>
        <p:spPr bwMode="auto">
          <a:xfrm>
            <a:off x="1106488" y="3965575"/>
            <a:ext cx="2035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40000"/>
              </a:lnSpc>
              <a:spcBef>
                <a:spcPct val="0"/>
              </a:spcBef>
              <a:buSzTx/>
              <a:buFontTx/>
              <a:buNone/>
            </a:pPr>
            <a:endParaRPr lang="nl-BE" altLang="en-US" sz="2000">
              <a:solidFill>
                <a:srgbClr val="CC2C00"/>
              </a:solidFill>
            </a:endParaRPr>
          </a:p>
          <a:p>
            <a:pPr>
              <a:lnSpc>
                <a:spcPct val="40000"/>
              </a:lnSpc>
              <a:spcBef>
                <a:spcPct val="0"/>
              </a:spcBef>
              <a:buSzTx/>
              <a:buFontTx/>
              <a:buNone/>
            </a:pPr>
            <a:r>
              <a:rPr lang="nl-BE" altLang="en-US" sz="2000" b="1">
                <a:solidFill>
                  <a:srgbClr val="CC2C00"/>
                </a:solidFill>
              </a:rPr>
              <a:t> </a:t>
            </a:r>
            <a:r>
              <a:rPr lang="nl-BE" altLang="en-US" sz="2000" b="1">
                <a:solidFill>
                  <a:srgbClr val="C30045"/>
                </a:solidFill>
              </a:rPr>
              <a:t>Ancienneté</a:t>
            </a:r>
            <a:r>
              <a:rPr lang="nl-BE" altLang="en-US" sz="2000">
                <a:solidFill>
                  <a:srgbClr val="C30045"/>
                </a:solidFill>
              </a:rPr>
              <a:t>  = </a:t>
            </a:r>
            <a:endParaRPr lang="nl-NL" altLang="en-US" sz="2000">
              <a:solidFill>
                <a:srgbClr val="C30045"/>
              </a:solidFill>
            </a:endParaRPr>
          </a:p>
        </p:txBody>
      </p:sp>
      <p:sp>
        <p:nvSpPr>
          <p:cNvPr id="101386" name="Text Box 8"/>
          <p:cNvSpPr txBox="1">
            <a:spLocks noChangeArrowheads="1"/>
          </p:cNvSpPr>
          <p:nvPr/>
        </p:nvSpPr>
        <p:spPr bwMode="auto">
          <a:xfrm>
            <a:off x="3132138" y="3717925"/>
            <a:ext cx="3059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BB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nl-BE" altLang="en-US" sz="1800" dirty="0" err="1">
                <a:solidFill>
                  <a:srgbClr val="5A0037"/>
                </a:solidFill>
              </a:rPr>
              <a:t>Valeur</a:t>
            </a:r>
            <a:r>
              <a:rPr lang="nl-BE" altLang="en-US" sz="1800" dirty="0">
                <a:solidFill>
                  <a:srgbClr val="5A0037"/>
                </a:solidFill>
              </a:rPr>
              <a:t> </a:t>
            </a:r>
            <a:r>
              <a:rPr lang="nl-BE" altLang="en-US" sz="1800" dirty="0" err="1">
                <a:solidFill>
                  <a:srgbClr val="5A0037"/>
                </a:solidFill>
              </a:rPr>
              <a:t>comptable</a:t>
            </a:r>
            <a:r>
              <a:rPr lang="nl-BE" altLang="en-US" sz="1800" dirty="0">
                <a:solidFill>
                  <a:srgbClr val="5A0037"/>
                </a:solidFill>
              </a:rPr>
              <a:t> </a:t>
            </a:r>
            <a:r>
              <a:rPr lang="nl-BE" altLang="en-US" sz="1800" dirty="0" err="1">
                <a:solidFill>
                  <a:srgbClr val="5A0037"/>
                </a:solidFill>
              </a:rPr>
              <a:t>résiduelle</a:t>
            </a:r>
            <a:endParaRPr lang="nl-NL" altLang="en-US" sz="1800" dirty="0">
              <a:solidFill>
                <a:srgbClr val="5A0037"/>
              </a:solidFill>
            </a:endParaRPr>
          </a:p>
        </p:txBody>
      </p:sp>
      <p:sp>
        <p:nvSpPr>
          <p:cNvPr id="101387" name="Text Box 9"/>
          <p:cNvSpPr txBox="1">
            <a:spLocks noChangeArrowheads="1"/>
          </p:cNvSpPr>
          <p:nvPr/>
        </p:nvSpPr>
        <p:spPr bwMode="auto">
          <a:xfrm>
            <a:off x="3049588" y="4191000"/>
            <a:ext cx="328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BB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nl-BE" altLang="en-US" sz="1800" dirty="0" err="1">
                <a:solidFill>
                  <a:srgbClr val="5A0037"/>
                </a:solidFill>
              </a:rPr>
              <a:t>Valeur</a:t>
            </a:r>
            <a:r>
              <a:rPr lang="nl-BE" altLang="en-US" sz="1800" dirty="0">
                <a:solidFill>
                  <a:srgbClr val="5A0037"/>
                </a:solidFill>
              </a:rPr>
              <a:t> </a:t>
            </a:r>
            <a:r>
              <a:rPr lang="nl-BE" altLang="en-US" sz="1800" dirty="0" err="1">
                <a:solidFill>
                  <a:srgbClr val="5A0037"/>
                </a:solidFill>
              </a:rPr>
              <a:t>comptable</a:t>
            </a:r>
            <a:r>
              <a:rPr lang="nl-BE" altLang="en-US" sz="1800" dirty="0">
                <a:solidFill>
                  <a:srgbClr val="5A0037"/>
                </a:solidFill>
              </a:rPr>
              <a:t> </a:t>
            </a:r>
            <a:r>
              <a:rPr lang="nl-BE" altLang="en-US" sz="1800" dirty="0" err="1">
                <a:solidFill>
                  <a:srgbClr val="5A0037"/>
                </a:solidFill>
              </a:rPr>
              <a:t>d’acquisition</a:t>
            </a:r>
            <a:endParaRPr lang="nl-NL" altLang="en-US" sz="1800" dirty="0">
              <a:solidFill>
                <a:srgbClr val="5A0037"/>
              </a:solidFill>
            </a:endParaRPr>
          </a:p>
        </p:txBody>
      </p:sp>
      <p:sp>
        <p:nvSpPr>
          <p:cNvPr id="101388" name="Line 10"/>
          <p:cNvSpPr>
            <a:spLocks noChangeShapeType="1"/>
          </p:cNvSpPr>
          <p:nvPr/>
        </p:nvSpPr>
        <p:spPr bwMode="auto">
          <a:xfrm>
            <a:off x="3316288" y="4157663"/>
            <a:ext cx="2770187" cy="0"/>
          </a:xfrm>
          <a:prstGeom prst="line">
            <a:avLst/>
          </a:prstGeom>
          <a:noFill/>
          <a:ln w="19050">
            <a:solidFill>
              <a:srgbClr val="5A00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51626F"/>
              </a:solidFill>
              <a:ea typeface="ＭＳ Ｐゴシック" pitchFamily="1" charset="-128"/>
              <a:cs typeface="+mn-cs"/>
            </a:endParaRPr>
          </a:p>
        </p:txBody>
      </p:sp>
      <p:sp>
        <p:nvSpPr>
          <p:cNvPr id="101389" name="Text Box 11"/>
          <p:cNvSpPr txBox="1">
            <a:spLocks noChangeArrowheads="1"/>
          </p:cNvSpPr>
          <p:nvPr/>
        </p:nvSpPr>
        <p:spPr bwMode="auto">
          <a:xfrm>
            <a:off x="2944813" y="4729163"/>
            <a:ext cx="3571875" cy="10350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SzTx/>
              <a:buFontTx/>
              <a:buChar char="•"/>
            </a:pPr>
            <a:r>
              <a:rPr lang="nl-BE" altLang="en-US" sz="1800"/>
              <a:t> Si 100% : bien = neuf</a:t>
            </a:r>
          </a:p>
          <a:p>
            <a:pPr>
              <a:lnSpc>
                <a:spcPct val="80000"/>
              </a:lnSpc>
              <a:spcBef>
                <a:spcPct val="50000"/>
              </a:spcBef>
              <a:buSzTx/>
              <a:buFontTx/>
              <a:buChar char="•"/>
            </a:pPr>
            <a:r>
              <a:rPr lang="nl-BE" altLang="en-US" sz="1800"/>
              <a:t> Si 0% = bien totalement amorti</a:t>
            </a:r>
          </a:p>
          <a:p>
            <a:pPr>
              <a:lnSpc>
                <a:spcPct val="80000"/>
              </a:lnSpc>
              <a:spcBef>
                <a:spcPct val="50000"/>
              </a:spcBef>
              <a:buSzTx/>
              <a:buFontTx/>
              <a:buChar char="•"/>
            </a:pPr>
            <a:r>
              <a:rPr lang="nl-BE" altLang="en-US" sz="1800"/>
              <a:t> Calcul pour # catég. immob.</a:t>
            </a:r>
            <a:endParaRPr lang="nl-NL" altLang="en-US" sz="1800"/>
          </a:p>
        </p:txBody>
      </p:sp>
      <p:sp>
        <p:nvSpPr>
          <p:cNvPr id="101390" name="Rectangle 12"/>
          <p:cNvSpPr>
            <a:spLocks noChangeArrowheads="1"/>
          </p:cNvSpPr>
          <p:nvPr/>
        </p:nvSpPr>
        <p:spPr bwMode="auto">
          <a:xfrm>
            <a:off x="1196975" y="3711575"/>
            <a:ext cx="6567488" cy="2538413"/>
          </a:xfrm>
          <a:prstGeom prst="rect">
            <a:avLst/>
          </a:prstGeom>
          <a:noFill/>
          <a:ln w="9525">
            <a:solidFill>
              <a:srgbClr val="2E36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/>
          </a:p>
        </p:txBody>
      </p:sp>
      <p:sp>
        <p:nvSpPr>
          <p:cNvPr id="101391" name="Title 2"/>
          <p:cNvSpPr>
            <a:spLocks/>
          </p:cNvSpPr>
          <p:nvPr/>
        </p:nvSpPr>
        <p:spPr bwMode="auto">
          <a:xfrm>
            <a:off x="533400" y="228600"/>
            <a:ext cx="82296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</a:rPr>
              <a:t>Données</a:t>
            </a:r>
            <a:r>
              <a:rPr lang="en-US" altLang="en-US" sz="2600" dirty="0">
                <a:solidFill>
                  <a:schemeClr val="bg1"/>
                </a:solidFill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</a:rPr>
              <a:t>d'investissement</a:t>
            </a:r>
            <a:r>
              <a:rPr lang="en-US" altLang="en-US" sz="2600" dirty="0" smtClean="0">
                <a:solidFill>
                  <a:schemeClr val="bg1"/>
                </a:solidFill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</a:rPr>
              <a:t>interprétation</a:t>
            </a:r>
            <a:endParaRPr lang="en-US" altLang="en-US" sz="2600" dirty="0">
              <a:solidFill>
                <a:schemeClr val="bg1"/>
              </a:solidFill>
            </a:endParaRPr>
          </a:p>
        </p:txBody>
      </p:sp>
      <p:graphicFrame>
        <p:nvGraphicFramePr>
          <p:cNvPr id="16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088301"/>
              </p:ext>
            </p:extLst>
          </p:nvPr>
        </p:nvGraphicFramePr>
        <p:xfrm>
          <a:off x="6444208" y="2444303"/>
          <a:ext cx="2664296" cy="1145519"/>
        </p:xfrm>
        <a:graphic>
          <a:graphicData uri="http://schemas.openxmlformats.org/drawingml/2006/table">
            <a:tbl>
              <a:tblPr/>
              <a:tblGrid>
                <a:gridCol w="1099394"/>
                <a:gridCol w="749576"/>
                <a:gridCol w="815326"/>
              </a:tblGrid>
              <a:tr h="28613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L="91419" marR="91419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nl-B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ＭＳ Ｐゴシック" pitchFamily="1" charset="-128"/>
                        </a:rPr>
                        <a:t>Secteur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L="91419" marR="91419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nl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ＭＳ Ｐゴシック" pitchFamily="1" charset="-128"/>
                        </a:rPr>
                        <a:t>Wal </a:t>
                      </a:r>
                      <a:r>
                        <a:rPr kumimoji="0" lang="nl-B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ＭＳ Ｐゴシック" pitchFamily="1" charset="-128"/>
                        </a:rPr>
                        <a:t>Bxl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L="91419" marR="91419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056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ＭＳ Ｐゴシック" pitchFamily="1" charset="-128"/>
                        </a:rPr>
                        <a:t>Investissements bruts  /lits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L="91419" marR="91419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ＭＳ Ｐゴシック" pitchFamily="1" charset="-128"/>
                        </a:rPr>
                        <a:t>32.461</a:t>
                      </a:r>
                    </a:p>
                  </a:txBody>
                  <a:tcPr marL="91419" marR="91419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ＭＳ Ｐゴシック" pitchFamily="1" charset="-128"/>
                        </a:rPr>
                        <a:t>29.285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L="91419" marR="91419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641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Données d’investissement continuité ACI</a:t>
            </a:r>
            <a:endParaRPr lang="fr-BE" dirty="0"/>
          </a:p>
        </p:txBody>
      </p:sp>
      <p:sp>
        <p:nvSpPr>
          <p:cNvPr id="9830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519863"/>
            <a:ext cx="1181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9CB79262-1861-40B1-AA3F-68367D3FF839}" type="datetime1">
              <a:rPr lang="nl-BE" altLang="en-US" sz="1000" smtClean="0">
                <a:solidFill>
                  <a:srgbClr val="979FAA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27/05/2016</a:t>
            </a:fld>
            <a:endParaRPr lang="en-US" altLang="en-US" sz="1000" smtClean="0">
              <a:solidFill>
                <a:srgbClr val="979FAA"/>
              </a:solidFill>
            </a:endParaRPr>
          </a:p>
        </p:txBody>
      </p:sp>
      <p:sp>
        <p:nvSpPr>
          <p:cNvPr id="9830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519863"/>
            <a:ext cx="4778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9F445474-86B3-4FEC-BDF8-0DF9082EE29E}" type="slidenum">
              <a:rPr lang="en-US" altLang="en-US" sz="1000" smtClean="0">
                <a:solidFill>
                  <a:srgbClr val="979FAA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US" altLang="en-US" sz="1000" smtClean="0">
              <a:solidFill>
                <a:srgbClr val="979FAA"/>
              </a:solidFill>
            </a:endParaRPr>
          </a:p>
        </p:txBody>
      </p:sp>
      <p:sp>
        <p:nvSpPr>
          <p:cNvPr id="98308" name="Rectangle 2"/>
          <p:cNvSpPr>
            <a:spLocks noChangeArrowheads="1"/>
          </p:cNvSpPr>
          <p:nvPr/>
        </p:nvSpPr>
        <p:spPr bwMode="auto">
          <a:xfrm>
            <a:off x="141287" y="965199"/>
            <a:ext cx="8861425" cy="5311775"/>
          </a:xfrm>
          <a:prstGeom prst="rect">
            <a:avLst/>
          </a:prstGeom>
          <a:solidFill>
            <a:schemeClr val="bg1"/>
          </a:solidFill>
          <a:ln w="25400">
            <a:solidFill>
              <a:srgbClr val="2E36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8309" name="Rectangle 11"/>
          <p:cNvSpPr>
            <a:spLocks noChangeArrowheads="1"/>
          </p:cNvSpPr>
          <p:nvPr/>
        </p:nvSpPr>
        <p:spPr bwMode="auto">
          <a:xfrm>
            <a:off x="79375" y="2439988"/>
            <a:ext cx="9005888" cy="769937"/>
          </a:xfrm>
          <a:prstGeom prst="rect">
            <a:avLst/>
          </a:prstGeom>
          <a:noFill/>
          <a:ln w="25400">
            <a:solidFill>
              <a:srgbClr val="3C589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8310" name="Rectangle 13"/>
          <p:cNvSpPr>
            <a:spLocks noChangeArrowheads="1"/>
          </p:cNvSpPr>
          <p:nvPr/>
        </p:nvSpPr>
        <p:spPr bwMode="auto">
          <a:xfrm>
            <a:off x="79375" y="3333750"/>
            <a:ext cx="9005888" cy="812800"/>
          </a:xfrm>
          <a:prstGeom prst="rect">
            <a:avLst/>
          </a:prstGeom>
          <a:noFill/>
          <a:ln w="25400">
            <a:solidFill>
              <a:srgbClr val="3C589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8311" name="Rectangle 15"/>
          <p:cNvSpPr>
            <a:spLocks noChangeArrowheads="1"/>
          </p:cNvSpPr>
          <p:nvPr/>
        </p:nvSpPr>
        <p:spPr bwMode="auto">
          <a:xfrm>
            <a:off x="79375" y="4268788"/>
            <a:ext cx="9005888" cy="809625"/>
          </a:xfrm>
          <a:prstGeom prst="rect">
            <a:avLst/>
          </a:prstGeom>
          <a:noFill/>
          <a:ln w="25400">
            <a:solidFill>
              <a:srgbClr val="3C589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8312" name="Rectangle 17"/>
          <p:cNvSpPr>
            <a:spLocks noChangeArrowheads="1"/>
          </p:cNvSpPr>
          <p:nvPr/>
        </p:nvSpPr>
        <p:spPr bwMode="auto">
          <a:xfrm>
            <a:off x="79375" y="5203825"/>
            <a:ext cx="9005888" cy="849313"/>
          </a:xfrm>
          <a:prstGeom prst="rect">
            <a:avLst/>
          </a:prstGeom>
          <a:noFill/>
          <a:ln w="25400">
            <a:solidFill>
              <a:srgbClr val="3C589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8313" name="Rectangle 44"/>
          <p:cNvSpPr>
            <a:spLocks noChangeArrowheads="1"/>
          </p:cNvSpPr>
          <p:nvPr/>
        </p:nvSpPr>
        <p:spPr bwMode="auto">
          <a:xfrm>
            <a:off x="3719513" y="1338263"/>
            <a:ext cx="1747837" cy="4953000"/>
          </a:xfrm>
          <a:prstGeom prst="rect">
            <a:avLst/>
          </a:prstGeom>
          <a:noFill/>
          <a:ln w="9525">
            <a:solidFill>
              <a:srgbClr val="2E36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8314" name="Rectangle 45"/>
          <p:cNvSpPr>
            <a:spLocks noChangeArrowheads="1"/>
          </p:cNvSpPr>
          <p:nvPr/>
        </p:nvSpPr>
        <p:spPr bwMode="auto">
          <a:xfrm>
            <a:off x="5516563" y="1333500"/>
            <a:ext cx="1068387" cy="4957763"/>
          </a:xfrm>
          <a:prstGeom prst="rect">
            <a:avLst/>
          </a:prstGeom>
          <a:noFill/>
          <a:ln w="9525">
            <a:solidFill>
              <a:srgbClr val="2E36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8315" name="Rectangle 46"/>
          <p:cNvSpPr>
            <a:spLocks noChangeArrowheads="1"/>
          </p:cNvSpPr>
          <p:nvPr/>
        </p:nvSpPr>
        <p:spPr bwMode="auto">
          <a:xfrm>
            <a:off x="6632575" y="1338263"/>
            <a:ext cx="2332038" cy="4953000"/>
          </a:xfrm>
          <a:prstGeom prst="rect">
            <a:avLst/>
          </a:prstGeom>
          <a:noFill/>
          <a:ln w="9525">
            <a:solidFill>
              <a:srgbClr val="2E36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8317" name="Rectangle 52"/>
          <p:cNvSpPr>
            <a:spLocks noChangeArrowheads="1"/>
          </p:cNvSpPr>
          <p:nvPr/>
        </p:nvSpPr>
        <p:spPr bwMode="auto">
          <a:xfrm>
            <a:off x="185738" y="982663"/>
            <a:ext cx="8853487" cy="355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E36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937491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79563" y="981075"/>
            <a:ext cx="65246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21" name="Text Box 56"/>
          <p:cNvSpPr txBox="1">
            <a:spLocks noChangeArrowheads="1"/>
          </p:cNvSpPr>
          <p:nvPr/>
        </p:nvSpPr>
        <p:spPr bwMode="auto">
          <a:xfrm>
            <a:off x="163513" y="1630363"/>
            <a:ext cx="2662237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1" dirty="0" err="1">
                <a:solidFill>
                  <a:srgbClr val="2E3628"/>
                </a:solidFill>
              </a:rPr>
              <a:t>Continuité</a:t>
            </a:r>
            <a:r>
              <a:rPr lang="en-US" altLang="en-US" sz="1700" b="1" dirty="0">
                <a:solidFill>
                  <a:srgbClr val="2E3628"/>
                </a:solidFill>
              </a:rPr>
              <a:t> </a:t>
            </a:r>
            <a:r>
              <a:rPr lang="en-US" altLang="en-US" sz="1700" b="1" dirty="0" err="1">
                <a:solidFill>
                  <a:srgbClr val="2E3628"/>
                </a:solidFill>
              </a:rPr>
              <a:t>actifs</a:t>
            </a:r>
            <a:r>
              <a:rPr lang="en-US" altLang="en-US" sz="1700" b="1" dirty="0">
                <a:solidFill>
                  <a:srgbClr val="2E3628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700" b="1" dirty="0" err="1">
                <a:solidFill>
                  <a:srgbClr val="2E3628"/>
                </a:solidFill>
              </a:rPr>
              <a:t>immobilisés</a:t>
            </a:r>
            <a:r>
              <a:rPr lang="en-US" altLang="en-US" sz="1700" b="1" dirty="0">
                <a:solidFill>
                  <a:srgbClr val="2E3628"/>
                </a:solidFill>
              </a:rPr>
              <a:t> </a:t>
            </a:r>
            <a:r>
              <a:rPr lang="en-US" altLang="en-US" sz="1700" b="1" dirty="0" err="1">
                <a:solidFill>
                  <a:srgbClr val="2E3628"/>
                </a:solidFill>
              </a:rPr>
              <a:t>corporelles</a:t>
            </a:r>
            <a:endParaRPr lang="en-US" altLang="en-US" sz="1700" b="1" dirty="0">
              <a:solidFill>
                <a:srgbClr val="2E3628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1700" b="1" dirty="0">
              <a:solidFill>
                <a:srgbClr val="2E3628"/>
              </a:solidFill>
            </a:endParaRPr>
          </a:p>
        </p:txBody>
      </p:sp>
      <p:sp>
        <p:nvSpPr>
          <p:cNvPr id="98322" name="Text Box 57"/>
          <p:cNvSpPr txBox="1">
            <a:spLocks noChangeArrowheads="1"/>
          </p:cNvSpPr>
          <p:nvPr/>
        </p:nvSpPr>
        <p:spPr bwMode="auto">
          <a:xfrm>
            <a:off x="139700" y="2990850"/>
            <a:ext cx="18811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6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500">
                <a:solidFill>
                  <a:srgbClr val="000000"/>
                </a:solidFill>
              </a:rPr>
              <a:t>Continui</a:t>
            </a:r>
            <a:r>
              <a:rPr lang="en-US" altLang="ja-JP" sz="1500">
                <a:solidFill>
                  <a:srgbClr val="000000"/>
                </a:solidFill>
              </a:rPr>
              <a:t>té sur 3 ans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98323" name="Text Box 58"/>
          <p:cNvSpPr txBox="1">
            <a:spLocks noChangeArrowheads="1"/>
          </p:cNvSpPr>
          <p:nvPr/>
        </p:nvSpPr>
        <p:spPr bwMode="auto">
          <a:xfrm>
            <a:off x="146050" y="3887788"/>
            <a:ext cx="18811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6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500">
                <a:solidFill>
                  <a:srgbClr val="000000"/>
                </a:solidFill>
              </a:rPr>
              <a:t>Continui</a:t>
            </a:r>
            <a:r>
              <a:rPr lang="en-US" altLang="ja-JP" sz="1500">
                <a:solidFill>
                  <a:srgbClr val="000000"/>
                </a:solidFill>
              </a:rPr>
              <a:t>té sur 3 ans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98324" name="Text Box 59"/>
          <p:cNvSpPr txBox="1">
            <a:spLocks noChangeArrowheads="1"/>
          </p:cNvSpPr>
          <p:nvPr/>
        </p:nvSpPr>
        <p:spPr bwMode="auto">
          <a:xfrm>
            <a:off x="146050" y="4799013"/>
            <a:ext cx="18811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6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500">
                <a:solidFill>
                  <a:srgbClr val="000000"/>
                </a:solidFill>
              </a:rPr>
              <a:t>Continui</a:t>
            </a:r>
            <a:r>
              <a:rPr lang="en-US" altLang="ja-JP" sz="1500">
                <a:solidFill>
                  <a:srgbClr val="000000"/>
                </a:solidFill>
              </a:rPr>
              <a:t>té sur 3 ans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98325" name="Text Box 60"/>
          <p:cNvSpPr txBox="1">
            <a:spLocks noChangeArrowheads="1"/>
          </p:cNvSpPr>
          <p:nvPr/>
        </p:nvSpPr>
        <p:spPr bwMode="auto">
          <a:xfrm>
            <a:off x="152400" y="5762625"/>
            <a:ext cx="18811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6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500">
                <a:solidFill>
                  <a:srgbClr val="000000"/>
                </a:solidFill>
              </a:rPr>
              <a:t>Continui</a:t>
            </a:r>
            <a:r>
              <a:rPr lang="en-US" altLang="ja-JP" sz="1500">
                <a:solidFill>
                  <a:srgbClr val="000000"/>
                </a:solidFill>
              </a:rPr>
              <a:t>té sur 3 ans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98326" name="Text Box 61"/>
          <p:cNvSpPr txBox="1">
            <a:spLocks noChangeArrowheads="1"/>
          </p:cNvSpPr>
          <p:nvPr/>
        </p:nvSpPr>
        <p:spPr bwMode="auto">
          <a:xfrm>
            <a:off x="149225" y="2487613"/>
            <a:ext cx="18049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en-US" sz="1500">
                <a:solidFill>
                  <a:srgbClr val="000000"/>
                </a:solidFill>
              </a:rPr>
              <a:t>Invest. bruts ACI /</a:t>
            </a:r>
          </a:p>
          <a:p>
            <a:pPr>
              <a:lnSpc>
                <a:spcPct val="7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en-US" sz="1500">
                <a:solidFill>
                  <a:srgbClr val="000000"/>
                </a:solidFill>
              </a:rPr>
              <a:t>amortissement ACI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98327" name="Text Box 62"/>
          <p:cNvSpPr txBox="1">
            <a:spLocks noChangeArrowheads="1"/>
          </p:cNvSpPr>
          <p:nvPr/>
        </p:nvSpPr>
        <p:spPr bwMode="auto">
          <a:xfrm>
            <a:off x="149225" y="3368675"/>
            <a:ext cx="24034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en-US" sz="1500" dirty="0">
                <a:solidFill>
                  <a:srgbClr val="000000"/>
                </a:solidFill>
              </a:rPr>
              <a:t>Invest. bruts </a:t>
            </a:r>
            <a:r>
              <a:rPr lang="fr-FR" altLang="en-US" sz="1500" dirty="0" err="1">
                <a:solidFill>
                  <a:srgbClr val="000000"/>
                </a:solidFill>
              </a:rPr>
              <a:t>terr</a:t>
            </a:r>
            <a:r>
              <a:rPr lang="fr-FR" altLang="en-US" sz="1500" dirty="0">
                <a:solidFill>
                  <a:srgbClr val="000000"/>
                </a:solidFill>
              </a:rPr>
              <a:t> &amp; </a:t>
            </a:r>
            <a:r>
              <a:rPr lang="fr-FR" altLang="en-US" sz="1500" dirty="0" err="1">
                <a:solidFill>
                  <a:srgbClr val="000000"/>
                </a:solidFill>
              </a:rPr>
              <a:t>const</a:t>
            </a:r>
            <a:r>
              <a:rPr lang="fr-FR" altLang="en-US" sz="1500" dirty="0">
                <a:solidFill>
                  <a:srgbClr val="000000"/>
                </a:solidFill>
              </a:rPr>
              <a:t>. /</a:t>
            </a:r>
          </a:p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en-US" sz="1500" dirty="0" err="1">
                <a:solidFill>
                  <a:srgbClr val="000000"/>
                </a:solidFill>
              </a:rPr>
              <a:t>amort</a:t>
            </a:r>
            <a:r>
              <a:rPr lang="fr-FR" altLang="en-US" sz="1500" dirty="0">
                <a:solidFill>
                  <a:srgbClr val="000000"/>
                </a:solidFill>
              </a:rPr>
              <a:t>. sur </a:t>
            </a:r>
            <a:r>
              <a:rPr lang="fr-FR" altLang="en-US" sz="1500" dirty="0" err="1">
                <a:solidFill>
                  <a:srgbClr val="000000"/>
                </a:solidFill>
              </a:rPr>
              <a:t>terr</a:t>
            </a:r>
            <a:r>
              <a:rPr lang="fr-FR" altLang="en-US" sz="1500" dirty="0">
                <a:solidFill>
                  <a:srgbClr val="000000"/>
                </a:solidFill>
              </a:rPr>
              <a:t>. &amp; </a:t>
            </a:r>
            <a:r>
              <a:rPr lang="fr-FR" altLang="en-US" sz="1500" dirty="0" err="1">
                <a:solidFill>
                  <a:srgbClr val="000000"/>
                </a:solidFill>
              </a:rPr>
              <a:t>const</a:t>
            </a:r>
            <a:r>
              <a:rPr lang="fr-FR" altLang="en-US" sz="1500" dirty="0">
                <a:solidFill>
                  <a:srgbClr val="000000"/>
                </a:solidFill>
              </a:rPr>
              <a:t>.</a:t>
            </a:r>
            <a:endParaRPr lang="en-US" altLang="en-US" sz="1500" dirty="0">
              <a:solidFill>
                <a:srgbClr val="000000"/>
              </a:solidFill>
            </a:endParaRPr>
          </a:p>
        </p:txBody>
      </p:sp>
      <p:sp>
        <p:nvSpPr>
          <p:cNvPr id="98328" name="Text Box 63"/>
          <p:cNvSpPr txBox="1">
            <a:spLocks noChangeArrowheads="1"/>
          </p:cNvSpPr>
          <p:nvPr/>
        </p:nvSpPr>
        <p:spPr bwMode="auto">
          <a:xfrm>
            <a:off x="149225" y="4330700"/>
            <a:ext cx="24066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en-US" sz="1500">
                <a:solidFill>
                  <a:srgbClr val="000000"/>
                </a:solidFill>
              </a:rPr>
              <a:t>Invest. bruts mat. médical/</a:t>
            </a:r>
          </a:p>
          <a:p>
            <a:pPr>
              <a:lnSpc>
                <a:spcPct val="7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en-US" sz="1500">
                <a:solidFill>
                  <a:srgbClr val="000000"/>
                </a:solidFill>
              </a:rPr>
              <a:t>amort. sur mat. médical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98329" name="Text Box 64"/>
          <p:cNvSpPr txBox="1">
            <a:spLocks noChangeArrowheads="1"/>
          </p:cNvSpPr>
          <p:nvPr/>
        </p:nvSpPr>
        <p:spPr bwMode="auto">
          <a:xfrm>
            <a:off x="149225" y="5294313"/>
            <a:ext cx="23114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en-US" sz="1500" dirty="0">
                <a:solidFill>
                  <a:srgbClr val="000000"/>
                </a:solidFill>
              </a:rPr>
              <a:t>Inv. bruts mat. non méd./</a:t>
            </a:r>
          </a:p>
          <a:p>
            <a:pPr>
              <a:lnSpc>
                <a:spcPct val="7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en-US" sz="1500" dirty="0" err="1">
                <a:solidFill>
                  <a:srgbClr val="000000"/>
                </a:solidFill>
              </a:rPr>
              <a:t>amort</a:t>
            </a:r>
            <a:r>
              <a:rPr lang="fr-FR" altLang="en-US" sz="1500" dirty="0">
                <a:solidFill>
                  <a:srgbClr val="000000"/>
                </a:solidFill>
              </a:rPr>
              <a:t>. sur mat. non méd.</a:t>
            </a:r>
            <a:endParaRPr lang="en-US" altLang="en-US" sz="15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62054797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800475" y="1628775"/>
            <a:ext cx="15430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31" name="Rectangle 68"/>
          <p:cNvSpPr>
            <a:spLocks noChangeArrowheads="1"/>
          </p:cNvSpPr>
          <p:nvPr/>
        </p:nvSpPr>
        <p:spPr bwMode="auto">
          <a:xfrm>
            <a:off x="3835400" y="1909763"/>
            <a:ext cx="8493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moy. agr.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8332" name="Rectangle 69"/>
          <p:cNvSpPr>
            <a:spLocks noChangeArrowheads="1"/>
          </p:cNvSpPr>
          <p:nvPr/>
        </p:nvSpPr>
        <p:spPr bwMode="auto">
          <a:xfrm>
            <a:off x="5594350" y="1916113"/>
            <a:ext cx="8493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moy. agr.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8333" name="Rectangle 72"/>
          <p:cNvSpPr>
            <a:spLocks noChangeArrowheads="1"/>
          </p:cNvSpPr>
          <p:nvPr/>
        </p:nvSpPr>
        <p:spPr bwMode="auto">
          <a:xfrm>
            <a:off x="6750050" y="1944688"/>
            <a:ext cx="630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Hôpital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8334" name="Rectangle 73"/>
          <p:cNvSpPr>
            <a:spLocks noChangeArrowheads="1"/>
          </p:cNvSpPr>
          <p:nvPr/>
        </p:nvSpPr>
        <p:spPr bwMode="auto">
          <a:xfrm>
            <a:off x="7493000" y="1944688"/>
            <a:ext cx="565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P sect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8335" name="Rectangle 74"/>
          <p:cNvSpPr>
            <a:spLocks noChangeArrowheads="1"/>
          </p:cNvSpPr>
          <p:nvPr/>
        </p:nvSpPr>
        <p:spPr bwMode="auto">
          <a:xfrm>
            <a:off x="8312150" y="1944688"/>
            <a:ext cx="5349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P Wal</a:t>
            </a: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831830" y="1556792"/>
            <a:ext cx="5204666" cy="4527479"/>
            <a:chOff x="2394" y="964"/>
            <a:chExt cx="3228" cy="2808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94" y="964"/>
              <a:ext cx="322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474" y="1006"/>
              <a:ext cx="6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rgbClr val="51626F"/>
                  </a:solidFill>
                  <a:effectLst/>
                  <a:latin typeface="Arial" pitchFamily="34" charset="0"/>
                  <a:cs typeface="Arial" pitchFamily="34" charset="0"/>
                </a:rPr>
                <a:t>WAL+BX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060" y="1186"/>
              <a:ext cx="3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rgbClr val="51626F"/>
                  </a:solidFill>
                  <a:effectLst/>
                  <a:latin typeface="Arial" pitchFamily="34" charset="0"/>
                  <a:cs typeface="Arial" pitchFamily="34" charset="0"/>
                </a:rPr>
                <a:t>50%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520" y="1576"/>
              <a:ext cx="3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rgbClr val="C30045"/>
                  </a:solidFill>
                  <a:effectLst/>
                  <a:latin typeface="Arial" pitchFamily="34" charset="0"/>
                  <a:cs typeface="Arial" pitchFamily="34" charset="0"/>
                </a:rPr>
                <a:t>1,80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060" y="1576"/>
              <a:ext cx="3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rgbClr val="51626F"/>
                  </a:solidFill>
                  <a:effectLst/>
                  <a:latin typeface="Arial" pitchFamily="34" charset="0"/>
                  <a:cs typeface="Arial" pitchFamily="34" charset="0"/>
                </a:rPr>
                <a:t>1,36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624" y="1576"/>
              <a:ext cx="3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rgbClr val="C30045"/>
                  </a:solidFill>
                  <a:effectLst/>
                  <a:latin typeface="Arial" pitchFamily="34" charset="0"/>
                  <a:cs typeface="Arial" pitchFamily="34" charset="0"/>
                </a:rPr>
                <a:t>1,61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048" y="1816"/>
              <a:ext cx="34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1" u="none" strike="noStrike" cap="none" normalizeH="0" baseline="0" smtClean="0">
                  <a:ln>
                    <a:noFill/>
                  </a:ln>
                  <a:solidFill>
                    <a:srgbClr val="51626F"/>
                  </a:solidFill>
                  <a:effectLst/>
                  <a:latin typeface="Arial" pitchFamily="34" charset="0"/>
                  <a:cs typeface="Arial" pitchFamily="34" charset="0"/>
                </a:rPr>
                <a:t>1,73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4560" y="1816"/>
              <a:ext cx="6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520" y="2158"/>
              <a:ext cx="3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dirty="0" smtClean="0">
                  <a:ln>
                    <a:noFill/>
                  </a:ln>
                  <a:solidFill>
                    <a:srgbClr val="C30045"/>
                  </a:solidFill>
                  <a:effectLst/>
                  <a:latin typeface="Arial" pitchFamily="34" charset="0"/>
                  <a:cs typeface="Arial" pitchFamily="34" charset="0"/>
                </a:rPr>
                <a:t>2,37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3060" y="2158"/>
              <a:ext cx="3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dirty="0" smtClean="0">
                  <a:ln>
                    <a:noFill/>
                  </a:ln>
                  <a:solidFill>
                    <a:srgbClr val="51626F"/>
                  </a:solidFill>
                  <a:effectLst/>
                  <a:latin typeface="Arial" pitchFamily="34" charset="0"/>
                  <a:cs typeface="Arial" pitchFamily="34" charset="0"/>
                </a:rPr>
                <a:t>1,50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3624" y="2158"/>
              <a:ext cx="3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rgbClr val="C30045"/>
                  </a:solidFill>
                  <a:effectLst/>
                  <a:latin typeface="Arial" pitchFamily="34" charset="0"/>
                  <a:cs typeface="Arial" pitchFamily="34" charset="0"/>
                </a:rPr>
                <a:t>2,40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048" y="2422"/>
              <a:ext cx="34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1" u="none" strike="noStrike" cap="none" normalizeH="0" baseline="0" smtClean="0">
                  <a:ln>
                    <a:noFill/>
                  </a:ln>
                  <a:solidFill>
                    <a:srgbClr val="51626F"/>
                  </a:solidFill>
                  <a:effectLst/>
                  <a:latin typeface="Arial" pitchFamily="34" charset="0"/>
                  <a:cs typeface="Arial" pitchFamily="34" charset="0"/>
                </a:rPr>
                <a:t>2,44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4560" y="2422"/>
              <a:ext cx="6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2520" y="2716"/>
              <a:ext cx="3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rgbClr val="C30045"/>
                  </a:solidFill>
                  <a:effectLst/>
                  <a:latin typeface="Arial" pitchFamily="34" charset="0"/>
                  <a:cs typeface="Arial" pitchFamily="34" charset="0"/>
                </a:rPr>
                <a:t>0,74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3060" y="2716"/>
              <a:ext cx="3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rgbClr val="51626F"/>
                  </a:solidFill>
                  <a:effectLst/>
                  <a:latin typeface="Arial" pitchFamily="34" charset="0"/>
                  <a:cs typeface="Arial" pitchFamily="34" charset="0"/>
                </a:rPr>
                <a:t>0,77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04" name="Rectangle 29"/>
            <p:cNvSpPr>
              <a:spLocks noChangeArrowheads="1"/>
            </p:cNvSpPr>
            <p:nvPr/>
          </p:nvSpPr>
          <p:spPr bwMode="auto">
            <a:xfrm>
              <a:off x="3624" y="2716"/>
              <a:ext cx="3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rgbClr val="C30045"/>
                  </a:solidFill>
                  <a:effectLst/>
                  <a:latin typeface="Arial" pitchFamily="34" charset="0"/>
                  <a:cs typeface="Arial" pitchFamily="34" charset="0"/>
                </a:rPr>
                <a:t>0,75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30" name="Rectangle 33"/>
            <p:cNvSpPr>
              <a:spLocks noChangeArrowheads="1"/>
            </p:cNvSpPr>
            <p:nvPr/>
          </p:nvSpPr>
          <p:spPr bwMode="auto">
            <a:xfrm>
              <a:off x="3048" y="2998"/>
              <a:ext cx="34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1" u="none" strike="noStrike" cap="none" normalizeH="0" baseline="0" smtClean="0">
                  <a:ln>
                    <a:noFill/>
                  </a:ln>
                  <a:solidFill>
                    <a:srgbClr val="51626F"/>
                  </a:solidFill>
                  <a:effectLst/>
                  <a:latin typeface="Arial" pitchFamily="34" charset="0"/>
                  <a:cs typeface="Arial" pitchFamily="34" charset="0"/>
                </a:rPr>
                <a:t>0,96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36" name="Rectangle 34"/>
            <p:cNvSpPr>
              <a:spLocks noChangeArrowheads="1"/>
            </p:cNvSpPr>
            <p:nvPr/>
          </p:nvSpPr>
          <p:spPr bwMode="auto">
            <a:xfrm>
              <a:off x="4560" y="2998"/>
              <a:ext cx="6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39" name="Rectangle 37"/>
            <p:cNvSpPr>
              <a:spLocks noChangeArrowheads="1"/>
            </p:cNvSpPr>
            <p:nvPr/>
          </p:nvSpPr>
          <p:spPr bwMode="auto">
            <a:xfrm>
              <a:off x="2520" y="3310"/>
              <a:ext cx="3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rgbClr val="C30045"/>
                  </a:solidFill>
                  <a:effectLst/>
                  <a:latin typeface="Arial" pitchFamily="34" charset="0"/>
                  <a:cs typeface="Arial" pitchFamily="34" charset="0"/>
                </a:rPr>
                <a:t>0,86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40" name="Rectangle 38"/>
            <p:cNvSpPr>
              <a:spLocks noChangeArrowheads="1"/>
            </p:cNvSpPr>
            <p:nvPr/>
          </p:nvSpPr>
          <p:spPr bwMode="auto">
            <a:xfrm>
              <a:off x="3060" y="3310"/>
              <a:ext cx="3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rgbClr val="51626F"/>
                  </a:solidFill>
                  <a:effectLst/>
                  <a:latin typeface="Arial" pitchFamily="34" charset="0"/>
                  <a:cs typeface="Arial" pitchFamily="34" charset="0"/>
                </a:rPr>
                <a:t>0,89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41" name="Rectangle 39"/>
            <p:cNvSpPr>
              <a:spLocks noChangeArrowheads="1"/>
            </p:cNvSpPr>
            <p:nvPr/>
          </p:nvSpPr>
          <p:spPr bwMode="auto">
            <a:xfrm>
              <a:off x="3624" y="3310"/>
              <a:ext cx="3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rgbClr val="C30045"/>
                  </a:solidFill>
                  <a:effectLst/>
                  <a:latin typeface="Arial" pitchFamily="34" charset="0"/>
                  <a:cs typeface="Arial" pitchFamily="34" charset="0"/>
                </a:rPr>
                <a:t>0,95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45" name="Rectangle 43"/>
            <p:cNvSpPr>
              <a:spLocks noChangeArrowheads="1"/>
            </p:cNvSpPr>
            <p:nvPr/>
          </p:nvSpPr>
          <p:spPr bwMode="auto">
            <a:xfrm>
              <a:off x="3048" y="3574"/>
              <a:ext cx="34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1" u="none" strike="noStrike" cap="none" normalizeH="0" baseline="0" smtClean="0">
                  <a:ln>
                    <a:noFill/>
                  </a:ln>
                  <a:solidFill>
                    <a:srgbClr val="51626F"/>
                  </a:solidFill>
                  <a:effectLst/>
                  <a:latin typeface="Arial" pitchFamily="34" charset="0"/>
                  <a:cs typeface="Arial" pitchFamily="34" charset="0"/>
                </a:rPr>
                <a:t>0,97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346" name="Rectangle 44"/>
            <p:cNvSpPr>
              <a:spLocks noChangeArrowheads="1"/>
            </p:cNvSpPr>
            <p:nvPr/>
          </p:nvSpPr>
          <p:spPr bwMode="auto">
            <a:xfrm>
              <a:off x="4560" y="3574"/>
              <a:ext cx="66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1494631" y="6093296"/>
            <a:ext cx="6009193" cy="57606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smtClean="0">
                <a:solidFill>
                  <a:srgbClr val="000000"/>
                </a:solidFill>
              </a:rPr>
              <a:t>Approche par hôpital graphique bâtonnets</a:t>
            </a:r>
          </a:p>
        </p:txBody>
      </p:sp>
      <p:cxnSp>
        <p:nvCxnSpPr>
          <p:cNvPr id="79" name="Connecteur droit avec flèche 78"/>
          <p:cNvCxnSpPr/>
          <p:nvPr/>
        </p:nvCxnSpPr>
        <p:spPr>
          <a:xfrm flipH="1" flipV="1">
            <a:off x="2371204" y="3789040"/>
            <a:ext cx="976660" cy="2165350"/>
          </a:xfrm>
          <a:prstGeom prst="straightConnector1">
            <a:avLst/>
          </a:prstGeom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flipH="1" flipV="1">
            <a:off x="2291803" y="4797152"/>
            <a:ext cx="552005" cy="1134124"/>
          </a:xfrm>
          <a:prstGeom prst="straightConnector1">
            <a:avLst/>
          </a:prstGeom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350" name="Rectangle 98349"/>
          <p:cNvSpPr/>
          <p:nvPr/>
        </p:nvSpPr>
        <p:spPr>
          <a:xfrm>
            <a:off x="6750050" y="1779296"/>
            <a:ext cx="2097088" cy="562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1060348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Continuité terrains et constructions</a:t>
            </a:r>
            <a:endParaRPr lang="fr-BE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4294967295"/>
          </p:nvPr>
        </p:nvSpPr>
        <p:spPr>
          <a:xfrm>
            <a:off x="0" y="6519863"/>
            <a:ext cx="1181100" cy="365125"/>
          </a:xfrm>
        </p:spPr>
        <p:txBody>
          <a:bodyPr/>
          <a:lstStyle/>
          <a:p>
            <a:pPr>
              <a:defRPr/>
            </a:pPr>
            <a:fld id="{37C84428-168C-4352-B1AA-224C51727DC2}" type="datetime1">
              <a:rPr lang="nl-BE" smtClean="0"/>
              <a:pPr>
                <a:defRPr/>
              </a:pPr>
              <a:t>27/05/2016</a:t>
            </a:fld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0" y="6519863"/>
            <a:ext cx="477838" cy="365125"/>
          </a:xfrm>
        </p:spPr>
        <p:txBody>
          <a:bodyPr/>
          <a:lstStyle/>
          <a:p>
            <a:pPr>
              <a:defRPr/>
            </a:pPr>
            <a:fld id="{1AE86C78-7375-4AED-ADA3-3536A9E8708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5" name="Chart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270963"/>
              </p:ext>
            </p:extLst>
          </p:nvPr>
        </p:nvGraphicFramePr>
        <p:xfrm>
          <a:off x="971600" y="1772816"/>
          <a:ext cx="64807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03648" y="1386876"/>
            <a:ext cx="7056784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0CB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en-US" sz="1800" dirty="0" smtClean="0">
                <a:solidFill>
                  <a:srgbClr val="5A0037"/>
                </a:solidFill>
              </a:rPr>
              <a:t>Les investissements </a:t>
            </a:r>
            <a:r>
              <a:rPr lang="fr-FR" altLang="en-US" sz="1800" dirty="0">
                <a:solidFill>
                  <a:srgbClr val="5A0037"/>
                </a:solidFill>
              </a:rPr>
              <a:t>bruts sont-ils </a:t>
            </a:r>
            <a:r>
              <a:rPr lang="fr-FR" altLang="en-US" sz="1800" dirty="0" smtClean="0">
                <a:solidFill>
                  <a:srgbClr val="5A0037"/>
                </a:solidFill>
              </a:rPr>
              <a:t>supérieurs </a:t>
            </a:r>
            <a:r>
              <a:rPr lang="fr-FR" altLang="en-US" sz="1800" dirty="0">
                <a:solidFill>
                  <a:srgbClr val="5A0037"/>
                </a:solidFill>
              </a:rPr>
              <a:t>aux </a:t>
            </a:r>
            <a:r>
              <a:rPr lang="fr-FR" altLang="en-US" sz="1800" dirty="0" smtClean="0">
                <a:solidFill>
                  <a:srgbClr val="5A0037"/>
                </a:solidFill>
              </a:rPr>
              <a:t>amortissements ?</a:t>
            </a:r>
            <a:endParaRPr lang="nl-NL" altLang="en-US" sz="1800" dirty="0">
              <a:solidFill>
                <a:srgbClr val="5A0037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95736" y="1772816"/>
            <a:ext cx="3816424" cy="6508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Char char="•"/>
            </a:pPr>
            <a:r>
              <a:rPr lang="nl-BE" altLang="en-US" sz="1800" dirty="0"/>
              <a:t> OK si ratio &gt; 1</a:t>
            </a:r>
          </a:p>
          <a:p>
            <a:pPr>
              <a:spcBef>
                <a:spcPct val="0"/>
              </a:spcBef>
              <a:buSzTx/>
              <a:buFontTx/>
              <a:buChar char="•"/>
            </a:pPr>
            <a:r>
              <a:rPr lang="nl-BE" altLang="en-US" sz="1800" dirty="0"/>
              <a:t> </a:t>
            </a:r>
            <a:r>
              <a:rPr lang="nl-BE" altLang="en-US" sz="1800" dirty="0" err="1"/>
              <a:t>Aussi</a:t>
            </a:r>
            <a:r>
              <a:rPr lang="nl-BE" altLang="en-US" sz="1800" dirty="0"/>
              <a:t> </a:t>
            </a:r>
            <a:r>
              <a:rPr lang="nl-BE" altLang="en-US" sz="1800" dirty="0" err="1"/>
              <a:t>calcul</a:t>
            </a:r>
            <a:r>
              <a:rPr lang="nl-BE" altLang="en-US" sz="1800" dirty="0"/>
              <a:t> </a:t>
            </a:r>
            <a:r>
              <a:rPr lang="nl-BE" altLang="en-US" sz="1800" dirty="0" err="1"/>
              <a:t>sur</a:t>
            </a:r>
            <a:r>
              <a:rPr lang="nl-BE" altLang="en-US" sz="1800" dirty="0"/>
              <a:t> 3 </a:t>
            </a:r>
            <a:r>
              <a:rPr lang="nl-BE" altLang="en-US" sz="1800" dirty="0" err="1"/>
              <a:t>années</a:t>
            </a:r>
            <a:endParaRPr lang="nl-NL" altLang="en-US" sz="18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1403648" y="5157192"/>
            <a:ext cx="5976664" cy="0"/>
          </a:xfrm>
          <a:prstGeom prst="line">
            <a:avLst/>
          </a:prstGeom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18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Continuité matériel médical</a:t>
            </a:r>
            <a:endParaRPr lang="fr-BE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4294967295"/>
          </p:nvPr>
        </p:nvSpPr>
        <p:spPr>
          <a:xfrm>
            <a:off x="0" y="6519863"/>
            <a:ext cx="1181100" cy="365125"/>
          </a:xfrm>
        </p:spPr>
        <p:txBody>
          <a:bodyPr/>
          <a:lstStyle/>
          <a:p>
            <a:pPr>
              <a:defRPr/>
            </a:pPr>
            <a:fld id="{37C84428-168C-4352-B1AA-224C51727DC2}" type="datetime1">
              <a:rPr lang="nl-BE" smtClean="0"/>
              <a:pPr>
                <a:defRPr/>
              </a:pPr>
              <a:t>27/05/2016</a:t>
            </a:fld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0" y="6519863"/>
            <a:ext cx="477838" cy="365125"/>
          </a:xfrm>
        </p:spPr>
        <p:txBody>
          <a:bodyPr/>
          <a:lstStyle/>
          <a:p>
            <a:pPr>
              <a:defRPr/>
            </a:pPr>
            <a:fld id="{1AE86C78-7375-4AED-ADA3-3536A9E8708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6" name="Chart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611498"/>
              </p:ext>
            </p:extLst>
          </p:nvPr>
        </p:nvGraphicFramePr>
        <p:xfrm>
          <a:off x="971601" y="1844824"/>
          <a:ext cx="6315806" cy="4416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necteur droit 7"/>
          <p:cNvCxnSpPr/>
          <p:nvPr/>
        </p:nvCxnSpPr>
        <p:spPr>
          <a:xfrm>
            <a:off x="1403648" y="5589240"/>
            <a:ext cx="5976664" cy="0"/>
          </a:xfrm>
          <a:prstGeom prst="line">
            <a:avLst/>
          </a:prstGeom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99792" y="1914029"/>
            <a:ext cx="2927350" cy="6508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Char char="•"/>
            </a:pPr>
            <a:r>
              <a:rPr lang="nl-BE" altLang="en-US" sz="1800" dirty="0"/>
              <a:t> OK si ratio &gt; 1</a:t>
            </a:r>
          </a:p>
          <a:p>
            <a:pPr>
              <a:spcBef>
                <a:spcPct val="0"/>
              </a:spcBef>
              <a:buSzTx/>
              <a:buFontTx/>
              <a:buChar char="•"/>
            </a:pPr>
            <a:r>
              <a:rPr lang="nl-BE" altLang="en-US" sz="1800" dirty="0"/>
              <a:t> </a:t>
            </a:r>
            <a:r>
              <a:rPr lang="nl-BE" altLang="en-US" sz="1800" dirty="0" err="1"/>
              <a:t>Aussi</a:t>
            </a:r>
            <a:r>
              <a:rPr lang="nl-BE" altLang="en-US" sz="1800" dirty="0"/>
              <a:t> </a:t>
            </a:r>
            <a:r>
              <a:rPr lang="nl-BE" altLang="en-US" sz="1800" dirty="0" err="1"/>
              <a:t>calcul</a:t>
            </a:r>
            <a:r>
              <a:rPr lang="nl-BE" altLang="en-US" sz="1800" dirty="0"/>
              <a:t> </a:t>
            </a:r>
            <a:r>
              <a:rPr lang="nl-BE" altLang="en-US" sz="1800" dirty="0" err="1"/>
              <a:t>sur</a:t>
            </a:r>
            <a:r>
              <a:rPr lang="nl-BE" altLang="en-US" sz="1800" dirty="0"/>
              <a:t> 3 </a:t>
            </a:r>
            <a:r>
              <a:rPr lang="nl-BE" altLang="en-US" sz="1800" dirty="0" err="1"/>
              <a:t>années</a:t>
            </a:r>
            <a:endParaRPr lang="nl-NL" altLang="en-US" sz="18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15616" y="1530892"/>
            <a:ext cx="7056784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0CB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en-US" sz="1800" dirty="0" smtClean="0">
                <a:solidFill>
                  <a:srgbClr val="5A0037"/>
                </a:solidFill>
              </a:rPr>
              <a:t>Les investissements </a:t>
            </a:r>
            <a:r>
              <a:rPr lang="fr-FR" altLang="en-US" sz="1800" dirty="0">
                <a:solidFill>
                  <a:srgbClr val="5A0037"/>
                </a:solidFill>
              </a:rPr>
              <a:t>bruts sont-ils </a:t>
            </a:r>
            <a:r>
              <a:rPr lang="fr-FR" altLang="en-US" sz="1800" dirty="0" smtClean="0">
                <a:solidFill>
                  <a:srgbClr val="5A0037"/>
                </a:solidFill>
              </a:rPr>
              <a:t>supérieurs </a:t>
            </a:r>
            <a:r>
              <a:rPr lang="fr-FR" altLang="en-US" sz="1800" dirty="0">
                <a:solidFill>
                  <a:srgbClr val="5A0037"/>
                </a:solidFill>
              </a:rPr>
              <a:t>aux </a:t>
            </a:r>
            <a:r>
              <a:rPr lang="fr-FR" altLang="en-US" sz="1800" dirty="0" smtClean="0">
                <a:solidFill>
                  <a:srgbClr val="5A0037"/>
                </a:solidFill>
              </a:rPr>
              <a:t>amortissements ?</a:t>
            </a:r>
            <a:endParaRPr lang="nl-NL" altLang="en-US" sz="1800" dirty="0">
              <a:solidFill>
                <a:srgbClr val="5A0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5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12" y="125760"/>
            <a:ext cx="828092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lnSpc>
                <a:spcPts val="2717"/>
              </a:lnSpc>
            </a:pPr>
            <a:r>
              <a:rPr spc="13" dirty="0"/>
              <a:t>Con</a:t>
            </a:r>
            <a:r>
              <a:rPr spc="31" dirty="0"/>
              <a:t>t</a:t>
            </a:r>
            <a:r>
              <a:rPr spc="9" dirty="0"/>
              <a:t>enu</a:t>
            </a:r>
          </a:p>
          <a:p>
            <a:pPr marL="11131">
              <a:lnSpc>
                <a:spcPts val="2507"/>
              </a:lnSpc>
            </a:pPr>
            <a:r>
              <a:rPr sz="2100" spc="4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sz="2100" spc="48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sz="2100" spc="13" dirty="0">
                <a:solidFill>
                  <a:schemeClr val="bg1">
                    <a:lumMod val="85000"/>
                  </a:schemeClr>
                </a:solidFill>
              </a:rPr>
              <a:t>ud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sz="2100" spc="39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26" dirty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sz="2100" spc="13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sz="2100" spc="22" dirty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sz="2100" spc="31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sz="2100" spc="13" dirty="0">
                <a:solidFill>
                  <a:schemeClr val="bg1">
                    <a:lumMod val="85000"/>
                  </a:schemeClr>
                </a:solidFill>
              </a:rPr>
              <a:t>o</a:t>
            </a:r>
            <a:r>
              <a:rPr sz="2100" spc="57" dirty="0">
                <a:solidFill>
                  <a:schemeClr val="bg1">
                    <a:lumMod val="85000"/>
                  </a:schemeClr>
                </a:solidFill>
              </a:rPr>
              <a:t>r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sz="2100" spc="9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sz="2100" spc="22" dirty="0">
                <a:solidFill>
                  <a:schemeClr val="bg1">
                    <a:lumMod val="85000"/>
                  </a:schemeClr>
                </a:solidFill>
              </a:rPr>
              <a:t>l</a:t>
            </a:r>
            <a:r>
              <a:rPr sz="2100" spc="13" dirty="0">
                <a:solidFill>
                  <a:schemeClr val="bg1">
                    <a:lumMod val="85000"/>
                  </a:schemeClr>
                </a:solidFill>
              </a:rPr>
              <a:t>l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sz="2100" spc="39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-13" dirty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sz="2100" spc="-53" dirty="0">
                <a:solidFill>
                  <a:schemeClr val="bg1">
                    <a:lumMod val="85000"/>
                  </a:schemeClr>
                </a:solidFill>
              </a:rPr>
              <a:t>0</a:t>
            </a:r>
            <a:r>
              <a:rPr sz="2100" spc="9" dirty="0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sz="2100" spc="39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-</a:t>
            </a:r>
            <a:r>
              <a:rPr sz="2100" spc="39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-13" dirty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sz="2100" spc="-53" dirty="0">
                <a:solidFill>
                  <a:schemeClr val="bg1">
                    <a:lumMod val="85000"/>
                  </a:schemeClr>
                </a:solidFill>
              </a:rPr>
              <a:t>0</a:t>
            </a:r>
            <a:r>
              <a:rPr sz="2100" spc="-75" dirty="0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4</a:t>
            </a:r>
          </a:p>
        </p:txBody>
      </p:sp>
      <p:sp>
        <p:nvSpPr>
          <p:cNvPr id="3" name="object 3"/>
          <p:cNvSpPr/>
          <p:nvPr/>
        </p:nvSpPr>
        <p:spPr>
          <a:xfrm>
            <a:off x="985109" y="1195903"/>
            <a:ext cx="4830465" cy="4538027"/>
          </a:xfrm>
          <a:custGeom>
            <a:avLst/>
            <a:gdLst/>
            <a:ahLst/>
            <a:cxnLst/>
            <a:rect l="l" t="t" r="r" b="b"/>
            <a:pathLst>
              <a:path w="5648959" h="5004435">
                <a:moveTo>
                  <a:pt x="5648397" y="4523014"/>
                </a:moveTo>
                <a:lnTo>
                  <a:pt x="179708" y="5001214"/>
                </a:lnTo>
                <a:lnTo>
                  <a:pt x="151385" y="5003102"/>
                </a:lnTo>
                <a:lnTo>
                  <a:pt x="126205" y="5004156"/>
                </a:lnTo>
                <a:lnTo>
                  <a:pt x="103984" y="5004205"/>
                </a:lnTo>
                <a:lnTo>
                  <a:pt x="84537" y="5003081"/>
                </a:lnTo>
                <a:lnTo>
                  <a:pt x="40989" y="4990959"/>
                </a:lnTo>
                <a:lnTo>
                  <a:pt x="15748" y="4962143"/>
                </a:lnTo>
                <a:lnTo>
                  <a:pt x="3821" y="4912039"/>
                </a:lnTo>
                <a:lnTo>
                  <a:pt x="801" y="4864540"/>
                </a:lnTo>
                <a:lnTo>
                  <a:pt x="0" y="4804176"/>
                </a:lnTo>
                <a:lnTo>
                  <a:pt x="0" y="694197"/>
                </a:lnTo>
                <a:lnTo>
                  <a:pt x="801" y="633693"/>
                </a:lnTo>
                <a:lnTo>
                  <a:pt x="3821" y="585665"/>
                </a:lnTo>
                <a:lnTo>
                  <a:pt x="15748" y="533474"/>
                </a:lnTo>
                <a:lnTo>
                  <a:pt x="40989" y="500241"/>
                </a:lnTo>
                <a:lnTo>
                  <a:pt x="84537" y="480500"/>
                </a:lnTo>
                <a:lnTo>
                  <a:pt x="126205" y="472134"/>
                </a:lnTo>
                <a:lnTo>
                  <a:pt x="179708" y="465714"/>
                </a:lnTo>
                <a:lnTo>
                  <a:pt x="246524" y="459620"/>
                </a:lnTo>
                <a:lnTo>
                  <a:pt x="5468657" y="2991"/>
                </a:lnTo>
                <a:lnTo>
                  <a:pt x="5522160" y="49"/>
                </a:lnTo>
                <a:lnTo>
                  <a:pt x="5544381" y="0"/>
                </a:lnTo>
                <a:lnTo>
                  <a:pt x="5563828" y="1124"/>
                </a:lnTo>
                <a:lnTo>
                  <a:pt x="5607376" y="13246"/>
                </a:lnTo>
                <a:lnTo>
                  <a:pt x="5632617" y="42062"/>
                </a:lnTo>
                <a:lnTo>
                  <a:pt x="5644544" y="92166"/>
                </a:lnTo>
                <a:lnTo>
                  <a:pt x="5647565" y="139665"/>
                </a:lnTo>
                <a:lnTo>
                  <a:pt x="5648366" y="200029"/>
                </a:lnTo>
                <a:lnTo>
                  <a:pt x="5648397" y="4523014"/>
                </a:lnTo>
                <a:close/>
              </a:path>
            </a:pathLst>
          </a:custGeom>
          <a:solidFill>
            <a:srgbClr val="E3D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rot="21360000">
            <a:off x="1258025" y="1886938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5" name="object 5"/>
          <p:cNvSpPr txBox="1"/>
          <p:nvPr/>
        </p:nvSpPr>
        <p:spPr>
          <a:xfrm rot="21360000">
            <a:off x="1258025" y="2303112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6" name="object 6"/>
          <p:cNvSpPr txBox="1"/>
          <p:nvPr/>
        </p:nvSpPr>
        <p:spPr>
          <a:xfrm rot="21360000">
            <a:off x="1725631" y="1754971"/>
            <a:ext cx="2617026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85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-4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-26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h</a:t>
            </a:r>
            <a:r>
              <a:rPr sz="3200" b="1" spc="-46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2100" b="1" spc="-22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1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2100" b="1" spc="-31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1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3200" b="1" spc="-46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3200" b="1" spc="-32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endParaRPr sz="3200" baseline="1157" dirty="0">
              <a:latin typeface="BelfiusAlternative"/>
              <a:cs typeface="BelfiusAlternative"/>
            </a:endParaRPr>
          </a:p>
        </p:txBody>
      </p:sp>
      <p:sp>
        <p:nvSpPr>
          <p:cNvPr id="7" name="object 7"/>
          <p:cNvSpPr txBox="1"/>
          <p:nvPr/>
        </p:nvSpPr>
        <p:spPr>
          <a:xfrm rot="21360000">
            <a:off x="1733496" y="2103428"/>
            <a:ext cx="4075865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39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B</a:t>
            </a:r>
            <a:r>
              <a:rPr sz="32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26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3200" b="1" spc="-46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3200" b="1" spc="-19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6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39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19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3200" b="1" spc="-53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21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2100" b="1" spc="-48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2100" b="1" spc="-31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-1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spc="6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85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f</a:t>
            </a:r>
            <a:r>
              <a:rPr sz="3200" b="1" spc="-32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26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-46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3200" b="1" spc="-32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nc</a:t>
            </a:r>
            <a:r>
              <a:rPr sz="3200" b="1" spc="-59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39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39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3200" b="1" spc="-19" baseline="578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endParaRPr sz="3200" baseline="5787" dirty="0">
              <a:latin typeface="BelfiusAlternative"/>
              <a:cs typeface="BelfiusAlternative"/>
            </a:endParaRPr>
          </a:p>
        </p:txBody>
      </p:sp>
      <p:sp>
        <p:nvSpPr>
          <p:cNvPr id="8" name="object 8"/>
          <p:cNvSpPr txBox="1"/>
          <p:nvPr/>
        </p:nvSpPr>
        <p:spPr>
          <a:xfrm rot="21360000">
            <a:off x="1963263" y="2451443"/>
            <a:ext cx="348446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b="1" spc="-53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2400" b="1" spc="-32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2400" b="1" spc="-26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400" b="1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4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2400" b="1" spc="-19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-13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2400" b="1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2400" b="1" spc="26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2400" b="1" spc="-6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’</a:t>
            </a:r>
            <a:r>
              <a:rPr sz="2400" b="1" spc="-19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2400" b="1" spc="-46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400" b="1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v</a:t>
            </a:r>
            <a:r>
              <a:rPr sz="2400" b="1" spc="-19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b="1" spc="-18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2400" b="1" spc="-32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2400" b="1" spc="-13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2400" b="1" spc="-19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2400" b="1" spc="13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-26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m</a:t>
            </a:r>
            <a:r>
              <a:rPr sz="2400" b="1" baseline="3086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-32" baseline="3086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400" b="1" spc="-13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endParaRPr sz="2400" baseline="4629" dirty="0">
              <a:latin typeface="BelfiusAlternative"/>
              <a:cs typeface="BelfiusAlternative"/>
            </a:endParaRPr>
          </a:p>
        </p:txBody>
      </p:sp>
      <p:sp>
        <p:nvSpPr>
          <p:cNvPr id="9" name="object 9"/>
          <p:cNvSpPr txBox="1"/>
          <p:nvPr/>
        </p:nvSpPr>
        <p:spPr>
          <a:xfrm rot="21360000">
            <a:off x="1732065" y="2958779"/>
            <a:ext cx="3725338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39" baseline="-4629" dirty="0">
                <a:solidFill>
                  <a:srgbClr val="D3104A"/>
                </a:solidFill>
                <a:latin typeface="BelfiusAlternative"/>
                <a:cs typeface="BelfiusAlternative"/>
              </a:rPr>
              <a:t>C</a:t>
            </a:r>
            <a:r>
              <a:rPr sz="3200" b="1" spc="-32" baseline="-4629" dirty="0">
                <a:solidFill>
                  <a:srgbClr val="D3104A"/>
                </a:solidFill>
                <a:latin typeface="BelfiusAlternative"/>
                <a:cs typeface="BelfiusAlternative"/>
              </a:rPr>
              <a:t>o</a:t>
            </a:r>
            <a:r>
              <a:rPr sz="3200" b="1" spc="-19" baseline="-3472" dirty="0">
                <a:solidFill>
                  <a:srgbClr val="D3104A"/>
                </a:solidFill>
                <a:latin typeface="BelfiusAlternative"/>
                <a:cs typeface="BelfiusAlternative"/>
              </a:rPr>
              <a:t>m</a:t>
            </a:r>
            <a:r>
              <a:rPr sz="3200" b="1" spc="-59" baseline="-3472" dirty="0">
                <a:solidFill>
                  <a:srgbClr val="D3104A"/>
                </a:solidFill>
                <a:latin typeface="BelfiusAlternative"/>
                <a:cs typeface="BelfiusAlternative"/>
              </a:rPr>
              <a:t>p</a:t>
            </a:r>
            <a:r>
              <a:rPr sz="3200" b="1" spc="-13" baseline="-2314" dirty="0">
                <a:solidFill>
                  <a:srgbClr val="D3104A"/>
                </a:solidFill>
                <a:latin typeface="BelfiusAlternative"/>
                <a:cs typeface="BelfiusAlternative"/>
              </a:rPr>
              <a:t>t</a:t>
            </a:r>
            <a:r>
              <a:rPr sz="3200" b="1" baseline="-2314" dirty="0">
                <a:solidFill>
                  <a:srgbClr val="D3104A"/>
                </a:solidFill>
                <a:latin typeface="BelfiusAlternative"/>
                <a:cs typeface="BelfiusAlternative"/>
              </a:rPr>
              <a:t>e</a:t>
            </a:r>
            <a:r>
              <a:rPr sz="3200" b="1" spc="6" baseline="-2314" dirty="0">
                <a:solidFill>
                  <a:srgbClr val="D3104A"/>
                </a:solidFill>
                <a:latin typeface="BelfiusAlternative"/>
                <a:cs typeface="BelfiusAlternative"/>
              </a:rPr>
              <a:t> </a:t>
            </a:r>
            <a:r>
              <a:rPr sz="3200" b="1" spc="-32" baseline="-1157" dirty="0">
                <a:solidFill>
                  <a:srgbClr val="D3104A"/>
                </a:solidFill>
                <a:latin typeface="BelfiusAlternative"/>
                <a:cs typeface="BelfiusAlternative"/>
              </a:rPr>
              <a:t>d</a:t>
            </a:r>
            <a:r>
              <a:rPr sz="3200" b="1" baseline="-1157" dirty="0">
                <a:solidFill>
                  <a:srgbClr val="D3104A"/>
                </a:solidFill>
                <a:latin typeface="BelfiusAlternative"/>
                <a:cs typeface="BelfiusAlternative"/>
              </a:rPr>
              <a:t>e</a:t>
            </a:r>
            <a:r>
              <a:rPr sz="3200" b="1" spc="6" baseline="-1157" dirty="0">
                <a:solidFill>
                  <a:srgbClr val="D3104A"/>
                </a:solidFill>
                <a:latin typeface="BelfiusAlternative"/>
                <a:cs typeface="BelfiusAlternative"/>
              </a:rPr>
              <a:t> </a:t>
            </a:r>
            <a:r>
              <a:rPr sz="2100" b="1" spc="-9" dirty="0" err="1" smtClean="0">
                <a:solidFill>
                  <a:srgbClr val="D3104A"/>
                </a:solidFill>
                <a:latin typeface="BelfiusAlternative"/>
                <a:cs typeface="BelfiusAlternative"/>
              </a:rPr>
              <a:t>r</a:t>
            </a:r>
            <a:r>
              <a:rPr sz="2100" b="1" spc="-13" dirty="0" err="1" smtClean="0">
                <a:solidFill>
                  <a:srgbClr val="D3104A"/>
                </a:solidFill>
                <a:latin typeface="BelfiusAlternative"/>
                <a:cs typeface="BelfiusAlternative"/>
              </a:rPr>
              <a:t>é</a:t>
            </a:r>
            <a:r>
              <a:rPr sz="3200" b="1" spc="26" baseline="1157" dirty="0" err="1" smtClean="0">
                <a:solidFill>
                  <a:srgbClr val="D3104A"/>
                </a:solidFill>
                <a:latin typeface="BelfiusAlternative"/>
                <a:cs typeface="BelfiusAlternative"/>
              </a:rPr>
              <a:t>s</a:t>
            </a:r>
            <a:r>
              <a:rPr sz="3200" b="1" spc="-19" baseline="1157" dirty="0" err="1" smtClean="0">
                <a:solidFill>
                  <a:srgbClr val="D3104A"/>
                </a:solidFill>
                <a:latin typeface="BelfiusAlternative"/>
                <a:cs typeface="BelfiusAlternative"/>
              </a:rPr>
              <a:t>u</a:t>
            </a:r>
            <a:r>
              <a:rPr sz="3200" b="1" spc="26" baseline="2314" dirty="0" err="1" smtClean="0">
                <a:solidFill>
                  <a:srgbClr val="D3104A"/>
                </a:solidFill>
                <a:latin typeface="BelfiusAlternative"/>
                <a:cs typeface="BelfiusAlternative"/>
              </a:rPr>
              <a:t>l</a:t>
            </a:r>
            <a:r>
              <a:rPr sz="3200" b="1" spc="32" baseline="2314" dirty="0" err="1" smtClean="0">
                <a:solidFill>
                  <a:srgbClr val="D3104A"/>
                </a:solidFill>
                <a:latin typeface="BelfiusAlternative"/>
                <a:cs typeface="BelfiusAlternative"/>
              </a:rPr>
              <a:t>t</a:t>
            </a:r>
            <a:r>
              <a:rPr sz="3200" b="1" spc="-32" baseline="2314" dirty="0" err="1" smtClean="0">
                <a:solidFill>
                  <a:srgbClr val="D3104A"/>
                </a:solidFill>
                <a:latin typeface="BelfiusAlternative"/>
                <a:cs typeface="BelfiusAlternative"/>
              </a:rPr>
              <a:t>a</a:t>
            </a:r>
            <a:r>
              <a:rPr sz="3200" b="1" spc="53" baseline="3472" dirty="0" err="1" smtClean="0">
                <a:solidFill>
                  <a:srgbClr val="D3104A"/>
                </a:solidFill>
                <a:latin typeface="BelfiusAlternative"/>
                <a:cs typeface="BelfiusAlternative"/>
              </a:rPr>
              <a:t>t</a:t>
            </a:r>
            <a:r>
              <a:rPr sz="3200" b="1" baseline="3472" dirty="0" err="1" smtClean="0">
                <a:solidFill>
                  <a:srgbClr val="D3104A"/>
                </a:solidFill>
                <a:latin typeface="BelfiusAlternative"/>
                <a:cs typeface="BelfiusAlternative"/>
              </a:rPr>
              <a:t>s</a:t>
            </a:r>
            <a:r>
              <a:rPr lang="fr-BE" sz="3200" b="1" baseline="3472" dirty="0" smtClean="0">
                <a:solidFill>
                  <a:srgbClr val="D3104A"/>
                </a:solidFill>
                <a:latin typeface="BelfiusAlternative"/>
                <a:cs typeface="BelfiusAlternative"/>
              </a:rPr>
              <a:t>: flux</a:t>
            </a:r>
            <a:endParaRPr sz="3200" baseline="3472" dirty="0">
              <a:latin typeface="BelfiusAlternative"/>
              <a:cs typeface="BelfiusAlternative"/>
            </a:endParaRPr>
          </a:p>
        </p:txBody>
      </p:sp>
      <p:sp>
        <p:nvSpPr>
          <p:cNvPr id="10" name="object 10"/>
          <p:cNvSpPr txBox="1"/>
          <p:nvPr/>
        </p:nvSpPr>
        <p:spPr>
          <a:xfrm rot="21360000">
            <a:off x="1962835" y="3276149"/>
            <a:ext cx="369204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b="1" spc="-39" baseline="-10802" dirty="0">
                <a:solidFill>
                  <a:srgbClr val="D3104A"/>
                </a:solidFill>
                <a:latin typeface="BelfiusAlternative"/>
                <a:cs typeface="BelfiusAlternative"/>
              </a:rPr>
              <a:t>B</a:t>
            </a:r>
            <a:r>
              <a:rPr sz="2400" b="1" spc="19" baseline="-9259" dirty="0">
                <a:solidFill>
                  <a:srgbClr val="D3104A"/>
                </a:solidFill>
                <a:latin typeface="BelfiusAlternative"/>
                <a:cs typeface="BelfiusAlternative"/>
              </a:rPr>
              <a:t>u</a:t>
            </a:r>
            <a:r>
              <a:rPr sz="2400" b="1" spc="-19" baseline="-9259" dirty="0">
                <a:solidFill>
                  <a:srgbClr val="D3104A"/>
                </a:solidFill>
                <a:latin typeface="BelfiusAlternative"/>
                <a:cs typeface="BelfiusAlternative"/>
              </a:rPr>
              <a:t>d</a:t>
            </a:r>
            <a:r>
              <a:rPr sz="2400" b="1" spc="19" baseline="-7716" dirty="0">
                <a:solidFill>
                  <a:srgbClr val="D3104A"/>
                </a:solidFill>
                <a:latin typeface="BelfiusAlternative"/>
                <a:cs typeface="BelfiusAlternative"/>
              </a:rPr>
              <a:t>g</a:t>
            </a:r>
            <a:r>
              <a:rPr sz="2400" b="1" spc="-26" baseline="-7716" dirty="0">
                <a:solidFill>
                  <a:srgbClr val="D3104A"/>
                </a:solidFill>
                <a:latin typeface="BelfiusAlternative"/>
                <a:cs typeface="BelfiusAlternative"/>
              </a:rPr>
              <a:t>e</a:t>
            </a:r>
            <a:r>
              <a:rPr sz="2400" b="1" spc="-13" baseline="-7716" dirty="0">
                <a:solidFill>
                  <a:srgbClr val="D3104A"/>
                </a:solidFill>
                <a:latin typeface="BelfiusAlternative"/>
                <a:cs typeface="BelfiusAlternative"/>
              </a:rPr>
              <a:t>t</a:t>
            </a:r>
            <a:r>
              <a:rPr sz="2400" b="1" baseline="-7716" dirty="0">
                <a:solidFill>
                  <a:srgbClr val="D3104A"/>
                </a:solidFill>
                <a:latin typeface="BelfiusAlternative"/>
                <a:cs typeface="BelfiusAlternative"/>
              </a:rPr>
              <a:t> </a:t>
            </a:r>
            <a:r>
              <a:rPr sz="2400" b="1" baseline="-6172" dirty="0">
                <a:solidFill>
                  <a:srgbClr val="D3104A"/>
                </a:solidFill>
                <a:latin typeface="BelfiusAlternative"/>
                <a:cs typeface="BelfiusAlternative"/>
              </a:rPr>
              <a:t>d</a:t>
            </a:r>
            <a:r>
              <a:rPr sz="2400" b="1" spc="-19" baseline="-6172" dirty="0">
                <a:solidFill>
                  <a:srgbClr val="D3104A"/>
                </a:solidFill>
                <a:latin typeface="BelfiusAlternative"/>
                <a:cs typeface="BelfiusAlternative"/>
              </a:rPr>
              <a:t>e</a:t>
            </a:r>
            <a:r>
              <a:rPr sz="2400" b="1" baseline="-6172" dirty="0">
                <a:solidFill>
                  <a:srgbClr val="D3104A"/>
                </a:solidFill>
                <a:latin typeface="BelfiusAlternative"/>
                <a:cs typeface="BelfiusAlternative"/>
              </a:rPr>
              <a:t>s </a:t>
            </a:r>
            <a:r>
              <a:rPr sz="2400" b="1" baseline="-4629" dirty="0">
                <a:solidFill>
                  <a:srgbClr val="D3104A"/>
                </a:solidFill>
                <a:latin typeface="BelfiusAlternative"/>
                <a:cs typeface="BelfiusAlternative"/>
              </a:rPr>
              <a:t>m</a:t>
            </a:r>
            <a:r>
              <a:rPr sz="2400" b="1" spc="-32" baseline="-4629" dirty="0">
                <a:solidFill>
                  <a:srgbClr val="D3104A"/>
                </a:solidFill>
                <a:latin typeface="BelfiusAlternative"/>
                <a:cs typeface="BelfiusAlternative"/>
              </a:rPr>
              <a:t>o</a:t>
            </a:r>
            <a:r>
              <a:rPr sz="2400" b="1" spc="-26" baseline="-3086" dirty="0">
                <a:solidFill>
                  <a:srgbClr val="D3104A"/>
                </a:solidFill>
                <a:latin typeface="BelfiusAlternative"/>
                <a:cs typeface="BelfiusAlternative"/>
              </a:rPr>
              <a:t>y</a:t>
            </a:r>
            <a:r>
              <a:rPr sz="2400" b="1" spc="-39" baseline="-3086" dirty="0">
                <a:solidFill>
                  <a:srgbClr val="D3104A"/>
                </a:solidFill>
                <a:latin typeface="BelfiusAlternative"/>
                <a:cs typeface="BelfiusAlternative"/>
              </a:rPr>
              <a:t>e</a:t>
            </a:r>
            <a:r>
              <a:rPr sz="2400" b="1" spc="-13" baseline="-3086" dirty="0">
                <a:solidFill>
                  <a:srgbClr val="D3104A"/>
                </a:solidFill>
                <a:latin typeface="BelfiusAlternative"/>
                <a:cs typeface="BelfiusAlternative"/>
              </a:rPr>
              <a:t>n</a:t>
            </a:r>
            <a:r>
              <a:rPr sz="2400" b="1" baseline="-1543" dirty="0">
                <a:solidFill>
                  <a:srgbClr val="D3104A"/>
                </a:solidFill>
                <a:latin typeface="BelfiusAlternative"/>
                <a:cs typeface="BelfiusAlternative"/>
              </a:rPr>
              <a:t>s </a:t>
            </a:r>
            <a:r>
              <a:rPr sz="2400" b="1" spc="53" baseline="-1543" dirty="0">
                <a:solidFill>
                  <a:srgbClr val="D3104A"/>
                </a:solidFill>
                <a:latin typeface="BelfiusAlternative"/>
                <a:cs typeface="BelfiusAlternative"/>
              </a:rPr>
              <a:t>f</a:t>
            </a:r>
            <a:r>
              <a:rPr sz="2400" b="1" spc="-26" baseline="-1543" dirty="0">
                <a:solidFill>
                  <a:srgbClr val="D3104A"/>
                </a:solidFill>
                <a:latin typeface="BelfiusAlternative"/>
                <a:cs typeface="BelfiusAlternative"/>
              </a:rPr>
              <a:t>i</a:t>
            </a:r>
            <a:r>
              <a:rPr b="1" spc="-9" dirty="0">
                <a:solidFill>
                  <a:srgbClr val="D3104A"/>
                </a:solidFill>
                <a:latin typeface="BelfiusAlternative"/>
                <a:cs typeface="BelfiusAlternative"/>
              </a:rPr>
              <a:t>na</a:t>
            </a:r>
            <a:r>
              <a:rPr b="1" spc="13" dirty="0">
                <a:solidFill>
                  <a:srgbClr val="D3104A"/>
                </a:solidFill>
                <a:latin typeface="BelfiusAlternative"/>
                <a:cs typeface="BelfiusAlternative"/>
              </a:rPr>
              <a:t>nc</a:t>
            </a:r>
            <a:r>
              <a:rPr b="1" spc="-26" dirty="0">
                <a:solidFill>
                  <a:srgbClr val="D3104A"/>
                </a:solidFill>
                <a:latin typeface="BelfiusAlternative"/>
                <a:cs typeface="BelfiusAlternative"/>
              </a:rPr>
              <a:t>i</a:t>
            </a:r>
            <a:r>
              <a:rPr sz="2400" b="1" spc="-26" baseline="1543" dirty="0">
                <a:solidFill>
                  <a:srgbClr val="D3104A"/>
                </a:solidFill>
                <a:latin typeface="BelfiusAlternative"/>
                <a:cs typeface="BelfiusAlternative"/>
              </a:rPr>
              <a:t>e</a:t>
            </a:r>
            <a:r>
              <a:rPr sz="2400" b="1" spc="32" baseline="3086" dirty="0">
                <a:solidFill>
                  <a:srgbClr val="D3104A"/>
                </a:solidFill>
                <a:latin typeface="BelfiusAlternative"/>
                <a:cs typeface="BelfiusAlternative"/>
              </a:rPr>
              <a:t>r</a:t>
            </a:r>
            <a:r>
              <a:rPr sz="2400" b="1" spc="-13" baseline="3086" dirty="0">
                <a:solidFill>
                  <a:srgbClr val="D3104A"/>
                </a:solidFill>
                <a:latin typeface="BelfiusAlternative"/>
                <a:cs typeface="BelfiusAlternative"/>
              </a:rPr>
              <a:t>s</a:t>
            </a:r>
            <a:endParaRPr sz="2400" baseline="3086" dirty="0">
              <a:latin typeface="BelfiusAlternative"/>
              <a:cs typeface="BelfiusAlternative"/>
            </a:endParaRPr>
          </a:p>
        </p:txBody>
      </p:sp>
      <p:sp>
        <p:nvSpPr>
          <p:cNvPr id="11" name="object 11"/>
          <p:cNvSpPr txBox="1"/>
          <p:nvPr/>
        </p:nvSpPr>
        <p:spPr>
          <a:xfrm rot="21360000">
            <a:off x="1732291" y="3803025"/>
            <a:ext cx="3562860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32" baseline="-5787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3200" b="1" spc="-26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13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-6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v</a:t>
            </a:r>
            <a:r>
              <a:rPr sz="3200" b="1" spc="-39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13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-19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3200" b="1" spc="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53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3200" b="1" spc="19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-19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spc="6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2100" b="1" spc="-13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2100" b="1" spc="-26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98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3200" b="1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v</a:t>
            </a:r>
            <a:r>
              <a:rPr sz="3200" b="1" spc="-46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39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19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es</a:t>
            </a:r>
            <a:endParaRPr sz="3200" baseline="2314" dirty="0">
              <a:latin typeface="BelfiusAlternative"/>
              <a:cs typeface="BelfiusAlternative"/>
            </a:endParaRPr>
          </a:p>
        </p:txBody>
      </p:sp>
      <p:sp>
        <p:nvSpPr>
          <p:cNvPr id="12" name="object 12"/>
          <p:cNvSpPr txBox="1"/>
          <p:nvPr/>
        </p:nvSpPr>
        <p:spPr>
          <a:xfrm rot="21360000">
            <a:off x="1735173" y="4327775"/>
            <a:ext cx="4086456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7"/>
              </a:lnSpc>
            </a:pPr>
            <a:r>
              <a:rPr sz="3200" b="1" spc="-46" baseline="-5787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32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26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-39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-32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3200" b="1" spc="-19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es</a:t>
            </a:r>
            <a:r>
              <a:rPr sz="3200" b="1" spc="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19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3200" b="1" spc="-145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’</a:t>
            </a:r>
            <a:r>
              <a:rPr sz="2100" b="1" spc="-22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2100" b="1" spc="18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21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-1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v</a:t>
            </a:r>
            <a:r>
              <a:rPr sz="3200" b="1" spc="-3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13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3200" b="1" spc="6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&amp;</a:t>
            </a:r>
            <a:r>
              <a:rPr sz="3200" b="1" spc="6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39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p</a:t>
            </a:r>
            <a:r>
              <a:rPr sz="3200" b="1" spc="-39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39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3200" b="1" spc="-19" baseline="578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spc="-32" baseline="5787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26" baseline="6944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-39" baseline="6944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-39" baseline="8101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baseline="8101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endParaRPr sz="3200" baseline="8101" dirty="0">
              <a:latin typeface="BelfiusAlternative"/>
              <a:cs typeface="BelfiusAlternative"/>
            </a:endParaRPr>
          </a:p>
        </p:txBody>
      </p:sp>
      <p:sp>
        <p:nvSpPr>
          <p:cNvPr id="13" name="object 13"/>
          <p:cNvSpPr txBox="1"/>
          <p:nvPr/>
        </p:nvSpPr>
        <p:spPr>
          <a:xfrm rot="21360000">
            <a:off x="1729168" y="4866261"/>
            <a:ext cx="4087284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302" baseline="-925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-19" baseline="-8101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-26" baseline="-8101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baseline="-6944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6" baseline="-694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39" baseline="-6944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19" baseline="-5787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-19" baseline="-5787" dirty="0">
                <a:solidFill>
                  <a:srgbClr val="425B6C"/>
                </a:solidFill>
                <a:latin typeface="BelfiusAlternative"/>
                <a:cs typeface="BelfiusAlternative"/>
              </a:rPr>
              <a:t>m</a:t>
            </a:r>
            <a:r>
              <a:rPr sz="3200" b="1" spc="-53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b</a:t>
            </a:r>
            <a:r>
              <a:rPr sz="32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39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3200" b="1" spc="6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-</a:t>
            </a:r>
            <a:r>
              <a:rPr sz="3200" b="1" spc="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39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19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on</a:t>
            </a:r>
            <a:r>
              <a:rPr sz="3200" b="1" spc="-26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2100" b="1" spc="-22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2100" b="1" spc="-18" dirty="0">
                <a:solidFill>
                  <a:srgbClr val="425B6C"/>
                </a:solidFill>
                <a:latin typeface="BelfiusAlternative"/>
                <a:cs typeface="BelfiusAlternative"/>
              </a:rPr>
              <a:t>u</a:t>
            </a:r>
            <a:r>
              <a:rPr sz="3200" b="1" spc="-32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spc="-5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1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-26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endParaRPr sz="3200" baseline="2314" dirty="0">
              <a:latin typeface="BelfiusAlternative"/>
              <a:cs typeface="BelfiusAlternative"/>
            </a:endParaRPr>
          </a:p>
        </p:txBody>
      </p:sp>
      <p:sp>
        <p:nvSpPr>
          <p:cNvPr id="14" name="object 14"/>
          <p:cNvSpPr txBox="1"/>
          <p:nvPr/>
        </p:nvSpPr>
        <p:spPr>
          <a:xfrm rot="21360000">
            <a:off x="1258025" y="3143284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spc="-13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15" name="object 15"/>
          <p:cNvSpPr txBox="1"/>
          <p:nvPr/>
        </p:nvSpPr>
        <p:spPr>
          <a:xfrm rot="21360000">
            <a:off x="1258025" y="3983459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16" name="object 16"/>
          <p:cNvSpPr txBox="1"/>
          <p:nvPr/>
        </p:nvSpPr>
        <p:spPr>
          <a:xfrm rot="21360000">
            <a:off x="1258025" y="4530588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17" name="object 17"/>
          <p:cNvSpPr txBox="1"/>
          <p:nvPr/>
        </p:nvSpPr>
        <p:spPr>
          <a:xfrm rot="21360000">
            <a:off x="1258025" y="5077717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</p:spTree>
    <p:extLst>
      <p:ext uri="{BB962C8B-B14F-4D97-AF65-F5344CB8AC3E}">
        <p14:creationId xmlns:p14="http://schemas.microsoft.com/office/powerpoint/2010/main" val="356494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13" dirty="0"/>
              <a:t>Co</a:t>
            </a:r>
            <a:r>
              <a:rPr spc="22" dirty="0"/>
              <a:t>m</a:t>
            </a:r>
            <a:r>
              <a:rPr spc="13" dirty="0"/>
              <a:t>p</a:t>
            </a:r>
            <a:r>
              <a:rPr spc="31" dirty="0"/>
              <a:t>t</a:t>
            </a:r>
            <a:r>
              <a:rPr dirty="0"/>
              <a:t>e</a:t>
            </a:r>
            <a:r>
              <a:rPr spc="44" dirty="0"/>
              <a:t> </a:t>
            </a:r>
            <a:r>
              <a:rPr spc="13" dirty="0"/>
              <a:t>d</a:t>
            </a:r>
            <a:r>
              <a:rPr dirty="0"/>
              <a:t>e</a:t>
            </a:r>
            <a:r>
              <a:rPr spc="44" dirty="0"/>
              <a:t> </a:t>
            </a:r>
            <a:r>
              <a:rPr spc="31" dirty="0"/>
              <a:t>r</a:t>
            </a:r>
            <a:r>
              <a:rPr spc="26" dirty="0"/>
              <a:t>é</a:t>
            </a:r>
            <a:r>
              <a:rPr spc="18" dirty="0"/>
              <a:t>s</a:t>
            </a:r>
            <a:r>
              <a:rPr spc="22" dirty="0"/>
              <a:t>u</a:t>
            </a:r>
            <a:r>
              <a:rPr spc="18" dirty="0"/>
              <a:t>l</a:t>
            </a:r>
            <a:r>
              <a:rPr spc="61" dirty="0"/>
              <a:t>t</a:t>
            </a:r>
            <a:r>
              <a:rPr spc="13" dirty="0"/>
              <a:t>a</a:t>
            </a:r>
            <a:r>
              <a:rPr spc="79" dirty="0"/>
              <a:t>t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1920789" y="2044082"/>
            <a:ext cx="4144122" cy="1544346"/>
          </a:xfrm>
          <a:custGeom>
            <a:avLst/>
            <a:gdLst/>
            <a:ahLst/>
            <a:cxnLst/>
            <a:rect l="l" t="t" r="r" b="b"/>
            <a:pathLst>
              <a:path w="4846320" h="1703070">
                <a:moveTo>
                  <a:pt x="4845741" y="1287400"/>
                </a:moveTo>
                <a:lnTo>
                  <a:pt x="129425" y="1699950"/>
                </a:lnTo>
                <a:lnTo>
                  <a:pt x="107898" y="1701536"/>
                </a:lnTo>
                <a:lnTo>
                  <a:pt x="88901" y="1702518"/>
                </a:lnTo>
                <a:lnTo>
                  <a:pt x="72275" y="1702749"/>
                </a:lnTo>
                <a:lnTo>
                  <a:pt x="57862" y="1702084"/>
                </a:lnTo>
                <a:lnTo>
                  <a:pt x="19182" y="1687556"/>
                </a:lnTo>
                <a:lnTo>
                  <a:pt x="3267" y="1647055"/>
                </a:lnTo>
                <a:lnTo>
                  <a:pt x="184" y="1594034"/>
                </a:lnTo>
                <a:lnTo>
                  <a:pt x="0" y="1571271"/>
                </a:lnTo>
                <a:lnTo>
                  <a:pt x="47" y="545785"/>
                </a:lnTo>
                <a:lnTo>
                  <a:pt x="1017" y="504865"/>
                </a:lnTo>
                <a:lnTo>
                  <a:pt x="6908" y="460621"/>
                </a:lnTo>
                <a:lnTo>
                  <a:pt x="29686" y="426343"/>
                </a:lnTo>
                <a:lnTo>
                  <a:pt x="78791" y="410152"/>
                </a:lnTo>
                <a:lnTo>
                  <a:pt x="164344" y="400968"/>
                </a:lnTo>
                <a:lnTo>
                  <a:pt x="4716289" y="2799"/>
                </a:lnTo>
                <a:lnTo>
                  <a:pt x="4756813" y="231"/>
                </a:lnTo>
                <a:lnTo>
                  <a:pt x="4773440" y="0"/>
                </a:lnTo>
                <a:lnTo>
                  <a:pt x="4787852" y="664"/>
                </a:lnTo>
                <a:lnTo>
                  <a:pt x="4826533" y="15192"/>
                </a:lnTo>
                <a:lnTo>
                  <a:pt x="4842447" y="55694"/>
                </a:lnTo>
                <a:lnTo>
                  <a:pt x="4845530" y="108715"/>
                </a:lnTo>
                <a:lnTo>
                  <a:pt x="4845741" y="128740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89591" y="3083100"/>
            <a:ext cx="2024277" cy="1411331"/>
          </a:xfrm>
          <a:custGeom>
            <a:avLst/>
            <a:gdLst/>
            <a:ahLst/>
            <a:cxnLst/>
            <a:rect l="l" t="t" r="r" b="b"/>
            <a:pathLst>
              <a:path w="2367279" h="1556385">
                <a:moveTo>
                  <a:pt x="2213214" y="1371991"/>
                </a:moveTo>
                <a:lnTo>
                  <a:pt x="153737" y="1552172"/>
                </a:lnTo>
                <a:lnTo>
                  <a:pt x="110120" y="1555400"/>
                </a:lnTo>
                <a:lnTo>
                  <a:pt x="75647" y="1556203"/>
                </a:lnTo>
                <a:lnTo>
                  <a:pt x="61504" y="1555385"/>
                </a:lnTo>
                <a:lnTo>
                  <a:pt x="22414" y="1541096"/>
                </a:lnTo>
                <a:lnTo>
                  <a:pt x="4841" y="1503242"/>
                </a:lnTo>
                <a:lnTo>
                  <a:pt x="605" y="1454621"/>
                </a:lnTo>
                <a:lnTo>
                  <a:pt x="22" y="1410717"/>
                </a:lnTo>
                <a:lnTo>
                  <a:pt x="0" y="197640"/>
                </a:lnTo>
                <a:lnTo>
                  <a:pt x="2236235" y="2175"/>
                </a:lnTo>
                <a:lnTo>
                  <a:pt x="2256835" y="802"/>
                </a:lnTo>
                <a:lnTo>
                  <a:pt x="2275149" y="36"/>
                </a:lnTo>
                <a:lnTo>
                  <a:pt x="2291310" y="0"/>
                </a:lnTo>
                <a:lnTo>
                  <a:pt x="2305455" y="817"/>
                </a:lnTo>
                <a:lnTo>
                  <a:pt x="2344547" y="15104"/>
                </a:lnTo>
                <a:lnTo>
                  <a:pt x="2362121" y="52956"/>
                </a:lnTo>
                <a:lnTo>
                  <a:pt x="2366358" y="101573"/>
                </a:lnTo>
                <a:lnTo>
                  <a:pt x="2366941" y="145474"/>
                </a:lnTo>
                <a:lnTo>
                  <a:pt x="2366941" y="1203639"/>
                </a:lnTo>
                <a:lnTo>
                  <a:pt x="2366358" y="1247644"/>
                </a:lnTo>
                <a:lnTo>
                  <a:pt x="2362121" y="1297006"/>
                </a:lnTo>
                <a:lnTo>
                  <a:pt x="2344547" y="1337936"/>
                </a:lnTo>
                <a:lnTo>
                  <a:pt x="2305455" y="1359065"/>
                </a:lnTo>
                <a:lnTo>
                  <a:pt x="2256835" y="1367587"/>
                </a:lnTo>
                <a:lnTo>
                  <a:pt x="2213214" y="1371991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rot="21300000">
            <a:off x="2035543" y="2429382"/>
            <a:ext cx="4028404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500" b="1" spc="-39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sz="2500" b="1" spc="-35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sz="2500" b="1" spc="-26" dirty="0">
                <a:solidFill>
                  <a:srgbClr val="FFFFFF"/>
                </a:solidFill>
                <a:latin typeface="BelfiusAlternative"/>
                <a:cs typeface="BelfiusAlternative"/>
              </a:rPr>
              <a:t>m</a:t>
            </a:r>
            <a:r>
              <a:rPr sz="2500" b="1" spc="-57" dirty="0">
                <a:solidFill>
                  <a:srgbClr val="FFFFFF"/>
                </a:solidFill>
                <a:latin typeface="BelfiusAlternative"/>
                <a:cs typeface="BelfiusAlternative"/>
              </a:rPr>
              <a:t>p</a:t>
            </a:r>
            <a:r>
              <a:rPr sz="2500" b="1" spc="-31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sz="25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2500" b="1" spc="-31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sz="2500" b="1" spc="-35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sz="2500"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2500"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500"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2500" b="1" spc="-53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500" b="1" spc="-35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2500"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2500" b="1" spc="-53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500" b="1" spc="-35" dirty="0">
                <a:solidFill>
                  <a:srgbClr val="FFFFFF"/>
                </a:solidFill>
                <a:latin typeface="BelfiusAlternative"/>
                <a:cs typeface="BelfiusAlternative"/>
              </a:rPr>
              <a:t>p</a:t>
            </a:r>
            <a:r>
              <a:rPr sz="2500"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sz="2500" b="1" spc="-57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sz="2500" b="1" spc="-31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2500" b="1" spc="-35" dirty="0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sz="2500" b="1" spc="-39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sz="2500"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endParaRPr sz="2500" dirty="0">
              <a:latin typeface="BelfiusAlternative"/>
              <a:cs typeface="BelfiusAlternative"/>
            </a:endParaRPr>
          </a:p>
        </p:txBody>
      </p:sp>
      <p:sp>
        <p:nvSpPr>
          <p:cNvPr id="6" name="object 6"/>
          <p:cNvSpPr txBox="1"/>
          <p:nvPr/>
        </p:nvSpPr>
        <p:spPr>
          <a:xfrm rot="21300000">
            <a:off x="2200115" y="2843463"/>
            <a:ext cx="319487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500" b="1" spc="-39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500"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2500" b="1" spc="-53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500" b="1" spc="-35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2500"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2500" b="1" spc="-53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500" b="1" spc="-31" dirty="0">
                <a:solidFill>
                  <a:srgbClr val="FFFFFF"/>
                </a:solidFill>
                <a:latin typeface="BelfiusAlternative"/>
                <a:cs typeface="BelfiusAlternative"/>
              </a:rPr>
              <a:t>cha</a:t>
            </a:r>
            <a:r>
              <a:rPr sz="2500"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sz="2500" b="1" spc="-35" dirty="0">
                <a:solidFill>
                  <a:srgbClr val="FFFFFF"/>
                </a:solidFill>
                <a:latin typeface="BelfiusAlternative"/>
                <a:cs typeface="BelfiusAlternative"/>
              </a:rPr>
              <a:t>g</a:t>
            </a:r>
            <a:r>
              <a:rPr sz="2500"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2500" b="1" spc="-53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?</a:t>
            </a:r>
            <a:endParaRPr sz="2500" dirty="0">
              <a:latin typeface="BelfiusAlternative"/>
              <a:cs typeface="BelfiusAlternative"/>
            </a:endParaRPr>
          </a:p>
        </p:txBody>
      </p:sp>
      <p:sp>
        <p:nvSpPr>
          <p:cNvPr id="7" name="object 7"/>
          <p:cNvSpPr txBox="1"/>
          <p:nvPr/>
        </p:nvSpPr>
        <p:spPr>
          <a:xfrm rot="21300000">
            <a:off x="4731197" y="3209276"/>
            <a:ext cx="174106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5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sz="2500" b="1" spc="26" dirty="0">
                <a:solidFill>
                  <a:srgbClr val="FFFFFF"/>
                </a:solidFill>
                <a:latin typeface="BelfiusAlternative"/>
                <a:cs typeface="BelfiusAlternative"/>
              </a:rPr>
              <a:t>é</a:t>
            </a:r>
            <a:r>
              <a:rPr sz="2500" b="1" spc="22" dirty="0">
                <a:solidFill>
                  <a:srgbClr val="FFFFFF"/>
                </a:solidFill>
                <a:latin typeface="BelfiusAlternative"/>
                <a:cs typeface="BelfiusAlternative"/>
              </a:rPr>
              <a:t>sul</a:t>
            </a:r>
            <a:r>
              <a:rPr sz="2500" b="1" spc="66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2500"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sz="2500" b="1" spc="83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2500" b="1" spc="-31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,</a:t>
            </a:r>
            <a:endParaRPr sz="2500" dirty="0">
              <a:latin typeface="BelfiusAlternative"/>
              <a:cs typeface="BelfiusAlternative"/>
            </a:endParaRPr>
          </a:p>
        </p:txBody>
      </p:sp>
      <p:sp>
        <p:nvSpPr>
          <p:cNvPr id="8" name="object 8"/>
          <p:cNvSpPr txBox="1"/>
          <p:nvPr/>
        </p:nvSpPr>
        <p:spPr>
          <a:xfrm rot="21300000">
            <a:off x="4682341" y="3729128"/>
            <a:ext cx="1759789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500"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sz="25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as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h </a:t>
            </a:r>
            <a:r>
              <a:rPr sz="2500" b="1" spc="70" dirty="0">
                <a:solidFill>
                  <a:srgbClr val="FFFFFF"/>
                </a:solidFill>
                <a:latin typeface="BelfiusAlternative"/>
                <a:cs typeface="BelfiusAlternative"/>
              </a:rPr>
              <a:t>f</a:t>
            </a:r>
            <a:r>
              <a:rPr sz="2500"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l</a:t>
            </a:r>
            <a:r>
              <a:rPr sz="25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w</a:t>
            </a:r>
            <a:r>
              <a:rPr sz="2500" b="1" spc="-210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?</a:t>
            </a:r>
            <a:endParaRPr sz="2500" dirty="0">
              <a:latin typeface="BelfiusAlternative"/>
              <a:cs typeface="BelfiusAlternative"/>
            </a:endParaRPr>
          </a:p>
        </p:txBody>
      </p:sp>
    </p:spTree>
    <p:extLst>
      <p:ext uri="{BB962C8B-B14F-4D97-AF65-F5344CB8AC3E}">
        <p14:creationId xmlns:p14="http://schemas.microsoft.com/office/powerpoint/2010/main" val="252233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13" dirty="0"/>
              <a:t>Co</a:t>
            </a:r>
            <a:r>
              <a:rPr spc="22" dirty="0"/>
              <a:t>m</a:t>
            </a:r>
            <a:r>
              <a:rPr spc="13" dirty="0"/>
              <a:t>p</a:t>
            </a:r>
            <a:r>
              <a:rPr spc="31" dirty="0"/>
              <a:t>t</a:t>
            </a:r>
            <a:r>
              <a:rPr dirty="0"/>
              <a:t>e</a:t>
            </a:r>
            <a:r>
              <a:rPr spc="44" dirty="0"/>
              <a:t> </a:t>
            </a:r>
            <a:r>
              <a:rPr spc="13" dirty="0"/>
              <a:t>d</a:t>
            </a:r>
            <a:r>
              <a:rPr dirty="0"/>
              <a:t>e</a:t>
            </a:r>
            <a:r>
              <a:rPr spc="44" dirty="0"/>
              <a:t> </a:t>
            </a:r>
            <a:r>
              <a:rPr spc="31" dirty="0"/>
              <a:t>r</a:t>
            </a:r>
            <a:r>
              <a:rPr spc="26" dirty="0"/>
              <a:t>é</a:t>
            </a:r>
            <a:r>
              <a:rPr spc="18" dirty="0"/>
              <a:t>s</a:t>
            </a:r>
            <a:r>
              <a:rPr spc="22" dirty="0"/>
              <a:t>u</a:t>
            </a:r>
            <a:r>
              <a:rPr spc="18" dirty="0"/>
              <a:t>l</a:t>
            </a:r>
            <a:r>
              <a:rPr spc="61" dirty="0"/>
              <a:t>t</a:t>
            </a:r>
            <a:r>
              <a:rPr spc="13" dirty="0"/>
              <a:t>a</a:t>
            </a:r>
            <a:r>
              <a:rPr spc="79" dirty="0"/>
              <a:t>t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9512" y="550294"/>
            <a:ext cx="4522366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2100" b="1" spc="-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D</a:t>
            </a:r>
            <a:r>
              <a:rPr sz="2100" b="1" spc="-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o</a:t>
            </a:r>
            <a:r>
              <a:rPr sz="2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21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2100" b="1" spc="-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2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s </a:t>
            </a:r>
            <a:r>
              <a:rPr sz="2100" b="1" spc="-26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(</a:t>
            </a:r>
            <a:r>
              <a:rPr sz="2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% c</a:t>
            </a:r>
            <a:r>
              <a:rPr sz="21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h</a:t>
            </a:r>
            <a:r>
              <a:rPr sz="2100" b="1" spc="35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11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f</a:t>
            </a:r>
            <a:r>
              <a:rPr sz="2100" b="1" spc="4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f</a:t>
            </a:r>
            <a:r>
              <a:rPr sz="2100" b="1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sz="2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 </a:t>
            </a:r>
            <a:r>
              <a:rPr sz="2100" b="1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sz="2100" b="1" spc="11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f</a:t>
            </a:r>
            <a:r>
              <a:rPr sz="2100" b="1" spc="-1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f</a:t>
            </a:r>
            <a:r>
              <a:rPr sz="2100" b="1" spc="-70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.</a:t>
            </a:r>
            <a:r>
              <a:rPr sz="2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)</a:t>
            </a:r>
            <a:endParaRPr sz="2100" dirty="0">
              <a:solidFill>
                <a:schemeClr val="bg1">
                  <a:lumMod val="85000"/>
                </a:schemeClr>
              </a:solidFill>
              <a:latin typeface="BelfiusAlternative"/>
              <a:cs typeface="BelfiusAlternative"/>
            </a:endParaRPr>
          </a:p>
          <a:p>
            <a:pPr marL="11131">
              <a:spcBef>
                <a:spcPts val="329"/>
              </a:spcBef>
            </a:pPr>
            <a:r>
              <a:rPr sz="1100" b="1" spc="-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9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2</a:t>
            </a:r>
            <a:r>
              <a:rPr sz="1100" b="1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H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1100" b="1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/</a:t>
            </a:r>
            <a:r>
              <a:rPr sz="1100" b="1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m</a:t>
            </a:r>
            <a:r>
              <a:rPr sz="1100" b="1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oye</a:t>
            </a:r>
            <a:r>
              <a:rPr sz="1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sz="1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1100" b="1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sz="1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ég</a:t>
            </a:r>
            <a:r>
              <a:rPr sz="1100" b="1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endParaRPr sz="1100" dirty="0">
              <a:solidFill>
                <a:schemeClr val="bg1">
                  <a:lumMod val="85000"/>
                </a:schemeClr>
              </a:solidFill>
              <a:latin typeface="BelfiusAlternative"/>
              <a:cs typeface="BelfiusAlternativ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2586" y="844564"/>
            <a:ext cx="6959734" cy="5299259"/>
          </a:xfrm>
          <a:custGeom>
            <a:avLst/>
            <a:gdLst/>
            <a:ahLst/>
            <a:cxnLst/>
            <a:rect l="l" t="t" r="r" b="b"/>
            <a:pathLst>
              <a:path w="7900034" h="5843905">
                <a:moveTo>
                  <a:pt x="7592525" y="5197967"/>
                </a:moveTo>
                <a:lnTo>
                  <a:pt x="307430" y="5835330"/>
                </a:lnTo>
                <a:lnTo>
                  <a:pt x="261392" y="5839042"/>
                </a:lnTo>
                <a:lnTo>
                  <a:pt x="220195" y="5841788"/>
                </a:lnTo>
                <a:lnTo>
                  <a:pt x="151249" y="5843393"/>
                </a:lnTo>
                <a:lnTo>
                  <a:pt x="122963" y="5841757"/>
                </a:lnTo>
                <a:lnTo>
                  <a:pt x="77418" y="5832371"/>
                </a:lnTo>
                <a:lnTo>
                  <a:pt x="32634" y="5799294"/>
                </a:lnTo>
                <a:lnTo>
                  <a:pt x="15331" y="5761690"/>
                </a:lnTo>
                <a:lnTo>
                  <a:pt x="5558" y="5709333"/>
                </a:lnTo>
                <a:lnTo>
                  <a:pt x="1165" y="5640244"/>
                </a:lnTo>
                <a:lnTo>
                  <a:pt x="313" y="5598806"/>
                </a:lnTo>
                <a:lnTo>
                  <a:pt x="0" y="5552443"/>
                </a:lnTo>
                <a:lnTo>
                  <a:pt x="0" y="982116"/>
                </a:lnTo>
                <a:lnTo>
                  <a:pt x="313" y="935697"/>
                </a:lnTo>
                <a:lnTo>
                  <a:pt x="1165" y="894108"/>
                </a:lnTo>
                <a:lnTo>
                  <a:pt x="5558" y="824248"/>
                </a:lnTo>
                <a:lnTo>
                  <a:pt x="15331" y="770180"/>
                </a:lnTo>
                <a:lnTo>
                  <a:pt x="32634" y="729546"/>
                </a:lnTo>
                <a:lnTo>
                  <a:pt x="59621" y="699991"/>
                </a:lnTo>
                <a:lnTo>
                  <a:pt x="98442" y="679158"/>
                </a:lnTo>
                <a:lnTo>
                  <a:pt x="151249" y="664691"/>
                </a:lnTo>
                <a:lnTo>
                  <a:pt x="220195" y="654232"/>
                </a:lnTo>
                <a:lnTo>
                  <a:pt x="261392" y="649769"/>
                </a:lnTo>
                <a:lnTo>
                  <a:pt x="358579" y="640905"/>
                </a:lnTo>
                <a:lnTo>
                  <a:pt x="7638564" y="4351"/>
                </a:lnTo>
                <a:lnTo>
                  <a:pt x="7679761" y="1605"/>
                </a:lnTo>
                <a:lnTo>
                  <a:pt x="7748706" y="0"/>
                </a:lnTo>
                <a:lnTo>
                  <a:pt x="7776993" y="1635"/>
                </a:lnTo>
                <a:lnTo>
                  <a:pt x="7822538" y="11022"/>
                </a:lnTo>
                <a:lnTo>
                  <a:pt x="7867321" y="44100"/>
                </a:lnTo>
                <a:lnTo>
                  <a:pt x="7884625" y="81706"/>
                </a:lnTo>
                <a:lnTo>
                  <a:pt x="7894397" y="134065"/>
                </a:lnTo>
                <a:lnTo>
                  <a:pt x="7898790" y="203156"/>
                </a:lnTo>
                <a:lnTo>
                  <a:pt x="7899642" y="244595"/>
                </a:lnTo>
                <a:lnTo>
                  <a:pt x="7899956" y="290960"/>
                </a:lnTo>
                <a:lnTo>
                  <a:pt x="7899956" y="4861287"/>
                </a:lnTo>
                <a:lnTo>
                  <a:pt x="7899642" y="4907705"/>
                </a:lnTo>
                <a:lnTo>
                  <a:pt x="7898790" y="4949292"/>
                </a:lnTo>
                <a:lnTo>
                  <a:pt x="7894397" y="5019150"/>
                </a:lnTo>
                <a:lnTo>
                  <a:pt x="7884625" y="5073216"/>
                </a:lnTo>
                <a:lnTo>
                  <a:pt x="7867321" y="5113848"/>
                </a:lnTo>
                <a:lnTo>
                  <a:pt x="7840335" y="5143402"/>
                </a:lnTo>
                <a:lnTo>
                  <a:pt x="7801514" y="5164235"/>
                </a:lnTo>
                <a:lnTo>
                  <a:pt x="7748706" y="5178702"/>
                </a:lnTo>
                <a:lnTo>
                  <a:pt x="7679761" y="5189161"/>
                </a:lnTo>
                <a:lnTo>
                  <a:pt x="7638564" y="5193623"/>
                </a:lnTo>
                <a:lnTo>
                  <a:pt x="7592525" y="5197967"/>
                </a:lnTo>
                <a:close/>
              </a:path>
            </a:pathLst>
          </a:custGeom>
          <a:solidFill>
            <a:srgbClr val="E3D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65343" y="616334"/>
            <a:ext cx="1871153" cy="1948570"/>
          </a:xfrm>
          <a:custGeom>
            <a:avLst/>
            <a:gdLst/>
            <a:ahLst/>
            <a:cxnLst/>
            <a:rect l="l" t="t" r="r" b="b"/>
            <a:pathLst>
              <a:path w="2188209" h="2148840">
                <a:moveTo>
                  <a:pt x="0" y="2148482"/>
                </a:moveTo>
                <a:lnTo>
                  <a:pt x="23" y="343412"/>
                </a:lnTo>
                <a:lnTo>
                  <a:pt x="632" y="297429"/>
                </a:lnTo>
                <a:lnTo>
                  <a:pt x="5059" y="245849"/>
                </a:lnTo>
                <a:lnTo>
                  <a:pt x="23422" y="203080"/>
                </a:lnTo>
                <a:lnTo>
                  <a:pt x="64272" y="181001"/>
                </a:lnTo>
                <a:lnTo>
                  <a:pt x="115077" y="172096"/>
                </a:lnTo>
                <a:lnTo>
                  <a:pt x="187383" y="165133"/>
                </a:lnTo>
                <a:lnTo>
                  <a:pt x="2051035" y="2273"/>
                </a:lnTo>
                <a:lnTo>
                  <a:pt x="2091698" y="37"/>
                </a:lnTo>
                <a:lnTo>
                  <a:pt x="2108586" y="0"/>
                </a:lnTo>
                <a:lnTo>
                  <a:pt x="2123366" y="854"/>
                </a:lnTo>
                <a:lnTo>
                  <a:pt x="2164215" y="15785"/>
                </a:lnTo>
                <a:lnTo>
                  <a:pt x="2182579" y="55340"/>
                </a:lnTo>
                <a:lnTo>
                  <a:pt x="2187006" y="106146"/>
                </a:lnTo>
                <a:lnTo>
                  <a:pt x="2187615" y="152023"/>
                </a:lnTo>
                <a:lnTo>
                  <a:pt x="2187615" y="1795202"/>
                </a:lnTo>
                <a:lnTo>
                  <a:pt x="2187006" y="1841185"/>
                </a:lnTo>
                <a:lnTo>
                  <a:pt x="2182579" y="1892766"/>
                </a:lnTo>
                <a:lnTo>
                  <a:pt x="2164215" y="1935535"/>
                </a:lnTo>
                <a:lnTo>
                  <a:pt x="2123366" y="1957613"/>
                </a:lnTo>
                <a:lnTo>
                  <a:pt x="2072561" y="1966519"/>
                </a:lnTo>
                <a:lnTo>
                  <a:pt x="0" y="2148482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 rot="21300000">
            <a:off x="7037037" y="895666"/>
            <a:ext cx="246272" cy="231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2"/>
              </a:lnSpc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∆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 rot="21300000">
            <a:off x="7561626" y="764195"/>
            <a:ext cx="1090826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4" dirty="0">
                <a:solidFill>
                  <a:srgbClr val="FFFFFF"/>
                </a:solidFill>
                <a:latin typeface="BelfiusAlternative"/>
                <a:cs typeface="BelfiusAlternative"/>
              </a:rPr>
              <a:t>2012-2013</a:t>
            </a:r>
            <a:endParaRPr sz="1300" dirty="0">
              <a:latin typeface="BelfiusAlternative"/>
              <a:cs typeface="BelfiusAlternative"/>
            </a:endParaRPr>
          </a:p>
        </p:txBody>
      </p:sp>
      <p:sp>
        <p:nvSpPr>
          <p:cNvPr id="9" name="object 9"/>
          <p:cNvSpPr txBox="1"/>
          <p:nvPr/>
        </p:nvSpPr>
        <p:spPr>
          <a:xfrm rot="21300000">
            <a:off x="7249088" y="1115206"/>
            <a:ext cx="125661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4" dirty="0">
                <a:solidFill>
                  <a:srgbClr val="FFFFFF"/>
                </a:solidFill>
                <a:latin typeface="BelfiusAlternative"/>
                <a:cs typeface="BelfiusAlternative"/>
              </a:rPr>
              <a:t>CA: +2,6 </a:t>
            </a:r>
            <a:r>
              <a:rPr sz="1300"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%</a:t>
            </a:r>
            <a:endParaRPr sz="1300" dirty="0">
              <a:latin typeface="BelfiusAlternative"/>
              <a:cs typeface="BelfiusAlternative"/>
            </a:endParaRPr>
          </a:p>
        </p:txBody>
      </p:sp>
      <p:sp>
        <p:nvSpPr>
          <p:cNvPr id="10" name="object 10"/>
          <p:cNvSpPr txBox="1"/>
          <p:nvPr/>
        </p:nvSpPr>
        <p:spPr>
          <a:xfrm rot="21300000">
            <a:off x="7219589" y="1328603"/>
            <a:ext cx="138197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4" dirty="0">
                <a:solidFill>
                  <a:srgbClr val="FFFFFF"/>
                </a:solidFill>
                <a:latin typeface="BelfiusAlternative"/>
                <a:cs typeface="BelfiusAlternative"/>
              </a:rPr>
              <a:t>BMF: +2,4 </a:t>
            </a:r>
            <a:r>
              <a:rPr sz="1300"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%</a:t>
            </a:r>
            <a:endParaRPr sz="1300" dirty="0">
              <a:latin typeface="BelfiusAlternative"/>
              <a:cs typeface="BelfiusAlternative"/>
            </a:endParaRPr>
          </a:p>
        </p:txBody>
      </p:sp>
      <p:sp>
        <p:nvSpPr>
          <p:cNvPr id="11" name="object 11"/>
          <p:cNvSpPr txBox="1"/>
          <p:nvPr/>
        </p:nvSpPr>
        <p:spPr>
          <a:xfrm rot="21300000">
            <a:off x="7218900" y="1592874"/>
            <a:ext cx="174442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4" dirty="0">
                <a:solidFill>
                  <a:srgbClr val="FFFFFF"/>
                </a:solidFill>
                <a:latin typeface="BelfiusAlternative"/>
                <a:cs typeface="BelfiusAlternative"/>
              </a:rPr>
              <a:t>Honoraires: +2,7 </a:t>
            </a:r>
            <a:r>
              <a:rPr sz="1300"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%</a:t>
            </a:r>
            <a:endParaRPr sz="1300" dirty="0">
              <a:latin typeface="BelfiusAlternative"/>
              <a:cs typeface="BelfiusAlternative"/>
            </a:endParaRPr>
          </a:p>
        </p:txBody>
      </p:sp>
      <p:sp>
        <p:nvSpPr>
          <p:cNvPr id="12" name="object 12"/>
          <p:cNvSpPr txBox="1"/>
          <p:nvPr/>
        </p:nvSpPr>
        <p:spPr>
          <a:xfrm rot="21300000">
            <a:off x="7213332" y="1866686"/>
            <a:ext cx="1755559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Prod</a:t>
            </a:r>
            <a:r>
              <a:rPr sz="1300" b="1" dirty="0">
                <a:solidFill>
                  <a:srgbClr val="FFFFFF"/>
                </a:solidFill>
                <a:latin typeface="BelfiusAlternative"/>
                <a:cs typeface="BelfiusAlternative"/>
              </a:rPr>
              <a:t>.</a:t>
            </a:r>
            <a:r>
              <a:rPr sz="1300" b="1" spc="-26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300"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pharma</a:t>
            </a:r>
            <a:r>
              <a:rPr sz="1300" b="1" dirty="0">
                <a:solidFill>
                  <a:srgbClr val="FFFFFF"/>
                </a:solidFill>
                <a:latin typeface="BelfiusAlternative"/>
                <a:cs typeface="BelfiusAlternative"/>
              </a:rPr>
              <a:t>:</a:t>
            </a:r>
            <a:r>
              <a:rPr sz="1300" b="1" spc="-26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300"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+0,</a:t>
            </a:r>
            <a:r>
              <a:rPr sz="1300" b="1" spc="4" dirty="0">
                <a:solidFill>
                  <a:srgbClr val="FFFFFF"/>
                </a:solidFill>
                <a:latin typeface="BelfiusAlternative"/>
                <a:cs typeface="BelfiusAlternative"/>
              </a:rPr>
              <a:t>9</a:t>
            </a:r>
            <a:r>
              <a:rPr sz="1300" b="1" spc="-26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300"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%</a:t>
            </a:r>
            <a:endParaRPr sz="1300" dirty="0">
              <a:latin typeface="BelfiusAlternative"/>
              <a:cs typeface="BelfiusAlternative"/>
            </a:endParaRPr>
          </a:p>
        </p:txBody>
      </p:sp>
      <p:sp>
        <p:nvSpPr>
          <p:cNvPr id="13" name="object 13"/>
          <p:cNvSpPr txBox="1"/>
          <p:nvPr/>
        </p:nvSpPr>
        <p:spPr>
          <a:xfrm rot="21300000">
            <a:off x="7247076" y="2065789"/>
            <a:ext cx="1590997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4" dirty="0">
                <a:solidFill>
                  <a:srgbClr val="FFFFFF"/>
                </a:solidFill>
                <a:latin typeface="BelfiusAlternative"/>
                <a:cs typeface="BelfiusAlternative"/>
              </a:rPr>
              <a:t>Forfaits: +4,4 </a:t>
            </a:r>
            <a:r>
              <a:rPr sz="1300"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%</a:t>
            </a:r>
            <a:endParaRPr sz="1300" dirty="0">
              <a:latin typeface="BelfiusAlternative"/>
              <a:cs typeface="BelfiusAlternative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951198"/>
              </p:ext>
            </p:extLst>
          </p:nvPr>
        </p:nvGraphicFramePr>
        <p:xfrm>
          <a:off x="624453" y="1329231"/>
          <a:ext cx="6535719" cy="42875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4049"/>
                <a:gridCol w="954256"/>
                <a:gridCol w="1052123"/>
                <a:gridCol w="856347"/>
                <a:gridCol w="1025606"/>
                <a:gridCol w="903338"/>
              </a:tblGrid>
              <a:tr h="914400">
                <a:tc>
                  <a:txBody>
                    <a:bodyPr/>
                    <a:lstStyle/>
                    <a:p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834" marR="385445" indent="-64769">
                        <a:lnSpc>
                          <a:spcPct val="100000"/>
                        </a:lnSpc>
                      </a:pPr>
                      <a:r>
                        <a:rPr sz="1500" b="1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M</a:t>
                      </a:r>
                      <a:r>
                        <a:rPr sz="1500" b="1" spc="15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o</a:t>
                      </a:r>
                      <a:r>
                        <a:rPr sz="1500" b="1" spc="-80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y</a:t>
                      </a:r>
                      <a:r>
                        <a:rPr sz="1500" b="1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sz="1500" b="1" spc="10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a</a:t>
                      </a:r>
                      <a:r>
                        <a:rPr sz="1500" b="1" spc="20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g</a:t>
                      </a:r>
                      <a:r>
                        <a:rPr sz="1500" b="1" spc="25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r</a:t>
                      </a:r>
                      <a:r>
                        <a:rPr sz="1500" b="1" spc="15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é</a:t>
                      </a:r>
                      <a:r>
                        <a:rPr sz="1500" b="1" spc="25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g</a:t>
                      </a:r>
                      <a:r>
                        <a:rPr sz="15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sz="1500" b="1" spc="3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5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% </a:t>
                      </a:r>
                      <a:r>
                        <a:rPr sz="1500" b="1" spc="-5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</a:t>
                      </a:r>
                      <a:r>
                        <a:rPr sz="1500" b="1" spc="-4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</a:t>
                      </a:r>
                      <a:r>
                        <a:rPr sz="1500" b="1" spc="-5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</a:t>
                      </a:r>
                      <a:r>
                        <a:rPr sz="15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</a:t>
                      </a:r>
                      <a:endParaRPr lang="nl-BE" sz="1500" b="1" dirty="0" smtClean="0">
                        <a:solidFill>
                          <a:srgbClr val="425B6C"/>
                        </a:solidFill>
                        <a:latin typeface="BelfiusAlternative"/>
                        <a:cs typeface="BelfiusAlternative"/>
                      </a:endParaRPr>
                    </a:p>
                    <a:p>
                      <a:pPr marL="457834" marR="385445" indent="-64769">
                        <a:lnSpc>
                          <a:spcPct val="100000"/>
                        </a:lnSpc>
                      </a:pPr>
                      <a:r>
                        <a:rPr lang="nl-BE" sz="15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WB </a:t>
                      </a:r>
                      <a:r>
                        <a:rPr lang="nl-BE" sz="1500" b="1" baseline="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/ </a:t>
                      </a:r>
                      <a:r>
                        <a:rPr lang="nl-BE" sz="1500" b="1" baseline="0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Secteur</a:t>
                      </a:r>
                      <a:endParaRPr sz="15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57834" marR="423545" indent="-26670">
                        <a:lnSpc>
                          <a:spcPct val="100000"/>
                        </a:lnSpc>
                      </a:pPr>
                      <a:r>
                        <a:rPr sz="1500" b="1" spc="30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A</a:t>
                      </a:r>
                      <a:r>
                        <a:rPr sz="1500" b="1" spc="20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b</a:t>
                      </a:r>
                      <a:r>
                        <a:rPr sz="1500" b="1" spc="25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s</a:t>
                      </a:r>
                      <a:r>
                        <a:rPr sz="1500" b="1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sz="1500" b="1" spc="10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m</a:t>
                      </a:r>
                      <a:r>
                        <a:rPr sz="1500" b="1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io</a:t>
                      </a:r>
                      <a:r>
                        <a:rPr sz="1500" b="1" spc="3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500" b="1" spc="1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E</a:t>
                      </a:r>
                      <a:r>
                        <a:rPr lang="nl-BE" sz="1500" b="1" spc="-5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ur</a:t>
                      </a:r>
                      <a:r>
                        <a:rPr lang="nl-BE" sz="1500" b="1" spc="-5" baseline="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500" b="1" spc="-5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</a:t>
                      </a:r>
                      <a:r>
                        <a:rPr sz="1500" b="1" spc="-4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</a:t>
                      </a:r>
                      <a:r>
                        <a:rPr sz="1500" b="1" spc="-5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</a:t>
                      </a:r>
                      <a:r>
                        <a:rPr sz="15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</a:t>
                      </a:r>
                      <a:endParaRPr lang="nl-BE" sz="1500" b="1" dirty="0" smtClean="0">
                        <a:solidFill>
                          <a:srgbClr val="425B6C"/>
                        </a:solidFill>
                        <a:latin typeface="BelfiusAlternative"/>
                        <a:cs typeface="BelfiusAlternative"/>
                      </a:endParaRPr>
                    </a:p>
                    <a:p>
                      <a:pPr marL="457834" marR="423545" indent="-26670">
                        <a:lnSpc>
                          <a:spcPct val="100000"/>
                        </a:lnSpc>
                      </a:pPr>
                      <a:r>
                        <a:rPr lang="nl-BE" sz="15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WB</a:t>
                      </a:r>
                      <a:r>
                        <a:rPr lang="nl-BE" sz="1500" b="1" baseline="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lang="nl-BE" sz="1500" b="1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Secteur</a:t>
                      </a:r>
                      <a:endParaRPr sz="15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425B6C"/>
                          </a:solidFill>
                          <a:latin typeface="Times New Roman"/>
                          <a:cs typeface="Times New Roman"/>
                        </a:rPr>
                        <a:t>∆</a:t>
                      </a:r>
                      <a:r>
                        <a:rPr sz="1500" spc="15" dirty="0">
                          <a:solidFill>
                            <a:srgbClr val="425B6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%</a:t>
                      </a:r>
                      <a:r>
                        <a:rPr sz="1500" b="1" spc="3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500" b="1" spc="2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abs</a:t>
                      </a:r>
                      <a:endParaRPr lang="nl-BE" sz="1500" b="1" spc="20" dirty="0" smtClean="0">
                        <a:solidFill>
                          <a:srgbClr val="425B6C"/>
                        </a:solidFill>
                        <a:latin typeface="BelfiusAlternative"/>
                        <a:cs typeface="BelfiusAlternative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lang="nl-BE" sz="1500" b="1" spc="20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Secteur</a:t>
                      </a:r>
                      <a:endParaRPr lang="nl-BE" sz="1500" b="1" spc="20" dirty="0" smtClean="0">
                        <a:solidFill>
                          <a:srgbClr val="425B6C"/>
                        </a:solidFill>
                        <a:latin typeface="BelfiusAlternative"/>
                        <a:cs typeface="BelfiusAlternative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lang="nl-BE" sz="1500" b="1" spc="2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(WB)</a:t>
                      </a:r>
                      <a:endParaRPr sz="15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2611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b="1" spc="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P</a:t>
                      </a:r>
                      <a:r>
                        <a:rPr sz="1100" b="1" spc="1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r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o</a:t>
                      </a:r>
                      <a:r>
                        <a:rPr sz="1100" b="1" spc="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d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ui</a:t>
                      </a:r>
                      <a:r>
                        <a:rPr sz="1100" b="1" spc="3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t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s </a:t>
                      </a:r>
                      <a:r>
                        <a:rPr sz="1100" b="1" spc="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d</a:t>
                      </a:r>
                      <a:r>
                        <a:rPr sz="1100" b="1" spc="-7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’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e</a:t>
                      </a:r>
                      <a:r>
                        <a:rPr sz="1100" b="1" spc="1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x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pl</a:t>
                      </a:r>
                      <a:r>
                        <a:rPr sz="1100" b="1" spc="-1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o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i</a:t>
                      </a:r>
                      <a:r>
                        <a:rPr sz="1100" b="1" spc="3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t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</a:pP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107,59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108,2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</a:pP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6.599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14 685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+ </a:t>
                      </a: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3,3</a:t>
                      </a: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234387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Chiffre d</a:t>
                      </a:r>
                      <a:r>
                        <a:rPr sz="1100" b="1" spc="-8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’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affaires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100,0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100,0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</a:pPr>
                      <a:r>
                        <a:rPr lang="nl-BE" sz="1100" b="1" dirty="0" smtClean="0">
                          <a:latin typeface="BelfiusAlternative"/>
                          <a:cs typeface="BelfiusAlternative"/>
                        </a:rPr>
                        <a:t>6.133</a:t>
                      </a:r>
                      <a:endParaRPr sz="1100" b="1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13 577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+</a:t>
                      </a: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3,4</a:t>
                      </a: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(3,58)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Budget moyens fin.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38,14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38,8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</a:pPr>
                      <a:r>
                        <a:rPr lang="nl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2.339</a:t>
                      </a:r>
                      <a:r>
                        <a:rPr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5 262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+</a:t>
                      </a:r>
                      <a:r>
                        <a:rPr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3,8</a:t>
                      </a:r>
                      <a:r>
                        <a:rPr lang="nl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 (3,64)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3DDD2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Rattrapage exerc.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-</a:t>
                      </a:r>
                      <a:r>
                        <a:rPr lang="nl-BE"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0,23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-0,3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-</a:t>
                      </a:r>
                      <a:r>
                        <a:rPr lang="nl-BE"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14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-38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6860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+179,5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3DDD2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Supplements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0,</a:t>
                      </a:r>
                      <a:r>
                        <a:rPr lang="nl-BE"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78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0,6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100" dirty="0" smtClean="0">
                          <a:latin typeface="BelfiusAlternative"/>
                          <a:cs typeface="BelfiusAlternative"/>
                        </a:rPr>
                        <a:t>48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88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+9,4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3DDD2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Forfaits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4,</a:t>
                      </a:r>
                      <a:r>
                        <a:rPr lang="nl-BE" sz="1100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16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4,4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100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255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596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-</a:t>
                      </a:r>
                      <a:r>
                        <a:rPr sz="1100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1,8</a:t>
                      </a:r>
                      <a:r>
                        <a:rPr lang="nl-BE" sz="1100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 (-2,65)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3DDD2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Prod. accessoires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</a:t>
                      </a:r>
                      <a:r>
                        <a:rPr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,</a:t>
                      </a:r>
                      <a:r>
                        <a:rPr lang="nl-BE"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,35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0,3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21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41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+11,4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3DDD2"/>
                    </a:solidFill>
                  </a:tcPr>
                </a:tc>
              </a:tr>
              <a:tr h="169310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sz="1100" spc="10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Prod</a:t>
                      </a:r>
                      <a:r>
                        <a:rPr sz="1100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sz="1100" spc="20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spc="10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pharma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13,19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15,0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</a:pPr>
                      <a:r>
                        <a:rPr lang="nl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809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2 034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+</a:t>
                      </a:r>
                      <a:r>
                        <a:rPr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3,7</a:t>
                      </a:r>
                      <a:r>
                        <a:rPr lang="nl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 (9,71)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3DDD2"/>
                    </a:solidFill>
                  </a:tcPr>
                </a:tc>
              </a:tr>
              <a:tr h="174323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sz="1100" spc="10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Honoraires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4</a:t>
                      </a:r>
                      <a:r>
                        <a:rPr lang="nl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3,62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41,2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</a:pPr>
                      <a:r>
                        <a:rPr lang="nl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2,675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5 593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+</a:t>
                      </a:r>
                      <a:r>
                        <a:rPr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3,9</a:t>
                      </a:r>
                      <a:r>
                        <a:rPr lang="nl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 (3,63)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261159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Autres prod. expl.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7,4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8,2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</a:pP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454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1 080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+2,0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1173480">
                <a:tc>
                  <a:txBody>
                    <a:bodyPr/>
                    <a:lstStyle/>
                    <a:p>
                      <a:pPr marL="158115" marR="494665" indent="-10858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Ach., appro</a:t>
                      </a:r>
                      <a:r>
                        <a:rPr sz="1100" b="1" spc="-7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v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., ser</a:t>
                      </a:r>
                      <a:r>
                        <a:rPr sz="1100" b="1" spc="-7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v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. 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Achats + va</a:t>
                      </a:r>
                      <a:r>
                        <a:rPr sz="1100" spc="-7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r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. stock Ser</a:t>
                      </a:r>
                      <a:r>
                        <a:rPr sz="1100" spc="-7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v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. &amp; biens divers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  <a:p>
                      <a:pPr marL="288925" indent="-93980">
                        <a:lnSpc>
                          <a:spcPct val="100000"/>
                        </a:lnSpc>
                        <a:buClr>
                          <a:srgbClr val="425B6C"/>
                        </a:buClr>
                        <a:buFont typeface="BelfiusAlternative"/>
                        <a:buChar char="-"/>
                        <a:tabLst>
                          <a:tab pos="289560" algn="l"/>
                        </a:tabLst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ser</a:t>
                      </a:r>
                      <a:r>
                        <a:rPr sz="1100" spc="-7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v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. extérieurs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  <a:p>
                      <a:pPr marL="288925" indent="-93980">
                        <a:lnSpc>
                          <a:spcPct val="100000"/>
                        </a:lnSpc>
                        <a:buClr>
                          <a:srgbClr val="425B6C"/>
                        </a:buClr>
                        <a:buFont typeface="BelfiusAlternative"/>
                        <a:buChar char="-"/>
                        <a:tabLst>
                          <a:tab pos="289560" algn="l"/>
                        </a:tabLst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pers. mis à dispos.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  <a:p>
                      <a:pPr marL="288925" indent="-93980">
                        <a:lnSpc>
                          <a:spcPct val="100000"/>
                        </a:lnSpc>
                        <a:buClr>
                          <a:srgbClr val="425B6C"/>
                        </a:buClr>
                        <a:buFont typeface="BelfiusAlternative"/>
                        <a:buChar char="-"/>
                        <a:tabLst>
                          <a:tab pos="289560" algn="l"/>
                        </a:tabLst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rétrib. médecins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5</a:t>
                      </a: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2,25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20,46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nl-BE" sz="1100" dirty="0" smtClean="0">
                        <a:solidFill>
                          <a:srgbClr val="425B6C"/>
                        </a:solidFill>
                        <a:latin typeface="BelfiusAlternative"/>
                        <a:cs typeface="BelfiusAlternative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31,8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2,</a:t>
                      </a:r>
                      <a:r>
                        <a:rPr lang="nl-BE"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99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0,9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</a:t>
                      </a:r>
                      <a:r>
                        <a:rPr lang="nl-BE"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2,96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54,6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21,5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endParaRPr lang="nl-BE" sz="1100" dirty="0" smtClean="0">
                        <a:solidFill>
                          <a:srgbClr val="425B6C"/>
                        </a:solidFill>
                        <a:latin typeface="BelfiusAlternative"/>
                        <a:cs typeface="BelfiusAlternative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33,1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2,6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0,8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24,8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100" b="1" dirty="0" smtClean="0">
                          <a:latin typeface="BelfiusAlternative"/>
                          <a:cs typeface="BelfiusAlternative"/>
                        </a:rPr>
                        <a:t>3.205</a:t>
                      </a:r>
                      <a:endParaRPr sz="1100" b="1" dirty="0">
                        <a:latin typeface="BelfiusAlternative"/>
                        <a:cs typeface="BelfiusAlternative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1.255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100" dirty="0" smtClean="0">
                          <a:latin typeface="BelfiusAlternative"/>
                          <a:cs typeface="BelfiusAlternative"/>
                        </a:rPr>
                        <a:t>1.950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179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50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1.376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7 417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2 923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endParaRPr lang="nl-BE" sz="1100" dirty="0" smtClean="0">
                        <a:solidFill>
                          <a:srgbClr val="425B6C"/>
                        </a:solidFill>
                        <a:latin typeface="BelfiusAlternative"/>
                        <a:cs typeface="BelfiusAlternative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 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494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341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107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3 268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+</a:t>
                      </a: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3,3</a:t>
                      </a: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+2,5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nl-BE" sz="1100" dirty="0" smtClean="0">
                        <a:solidFill>
                          <a:srgbClr val="425B6C"/>
                        </a:solidFill>
                        <a:latin typeface="BelfiusAlternative"/>
                        <a:cs typeface="BelfiusAlternative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+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3,8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+5,9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-8,9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+</a:t>
                      </a:r>
                      <a:r>
                        <a:rPr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4,4</a:t>
                      </a:r>
                      <a:r>
                        <a:rPr lang="nl-BE"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(4,21)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261159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Marge brute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55,34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53,5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</a:pPr>
                      <a:r>
                        <a:rPr lang="nl-BE" sz="1100" b="1" dirty="0" smtClean="0">
                          <a:latin typeface="BelfiusAlternative"/>
                          <a:cs typeface="BelfiusAlternative"/>
                        </a:rPr>
                        <a:t>3.394</a:t>
                      </a:r>
                      <a:endParaRPr sz="1100" b="1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7 268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+</a:t>
                      </a: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3,4</a:t>
                      </a: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(3,66)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2483768" y="2708920"/>
            <a:ext cx="4824536" cy="14401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20" name="Rounded Rectangle 19"/>
          <p:cNvSpPr/>
          <p:nvPr/>
        </p:nvSpPr>
        <p:spPr>
          <a:xfrm>
            <a:off x="2555776" y="3789040"/>
            <a:ext cx="4824536" cy="14401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32153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13" dirty="0"/>
              <a:t>Co</a:t>
            </a:r>
            <a:r>
              <a:rPr spc="22" dirty="0"/>
              <a:t>m</a:t>
            </a:r>
            <a:r>
              <a:rPr spc="13" dirty="0"/>
              <a:t>p</a:t>
            </a:r>
            <a:r>
              <a:rPr spc="31" dirty="0"/>
              <a:t>t</a:t>
            </a:r>
            <a:r>
              <a:rPr dirty="0"/>
              <a:t>e</a:t>
            </a:r>
            <a:r>
              <a:rPr spc="44" dirty="0"/>
              <a:t> </a:t>
            </a:r>
            <a:r>
              <a:rPr spc="13" dirty="0"/>
              <a:t>d</a:t>
            </a:r>
            <a:r>
              <a:rPr dirty="0"/>
              <a:t>e</a:t>
            </a:r>
            <a:r>
              <a:rPr spc="44" dirty="0"/>
              <a:t> </a:t>
            </a:r>
            <a:r>
              <a:rPr spc="31" dirty="0"/>
              <a:t>r</a:t>
            </a:r>
            <a:r>
              <a:rPr spc="26" dirty="0"/>
              <a:t>é</a:t>
            </a:r>
            <a:r>
              <a:rPr spc="18" dirty="0"/>
              <a:t>s</a:t>
            </a:r>
            <a:r>
              <a:rPr spc="22" dirty="0"/>
              <a:t>u</a:t>
            </a:r>
            <a:r>
              <a:rPr spc="18" dirty="0"/>
              <a:t>l</a:t>
            </a:r>
            <a:r>
              <a:rPr spc="61" dirty="0"/>
              <a:t>t</a:t>
            </a:r>
            <a:r>
              <a:rPr spc="13" dirty="0"/>
              <a:t>a</a:t>
            </a:r>
            <a:r>
              <a:rPr spc="79" dirty="0"/>
              <a:t>t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9512" y="507297"/>
            <a:ext cx="4104456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2100" b="1" spc="-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D</a:t>
            </a:r>
            <a:r>
              <a:rPr sz="2100" b="1" spc="-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o</a:t>
            </a:r>
            <a:r>
              <a:rPr sz="2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21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2100" b="1" spc="-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2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s </a:t>
            </a:r>
            <a:r>
              <a:rPr sz="2100" b="1" spc="-26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(</a:t>
            </a:r>
            <a:r>
              <a:rPr sz="2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% c</a:t>
            </a:r>
            <a:r>
              <a:rPr sz="21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h</a:t>
            </a:r>
            <a:r>
              <a:rPr sz="2100" b="1" spc="35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11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f</a:t>
            </a:r>
            <a:r>
              <a:rPr sz="2100" b="1" spc="4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f</a:t>
            </a:r>
            <a:r>
              <a:rPr sz="2100" b="1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sz="2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 </a:t>
            </a:r>
            <a:r>
              <a:rPr sz="2100" b="1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sz="2100" b="1" spc="11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f</a:t>
            </a:r>
            <a:r>
              <a:rPr sz="2100" b="1" spc="-1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f</a:t>
            </a:r>
            <a:r>
              <a:rPr sz="2100" b="1" spc="-70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.</a:t>
            </a:r>
            <a:r>
              <a:rPr sz="2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)</a:t>
            </a:r>
            <a:endParaRPr sz="2100" dirty="0">
              <a:solidFill>
                <a:schemeClr val="bg1">
                  <a:lumMod val="85000"/>
                </a:schemeClr>
              </a:solidFill>
              <a:latin typeface="BelfiusAlternative"/>
              <a:cs typeface="BelfiusAlternative"/>
            </a:endParaRPr>
          </a:p>
          <a:p>
            <a:pPr marL="11131">
              <a:spcBef>
                <a:spcPts val="329"/>
              </a:spcBef>
            </a:pPr>
            <a:r>
              <a:rPr sz="11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9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2</a:t>
            </a:r>
            <a:r>
              <a:rPr sz="1100" b="1" spc="-22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H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1100" b="1" spc="-22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/</a:t>
            </a:r>
            <a:r>
              <a:rPr sz="1100" b="1" spc="-22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moyenn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spc="-22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agrégée</a:t>
            </a:r>
            <a:endParaRPr sz="1100" dirty="0">
              <a:solidFill>
                <a:schemeClr val="bg1">
                  <a:lumMod val="85000"/>
                </a:schemeClr>
              </a:solidFill>
              <a:latin typeface="BelfiusAlternative"/>
              <a:cs typeface="BelfiusAlternativ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2586" y="969773"/>
            <a:ext cx="6887726" cy="5299259"/>
          </a:xfrm>
          <a:custGeom>
            <a:avLst/>
            <a:gdLst/>
            <a:ahLst/>
            <a:cxnLst/>
            <a:rect l="l" t="t" r="r" b="b"/>
            <a:pathLst>
              <a:path w="7900034" h="5843905">
                <a:moveTo>
                  <a:pt x="7592525" y="5197967"/>
                </a:moveTo>
                <a:lnTo>
                  <a:pt x="307430" y="5835330"/>
                </a:lnTo>
                <a:lnTo>
                  <a:pt x="261392" y="5839042"/>
                </a:lnTo>
                <a:lnTo>
                  <a:pt x="220195" y="5841788"/>
                </a:lnTo>
                <a:lnTo>
                  <a:pt x="151249" y="5843393"/>
                </a:lnTo>
                <a:lnTo>
                  <a:pt x="122963" y="5841757"/>
                </a:lnTo>
                <a:lnTo>
                  <a:pt x="77418" y="5832371"/>
                </a:lnTo>
                <a:lnTo>
                  <a:pt x="32634" y="5799294"/>
                </a:lnTo>
                <a:lnTo>
                  <a:pt x="15331" y="5761690"/>
                </a:lnTo>
                <a:lnTo>
                  <a:pt x="5558" y="5709333"/>
                </a:lnTo>
                <a:lnTo>
                  <a:pt x="1165" y="5640244"/>
                </a:lnTo>
                <a:lnTo>
                  <a:pt x="313" y="5598806"/>
                </a:lnTo>
                <a:lnTo>
                  <a:pt x="0" y="5552443"/>
                </a:lnTo>
                <a:lnTo>
                  <a:pt x="0" y="982116"/>
                </a:lnTo>
                <a:lnTo>
                  <a:pt x="313" y="935697"/>
                </a:lnTo>
                <a:lnTo>
                  <a:pt x="1165" y="894108"/>
                </a:lnTo>
                <a:lnTo>
                  <a:pt x="5558" y="824248"/>
                </a:lnTo>
                <a:lnTo>
                  <a:pt x="15331" y="770180"/>
                </a:lnTo>
                <a:lnTo>
                  <a:pt x="32634" y="729546"/>
                </a:lnTo>
                <a:lnTo>
                  <a:pt x="59621" y="699991"/>
                </a:lnTo>
                <a:lnTo>
                  <a:pt x="98442" y="679158"/>
                </a:lnTo>
                <a:lnTo>
                  <a:pt x="151249" y="664691"/>
                </a:lnTo>
                <a:lnTo>
                  <a:pt x="220195" y="654232"/>
                </a:lnTo>
                <a:lnTo>
                  <a:pt x="261392" y="649769"/>
                </a:lnTo>
                <a:lnTo>
                  <a:pt x="358579" y="640905"/>
                </a:lnTo>
                <a:lnTo>
                  <a:pt x="7638564" y="4351"/>
                </a:lnTo>
                <a:lnTo>
                  <a:pt x="7679761" y="1605"/>
                </a:lnTo>
                <a:lnTo>
                  <a:pt x="7748706" y="0"/>
                </a:lnTo>
                <a:lnTo>
                  <a:pt x="7776993" y="1635"/>
                </a:lnTo>
                <a:lnTo>
                  <a:pt x="7822538" y="11022"/>
                </a:lnTo>
                <a:lnTo>
                  <a:pt x="7867321" y="44100"/>
                </a:lnTo>
                <a:lnTo>
                  <a:pt x="7884625" y="81706"/>
                </a:lnTo>
                <a:lnTo>
                  <a:pt x="7894397" y="134065"/>
                </a:lnTo>
                <a:lnTo>
                  <a:pt x="7898790" y="203156"/>
                </a:lnTo>
                <a:lnTo>
                  <a:pt x="7899642" y="244595"/>
                </a:lnTo>
                <a:lnTo>
                  <a:pt x="7899956" y="290960"/>
                </a:lnTo>
                <a:lnTo>
                  <a:pt x="7899956" y="4861287"/>
                </a:lnTo>
                <a:lnTo>
                  <a:pt x="7899642" y="4907705"/>
                </a:lnTo>
                <a:lnTo>
                  <a:pt x="7898790" y="4949292"/>
                </a:lnTo>
                <a:lnTo>
                  <a:pt x="7894397" y="5019150"/>
                </a:lnTo>
                <a:lnTo>
                  <a:pt x="7884625" y="5073216"/>
                </a:lnTo>
                <a:lnTo>
                  <a:pt x="7867321" y="5113848"/>
                </a:lnTo>
                <a:lnTo>
                  <a:pt x="7840335" y="5143402"/>
                </a:lnTo>
                <a:lnTo>
                  <a:pt x="7801514" y="5164235"/>
                </a:lnTo>
                <a:lnTo>
                  <a:pt x="7748706" y="5178702"/>
                </a:lnTo>
                <a:lnTo>
                  <a:pt x="7679761" y="5189161"/>
                </a:lnTo>
                <a:lnTo>
                  <a:pt x="7638564" y="5193623"/>
                </a:lnTo>
                <a:lnTo>
                  <a:pt x="7592525" y="5197967"/>
                </a:lnTo>
                <a:close/>
              </a:path>
            </a:pathLst>
          </a:custGeom>
          <a:solidFill>
            <a:srgbClr val="E3D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75526" y="465785"/>
            <a:ext cx="2146994" cy="1170063"/>
          </a:xfrm>
          <a:custGeom>
            <a:avLst/>
            <a:gdLst/>
            <a:ahLst/>
            <a:cxnLst/>
            <a:rect l="l" t="t" r="r" b="b"/>
            <a:pathLst>
              <a:path w="2510790" h="1290320">
                <a:moveTo>
                  <a:pt x="0" y="1289768"/>
                </a:moveTo>
                <a:lnTo>
                  <a:pt x="23" y="371662"/>
                </a:lnTo>
                <a:lnTo>
                  <a:pt x="632" y="325675"/>
                </a:lnTo>
                <a:lnTo>
                  <a:pt x="5059" y="274091"/>
                </a:lnTo>
                <a:lnTo>
                  <a:pt x="23422" y="231320"/>
                </a:lnTo>
                <a:lnTo>
                  <a:pt x="64272" y="209240"/>
                </a:lnTo>
                <a:lnTo>
                  <a:pt x="115077" y="200334"/>
                </a:lnTo>
                <a:lnTo>
                  <a:pt x="187383" y="193371"/>
                </a:lnTo>
                <a:lnTo>
                  <a:pt x="2373805" y="2273"/>
                </a:lnTo>
                <a:lnTo>
                  <a:pt x="2414467" y="37"/>
                </a:lnTo>
                <a:lnTo>
                  <a:pt x="2431355" y="0"/>
                </a:lnTo>
                <a:lnTo>
                  <a:pt x="2446135" y="854"/>
                </a:lnTo>
                <a:lnTo>
                  <a:pt x="2486985" y="15786"/>
                </a:lnTo>
                <a:lnTo>
                  <a:pt x="2505348" y="55344"/>
                </a:lnTo>
                <a:lnTo>
                  <a:pt x="2509775" y="106154"/>
                </a:lnTo>
                <a:lnTo>
                  <a:pt x="2510384" y="152034"/>
                </a:lnTo>
                <a:lnTo>
                  <a:pt x="2510384" y="908250"/>
                </a:lnTo>
                <a:lnTo>
                  <a:pt x="2509775" y="954233"/>
                </a:lnTo>
                <a:lnTo>
                  <a:pt x="2505348" y="1005814"/>
                </a:lnTo>
                <a:lnTo>
                  <a:pt x="2486985" y="1048583"/>
                </a:lnTo>
                <a:lnTo>
                  <a:pt x="2446135" y="1070661"/>
                </a:lnTo>
                <a:lnTo>
                  <a:pt x="2395331" y="1079566"/>
                </a:lnTo>
                <a:lnTo>
                  <a:pt x="0" y="1289768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 rot="21300000">
            <a:off x="6855271" y="869994"/>
            <a:ext cx="198750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BelfiusAlternative"/>
                <a:cs typeface="BelfiusAlternative"/>
              </a:rPr>
              <a:t>CA</a:t>
            </a:r>
            <a:r>
              <a:rPr sz="14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:</a:t>
            </a:r>
            <a:r>
              <a:rPr sz="1400" b="1" spc="26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400" b="1" dirty="0">
                <a:solidFill>
                  <a:srgbClr val="FFFFFF"/>
                </a:solidFill>
                <a:latin typeface="BelfiusAlternative"/>
                <a:cs typeface="BelfiusAlternative"/>
              </a:rPr>
              <a:t>croissanc</a:t>
            </a:r>
            <a:r>
              <a:rPr sz="14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1400" b="1" spc="26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400"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+3,</a:t>
            </a:r>
            <a:r>
              <a:rPr sz="1400" b="1" dirty="0">
                <a:solidFill>
                  <a:srgbClr val="FFFFFF"/>
                </a:solidFill>
                <a:latin typeface="BelfiusAlternative"/>
                <a:cs typeface="BelfiusAlternative"/>
              </a:rPr>
              <a:t>4</a:t>
            </a:r>
            <a:r>
              <a:rPr sz="1400" b="1" spc="26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400" b="1" dirty="0">
                <a:solidFill>
                  <a:srgbClr val="FFFFFF"/>
                </a:solidFill>
                <a:latin typeface="BelfiusAlternative"/>
                <a:cs typeface="BelfiusAlternative"/>
              </a:rPr>
              <a:t>%</a:t>
            </a:r>
            <a:endParaRPr sz="1400" dirty="0">
              <a:latin typeface="BelfiusAlternative"/>
              <a:cs typeface="BelfiusAlternative"/>
            </a:endParaRPr>
          </a:p>
        </p:txBody>
      </p:sp>
      <p:sp>
        <p:nvSpPr>
          <p:cNvPr id="8" name="object 8"/>
          <p:cNvSpPr txBox="1"/>
          <p:nvPr/>
        </p:nvSpPr>
        <p:spPr>
          <a:xfrm rot="21300000">
            <a:off x="6855640" y="1128696"/>
            <a:ext cx="1796861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(2012 – 2013: +2,6 %)</a:t>
            </a:r>
            <a:endParaRPr sz="1400" dirty="0">
              <a:latin typeface="BelfiusAlternative"/>
              <a:cs typeface="BelfiusAlternativ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66586" y="2741538"/>
            <a:ext cx="276383" cy="132438"/>
          </a:xfrm>
          <a:custGeom>
            <a:avLst/>
            <a:gdLst/>
            <a:ahLst/>
            <a:cxnLst/>
            <a:rect l="l" t="t" r="r" b="b"/>
            <a:pathLst>
              <a:path w="323215" h="146050">
                <a:moveTo>
                  <a:pt x="305612" y="0"/>
                </a:moveTo>
                <a:lnTo>
                  <a:pt x="0" y="145694"/>
                </a:lnTo>
                <a:lnTo>
                  <a:pt x="322656" y="144106"/>
                </a:lnTo>
                <a:lnTo>
                  <a:pt x="305612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91850" y="2185864"/>
            <a:ext cx="1896777" cy="904611"/>
          </a:xfrm>
          <a:custGeom>
            <a:avLst/>
            <a:gdLst/>
            <a:ahLst/>
            <a:cxnLst/>
            <a:rect l="l" t="t" r="r" b="b"/>
            <a:pathLst>
              <a:path w="1864995" h="997585">
                <a:moveTo>
                  <a:pt x="1811086" y="838753"/>
                </a:moveTo>
                <a:lnTo>
                  <a:pt x="0" y="997202"/>
                </a:lnTo>
                <a:lnTo>
                  <a:pt x="0" y="213740"/>
                </a:lnTo>
                <a:lnTo>
                  <a:pt x="264" y="191160"/>
                </a:lnTo>
                <a:lnTo>
                  <a:pt x="31208" y="157716"/>
                </a:lnTo>
                <a:lnTo>
                  <a:pt x="1811746" y="1691"/>
                </a:lnTo>
                <a:lnTo>
                  <a:pt x="1834132" y="0"/>
                </a:lnTo>
                <a:lnTo>
                  <a:pt x="1849138" y="477"/>
                </a:lnTo>
                <a:lnTo>
                  <a:pt x="1864874" y="50585"/>
                </a:lnTo>
                <a:lnTo>
                  <a:pt x="1864881" y="780504"/>
                </a:lnTo>
                <a:lnTo>
                  <a:pt x="1864617" y="803084"/>
                </a:lnTo>
                <a:lnTo>
                  <a:pt x="1833673" y="836529"/>
                </a:lnTo>
                <a:lnTo>
                  <a:pt x="1811086" y="838753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 rot="21300000">
            <a:off x="7250730" y="2411559"/>
            <a:ext cx="1034166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BelfiusAlternative"/>
                <a:cs typeface="BelfiusAlternative"/>
              </a:rPr>
              <a:t>2012 – 2013</a:t>
            </a:r>
            <a:endParaRPr sz="1400" dirty="0">
              <a:latin typeface="BelfiusAlternative"/>
              <a:cs typeface="BelfiusAlternative"/>
            </a:endParaRPr>
          </a:p>
        </p:txBody>
      </p:sp>
      <p:sp>
        <p:nvSpPr>
          <p:cNvPr id="12" name="object 12"/>
          <p:cNvSpPr txBox="1"/>
          <p:nvPr/>
        </p:nvSpPr>
        <p:spPr>
          <a:xfrm rot="21300000">
            <a:off x="7247518" y="2696289"/>
            <a:ext cx="148656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Rémunérations +3,6 </a:t>
            </a:r>
            <a:r>
              <a:rPr sz="1100"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%</a:t>
            </a:r>
            <a:endParaRPr sz="1100" dirty="0">
              <a:latin typeface="BelfiusAlternative"/>
              <a:cs typeface="BelfiusAlternative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905882"/>
              </p:ext>
            </p:extLst>
          </p:nvPr>
        </p:nvGraphicFramePr>
        <p:xfrm>
          <a:off x="592040" y="1658122"/>
          <a:ext cx="6374546" cy="45512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3705"/>
                <a:gridCol w="1826076"/>
                <a:gridCol w="2045205"/>
                <a:gridCol w="949560"/>
              </a:tblGrid>
              <a:tr h="914400">
                <a:tc>
                  <a:txBody>
                    <a:bodyPr/>
                    <a:lstStyle/>
                    <a:p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57834" marR="385445" indent="-64769">
                        <a:lnSpc>
                          <a:spcPct val="100000"/>
                        </a:lnSpc>
                      </a:pPr>
                      <a:r>
                        <a:rPr sz="1500" b="1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M</a:t>
                      </a:r>
                      <a:r>
                        <a:rPr sz="1500" b="1" spc="15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o</a:t>
                      </a:r>
                      <a:r>
                        <a:rPr sz="1500" b="1" spc="-80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y</a:t>
                      </a:r>
                      <a:r>
                        <a:rPr sz="1500" b="1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sz="1500" b="1" spc="10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a</a:t>
                      </a:r>
                      <a:r>
                        <a:rPr sz="1500" b="1" spc="20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g</a:t>
                      </a:r>
                      <a:r>
                        <a:rPr sz="1500" b="1" spc="25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r</a:t>
                      </a:r>
                      <a:r>
                        <a:rPr sz="1500" b="1" spc="15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é</a:t>
                      </a:r>
                      <a:r>
                        <a:rPr sz="1500" b="1" spc="25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g</a:t>
                      </a:r>
                      <a:r>
                        <a:rPr sz="15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sz="1500" b="1" spc="3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5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% </a:t>
                      </a:r>
                      <a:r>
                        <a:rPr lang="nl-BE" sz="15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2014</a:t>
                      </a:r>
                    </a:p>
                    <a:p>
                      <a:pPr marL="457834" marR="385445" indent="-64769">
                        <a:lnSpc>
                          <a:spcPct val="100000"/>
                        </a:lnSpc>
                      </a:pPr>
                      <a:r>
                        <a:rPr lang="nl-BE" sz="1500" b="1" dirty="0" smtClean="0">
                          <a:latin typeface="BelfiusAlternative"/>
                          <a:cs typeface="BelfiusAlternative"/>
                        </a:rPr>
                        <a:t>WB</a:t>
                      </a:r>
                      <a:r>
                        <a:rPr lang="nl-BE" sz="1500" b="1" baseline="0" dirty="0" smtClean="0">
                          <a:latin typeface="BelfiusAlternative"/>
                          <a:cs typeface="BelfiusAlternative"/>
                        </a:rPr>
                        <a:t>-</a:t>
                      </a:r>
                      <a:r>
                        <a:rPr lang="nl-BE" sz="1500" b="1" baseline="0" dirty="0" err="1" smtClean="0">
                          <a:latin typeface="BelfiusAlternative"/>
                          <a:cs typeface="BelfiusAlternative"/>
                        </a:rPr>
                        <a:t>Secteur</a:t>
                      </a:r>
                      <a:endParaRPr sz="1500" b="1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57834" marR="423545" indent="-26670">
                        <a:lnSpc>
                          <a:spcPct val="100000"/>
                        </a:lnSpc>
                      </a:pPr>
                      <a:r>
                        <a:rPr sz="1500" b="1" spc="3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A</a:t>
                      </a:r>
                      <a:r>
                        <a:rPr sz="1500" b="1" spc="2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b</a:t>
                      </a:r>
                      <a:r>
                        <a:rPr sz="1500" b="1" spc="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s</a:t>
                      </a:r>
                      <a:r>
                        <a:rPr sz="15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sz="1500" b="1" spc="3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500" b="1" spc="10" dirty="0" err="1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m</a:t>
                      </a:r>
                      <a:r>
                        <a:rPr sz="1500" b="1" dirty="0" err="1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io</a:t>
                      </a:r>
                      <a:r>
                        <a:rPr sz="1500" b="1" spc="3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500" b="1" spc="1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E</a:t>
                      </a:r>
                      <a:r>
                        <a:rPr lang="nl-BE" sz="1500" b="1" spc="-5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ur</a:t>
                      </a:r>
                      <a:r>
                        <a:rPr sz="15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500" b="1" spc="-5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</a:t>
                      </a:r>
                      <a:r>
                        <a:rPr sz="1500" b="1" spc="-4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</a:t>
                      </a:r>
                      <a:r>
                        <a:rPr sz="1500" b="1" spc="-5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</a:t>
                      </a:r>
                      <a:r>
                        <a:rPr sz="15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</a:t>
                      </a:r>
                      <a:endParaRPr lang="nl-BE" sz="1500" b="1" dirty="0" smtClean="0">
                        <a:solidFill>
                          <a:srgbClr val="425B6C"/>
                        </a:solidFill>
                        <a:latin typeface="BelfiusAlternative"/>
                        <a:cs typeface="BelfiusAlternative"/>
                      </a:endParaRPr>
                    </a:p>
                    <a:p>
                      <a:pPr marL="457834" marR="423545" indent="-26670">
                        <a:lnSpc>
                          <a:spcPct val="100000"/>
                        </a:lnSpc>
                      </a:pPr>
                      <a:r>
                        <a:rPr lang="nl-BE" sz="15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WB-</a:t>
                      </a:r>
                      <a:r>
                        <a:rPr lang="nl-BE" sz="1500" b="1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Secteur</a:t>
                      </a:r>
                      <a:endParaRPr sz="15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425B6C"/>
                          </a:solidFill>
                          <a:latin typeface="Times New Roman"/>
                          <a:cs typeface="Times New Roman"/>
                        </a:rPr>
                        <a:t>∆</a:t>
                      </a:r>
                      <a:r>
                        <a:rPr sz="1500" spc="15" dirty="0">
                          <a:solidFill>
                            <a:srgbClr val="425B6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%</a:t>
                      </a:r>
                      <a:r>
                        <a:rPr sz="1500" b="1" spc="3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500" b="1" spc="2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abs</a:t>
                      </a:r>
                      <a:endParaRPr lang="nl-BE" sz="1500" b="1" spc="20" dirty="0" smtClean="0">
                        <a:solidFill>
                          <a:srgbClr val="425B6C"/>
                        </a:solidFill>
                        <a:latin typeface="BelfiusAlternative"/>
                        <a:cs typeface="BelfiusAlternative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lang="nl-BE" sz="1500" b="1" spc="20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Secteur</a:t>
                      </a:r>
                      <a:endParaRPr lang="nl-BE" sz="1500" b="1" spc="20" dirty="0" smtClean="0">
                        <a:solidFill>
                          <a:srgbClr val="425B6C"/>
                        </a:solidFill>
                        <a:latin typeface="BelfiusAlternative"/>
                        <a:cs typeface="BelfiusAlternative"/>
                      </a:endParaRPr>
                    </a:p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lang="nl-BE" sz="1500" b="1" spc="2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(WB)</a:t>
                      </a:r>
                      <a:endParaRPr sz="15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24217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Marge brute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58140">
                        <a:lnSpc>
                          <a:spcPct val="100000"/>
                        </a:lnSpc>
                        <a:tabLst>
                          <a:tab pos="1402080" algn="l"/>
                        </a:tabLst>
                      </a:pP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55,34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	53,5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  <a:tabLst>
                          <a:tab pos="1356360" algn="l"/>
                        </a:tabLst>
                      </a:pP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3.394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	7 268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+</a:t>
                      </a: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3,4</a:t>
                      </a: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(3,66)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D3104A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</a:tr>
              <a:tr h="182212"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100" spc="10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Rémunérations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58140">
                        <a:lnSpc>
                          <a:spcPct val="100000"/>
                        </a:lnSpc>
                        <a:tabLst>
                          <a:tab pos="1402080" algn="l"/>
                        </a:tabLst>
                      </a:pPr>
                      <a:r>
                        <a:rPr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4</a:t>
                      </a:r>
                      <a:r>
                        <a:rPr lang="nl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6,16</a:t>
                      </a: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	44,5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  <a:tabLst>
                          <a:tab pos="1356360" algn="l"/>
                        </a:tabLst>
                      </a:pPr>
                      <a:r>
                        <a:rPr lang="nl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2.831</a:t>
                      </a: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	6 038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+</a:t>
                      </a:r>
                      <a:r>
                        <a:rPr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0,5</a:t>
                      </a:r>
                      <a:r>
                        <a:rPr lang="nl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 (1,06)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261157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Rés. brut exploit.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  <a:tabLst>
                          <a:tab pos="1447800" algn="l"/>
                        </a:tabLst>
                      </a:pP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7,71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	8,1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lnSpc>
                          <a:spcPct val="100000"/>
                        </a:lnSpc>
                        <a:tabLst>
                          <a:tab pos="1355725" algn="l"/>
                        </a:tabLst>
                      </a:pP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473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	1 098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+</a:t>
                      </a: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20,7</a:t>
                      </a: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(18,89)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2611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Charges non-décais.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  <a:tabLst>
                          <a:tab pos="1447800" algn="l"/>
                        </a:tabLst>
                      </a:pP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6,81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	6,9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lnSpc>
                          <a:spcPct val="100000"/>
                        </a:lnSpc>
                        <a:tabLst>
                          <a:tab pos="1420495" algn="l"/>
                        </a:tabLst>
                      </a:pP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418                     </a:t>
                      </a: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938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+14,4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261158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Rés. net exploit.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  <a:tabLst>
                          <a:tab pos="1447800" algn="l"/>
                        </a:tabLst>
                      </a:pP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0,</a:t>
                      </a: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89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	1,2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tabLst>
                          <a:tab pos="1420495" algn="l"/>
                        </a:tabLst>
                      </a:pP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54                      </a:t>
                      </a: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163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+</a:t>
                      </a: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79,4</a:t>
                      </a: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(67,09)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242149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Produits financiers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  <a:tabLst>
                          <a:tab pos="1447800" algn="l"/>
                        </a:tabLst>
                      </a:pP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</a:t>
                      </a: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,17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	1,3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604520" indent="-228600">
                        <a:lnSpc>
                          <a:spcPct val="100000"/>
                        </a:lnSpc>
                        <a:buAutoNum type="arabicPlain" startAt="72"/>
                        <a:tabLst>
                          <a:tab pos="1419860" algn="l"/>
                        </a:tabLst>
                      </a:pPr>
                      <a:r>
                        <a:rPr lang="nl-BE" sz="1100" dirty="0" smtClean="0">
                          <a:latin typeface="BelfiusAlternative"/>
                          <a:cs typeface="BelfiusAlternative"/>
                        </a:rPr>
                        <a:t>                      170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+28,3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</a:tr>
              <a:tr h="182233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Subs. cap. &amp; int.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ct val="100000"/>
                        </a:lnSpc>
                        <a:tabLst>
                          <a:tab pos="1454785" algn="l"/>
                        </a:tabLst>
                      </a:pPr>
                      <a:r>
                        <a:rPr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0,</a:t>
                      </a:r>
                      <a:r>
                        <a:rPr lang="nl-BE"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91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	0,9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26720">
                        <a:lnSpc>
                          <a:spcPct val="100000"/>
                        </a:lnSpc>
                        <a:tabLst>
                          <a:tab pos="1426845" algn="l"/>
                        </a:tabLst>
                      </a:pPr>
                      <a:r>
                        <a:rPr lang="nl-BE"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56                       </a:t>
                      </a:r>
                      <a:r>
                        <a:rPr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116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+36,7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240785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Charges financières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03225">
                        <a:lnSpc>
                          <a:spcPct val="100000"/>
                        </a:lnSpc>
                        <a:tabLst>
                          <a:tab pos="1447165" algn="l"/>
                        </a:tabLst>
                      </a:pP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1,</a:t>
                      </a: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45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	1,4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ct val="100000"/>
                        </a:lnSpc>
                        <a:tabLst>
                          <a:tab pos="1419860" algn="l"/>
                        </a:tabLst>
                      </a:pP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89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	186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+18,1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Crédits </a:t>
                      </a:r>
                      <a:r>
                        <a:rPr sz="1100" spc="-13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L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T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ct val="100000"/>
                        </a:lnSpc>
                        <a:tabLst>
                          <a:tab pos="1454785" algn="l"/>
                        </a:tabLst>
                      </a:pPr>
                      <a:r>
                        <a:rPr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1,</a:t>
                      </a:r>
                      <a:r>
                        <a:rPr lang="nl-BE"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35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	1,3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82905">
                        <a:lnSpc>
                          <a:spcPct val="100000"/>
                        </a:lnSpc>
                        <a:tabLst>
                          <a:tab pos="1426845" algn="l"/>
                        </a:tabLst>
                      </a:pPr>
                      <a:r>
                        <a:rPr lang="nl-BE"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83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	176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+20,7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3DDD2"/>
                    </a:solidFill>
                  </a:tcPr>
                </a:tc>
              </a:tr>
              <a:tr h="184460"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Crédits CT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ct val="100000"/>
                        </a:lnSpc>
                        <a:tabLst>
                          <a:tab pos="1454785" algn="l"/>
                        </a:tabLst>
                      </a:pPr>
                      <a:r>
                        <a:rPr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0,</a:t>
                      </a:r>
                      <a:r>
                        <a:rPr lang="nl-BE"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05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	0,0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70534">
                        <a:lnSpc>
                          <a:spcPct val="100000"/>
                        </a:lnSpc>
                        <a:tabLst>
                          <a:tab pos="1514475" algn="l"/>
                        </a:tabLst>
                      </a:pPr>
                      <a:r>
                        <a:rPr lang="nl-BE"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	4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-7,6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261159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Résultat courant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03225">
                        <a:lnSpc>
                          <a:spcPct val="100000"/>
                        </a:lnSpc>
                        <a:tabLst>
                          <a:tab pos="1447165" algn="l"/>
                        </a:tabLst>
                      </a:pPr>
                      <a:r>
                        <a:rPr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0,</a:t>
                      </a:r>
                      <a:r>
                        <a:rPr lang="nl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61</a:t>
                      </a: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	1,1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  <a:tabLst>
                          <a:tab pos="1419860" algn="l"/>
                        </a:tabLst>
                      </a:pPr>
                      <a:r>
                        <a:rPr lang="nl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38</a:t>
                      </a: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	147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+</a:t>
                      </a:r>
                      <a:r>
                        <a:rPr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123</a:t>
                      </a:r>
                      <a:r>
                        <a:rPr lang="nl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 (1389)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240822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Résultat except.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03225">
                        <a:lnSpc>
                          <a:spcPct val="100000"/>
                        </a:lnSpc>
                        <a:tabLst>
                          <a:tab pos="1447165" algn="l"/>
                        </a:tabLst>
                      </a:pP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0,</a:t>
                      </a: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82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	0,6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21640">
                        <a:lnSpc>
                          <a:spcPct val="100000"/>
                        </a:lnSpc>
                        <a:tabLst>
                          <a:tab pos="1465580" algn="l"/>
                        </a:tabLst>
                      </a:pP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50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	88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+45,4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Prod. exerc. ant.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ct val="100000"/>
                        </a:lnSpc>
                        <a:tabLst>
                          <a:tab pos="1454150" algn="l"/>
                        </a:tabLst>
                      </a:pPr>
                      <a:r>
                        <a:rPr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1,</a:t>
                      </a:r>
                      <a:r>
                        <a:rPr lang="nl-BE"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99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	1,6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ct val="100000"/>
                        </a:lnSpc>
                        <a:tabLst>
                          <a:tab pos="1426210" algn="l"/>
                        </a:tabLst>
                      </a:pPr>
                      <a:r>
                        <a:rPr lang="nl-BE"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122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	213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-0,6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3DDD2"/>
                    </a:solidFill>
                  </a:tcPr>
                </a:tc>
              </a:tr>
              <a:tr h="184422"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Charges exerc. ant.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ct val="100000"/>
                        </a:lnSpc>
                        <a:tabLst>
                          <a:tab pos="1454150" algn="l"/>
                        </a:tabLst>
                      </a:pPr>
                      <a:r>
                        <a:rPr lang="nl-BE"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3,01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	1,7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26084">
                        <a:lnSpc>
                          <a:spcPct val="100000"/>
                        </a:lnSpc>
                        <a:tabLst>
                          <a:tab pos="1426210" algn="l"/>
                        </a:tabLst>
                      </a:pPr>
                      <a:r>
                        <a:rPr lang="nl-BE"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185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	231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276,2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261158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Résultat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03225">
                        <a:lnSpc>
                          <a:spcPct val="100000"/>
                        </a:lnSpc>
                        <a:tabLst>
                          <a:tab pos="1446530" algn="l"/>
                        </a:tabLst>
                      </a:pP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1,</a:t>
                      </a: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43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	1,7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tabLst>
                          <a:tab pos="1419225" algn="l"/>
                        </a:tabLst>
                      </a:pP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88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	235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+</a:t>
                      </a: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85,5</a:t>
                      </a:r>
                      <a:r>
                        <a:rPr lang="nl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(85,28)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2267744" y="2852936"/>
            <a:ext cx="4824536" cy="14401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4" name="Rounded Rectangle 13"/>
          <p:cNvSpPr/>
          <p:nvPr/>
        </p:nvSpPr>
        <p:spPr>
          <a:xfrm>
            <a:off x="2267744" y="4941168"/>
            <a:ext cx="4824536" cy="36004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5" name="Rounded Rectangle 14"/>
          <p:cNvSpPr/>
          <p:nvPr/>
        </p:nvSpPr>
        <p:spPr>
          <a:xfrm>
            <a:off x="2339752" y="5877272"/>
            <a:ext cx="4824536" cy="36004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6" name="Rounded Rectangle 15"/>
          <p:cNvSpPr/>
          <p:nvPr/>
        </p:nvSpPr>
        <p:spPr>
          <a:xfrm>
            <a:off x="4139952" y="2996952"/>
            <a:ext cx="612068" cy="62245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126480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12" y="125760"/>
            <a:ext cx="828092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lnSpc>
                <a:spcPts val="2717"/>
              </a:lnSpc>
            </a:pPr>
            <a:r>
              <a:rPr spc="13" dirty="0"/>
              <a:t>Budg</a:t>
            </a:r>
            <a:r>
              <a:rPr spc="9" dirty="0"/>
              <a:t>e</a:t>
            </a:r>
            <a:r>
              <a:rPr dirty="0"/>
              <a:t>t</a:t>
            </a:r>
            <a:r>
              <a:rPr spc="44" dirty="0"/>
              <a:t> </a:t>
            </a:r>
            <a:r>
              <a:rPr spc="13" dirty="0"/>
              <a:t>mo</a:t>
            </a:r>
            <a:r>
              <a:rPr spc="9" dirty="0"/>
              <a:t>ye</a:t>
            </a:r>
            <a:r>
              <a:rPr spc="22" dirty="0"/>
              <a:t>n</a:t>
            </a:r>
            <a:r>
              <a:rPr dirty="0"/>
              <a:t>s</a:t>
            </a:r>
            <a:r>
              <a:rPr spc="44" dirty="0"/>
              <a:t> </a:t>
            </a:r>
            <a:r>
              <a:rPr spc="100" dirty="0"/>
              <a:t>f</a:t>
            </a:r>
            <a:r>
              <a:rPr spc="13" dirty="0"/>
              <a:t>i</a:t>
            </a:r>
            <a:r>
              <a:rPr spc="22" dirty="0"/>
              <a:t>na</a:t>
            </a:r>
            <a:r>
              <a:rPr spc="13" dirty="0"/>
              <a:t>nc</a:t>
            </a:r>
            <a:r>
              <a:rPr spc="-4" dirty="0"/>
              <a:t>i</a:t>
            </a:r>
            <a:r>
              <a:rPr spc="9" dirty="0"/>
              <a:t>e</a:t>
            </a:r>
            <a:r>
              <a:rPr spc="66" dirty="0"/>
              <a:t>r</a:t>
            </a:r>
            <a:r>
              <a:rPr dirty="0"/>
              <a:t>s</a:t>
            </a:r>
          </a:p>
          <a:p>
            <a:pPr marL="11131">
              <a:lnSpc>
                <a:spcPts val="2507"/>
              </a:lnSpc>
            </a:pPr>
            <a:r>
              <a:rPr sz="2100" spc="-22" dirty="0">
                <a:solidFill>
                  <a:schemeClr val="bg1">
                    <a:lumMod val="85000"/>
                  </a:schemeClr>
                </a:solidFill>
              </a:rPr>
              <a:t>Partie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sz="2100" spc="-44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-22" dirty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sz="2100" spc="-44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-22" dirty="0">
                <a:solidFill>
                  <a:schemeClr val="bg1">
                    <a:lumMod val="85000"/>
                  </a:schemeClr>
                </a:solidFill>
              </a:rPr>
              <a:t>budge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sz="2100" spc="-44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-22" dirty="0">
                <a:solidFill>
                  <a:schemeClr val="bg1">
                    <a:lumMod val="85000"/>
                  </a:schemeClr>
                </a:solidFill>
              </a:rPr>
              <a:t>pa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r</a:t>
            </a:r>
            <a:r>
              <a:rPr sz="2100" spc="-44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-22" dirty="0">
                <a:solidFill>
                  <a:schemeClr val="bg1">
                    <a:lumMod val="85000"/>
                  </a:schemeClr>
                </a:solidFill>
              </a:rPr>
              <a:t>journé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sz="2100" spc="-44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-22" dirty="0">
                <a:solidFill>
                  <a:schemeClr val="bg1">
                    <a:lumMod val="85000"/>
                  </a:schemeClr>
                </a:solidFill>
              </a:rPr>
              <a:t>justifiée</a:t>
            </a:r>
            <a:endParaRPr sz="2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36842" y="1360890"/>
            <a:ext cx="6314348" cy="3813647"/>
          </a:xfrm>
          <a:custGeom>
            <a:avLst/>
            <a:gdLst/>
            <a:ahLst/>
            <a:cxnLst/>
            <a:rect l="l" t="t" r="r" b="b"/>
            <a:pathLst>
              <a:path w="6768465" h="4205605">
                <a:moveTo>
                  <a:pt x="6460468" y="3658677"/>
                </a:moveTo>
                <a:lnTo>
                  <a:pt x="307430" y="4196998"/>
                </a:lnTo>
                <a:lnTo>
                  <a:pt x="261392" y="4200710"/>
                </a:lnTo>
                <a:lnTo>
                  <a:pt x="220195" y="4203456"/>
                </a:lnTo>
                <a:lnTo>
                  <a:pt x="151249" y="4205061"/>
                </a:lnTo>
                <a:lnTo>
                  <a:pt x="122963" y="4203425"/>
                </a:lnTo>
                <a:lnTo>
                  <a:pt x="77418" y="4194039"/>
                </a:lnTo>
                <a:lnTo>
                  <a:pt x="32634" y="4160962"/>
                </a:lnTo>
                <a:lnTo>
                  <a:pt x="15331" y="4123358"/>
                </a:lnTo>
                <a:lnTo>
                  <a:pt x="5558" y="4071001"/>
                </a:lnTo>
                <a:lnTo>
                  <a:pt x="1165" y="4001912"/>
                </a:lnTo>
                <a:lnTo>
                  <a:pt x="313" y="3960474"/>
                </a:lnTo>
                <a:lnTo>
                  <a:pt x="0" y="3914111"/>
                </a:lnTo>
                <a:lnTo>
                  <a:pt x="0" y="901958"/>
                </a:lnTo>
                <a:lnTo>
                  <a:pt x="313" y="855539"/>
                </a:lnTo>
                <a:lnTo>
                  <a:pt x="1165" y="813950"/>
                </a:lnTo>
                <a:lnTo>
                  <a:pt x="5558" y="744090"/>
                </a:lnTo>
                <a:lnTo>
                  <a:pt x="15331" y="690022"/>
                </a:lnTo>
                <a:lnTo>
                  <a:pt x="32634" y="649388"/>
                </a:lnTo>
                <a:lnTo>
                  <a:pt x="59621" y="619833"/>
                </a:lnTo>
                <a:lnTo>
                  <a:pt x="98442" y="599000"/>
                </a:lnTo>
                <a:lnTo>
                  <a:pt x="151249" y="584532"/>
                </a:lnTo>
                <a:lnTo>
                  <a:pt x="220195" y="574074"/>
                </a:lnTo>
                <a:lnTo>
                  <a:pt x="261392" y="569611"/>
                </a:lnTo>
                <a:lnTo>
                  <a:pt x="358579" y="560747"/>
                </a:lnTo>
                <a:lnTo>
                  <a:pt x="6767954" y="0"/>
                </a:lnTo>
                <a:lnTo>
                  <a:pt x="6767910" y="3321996"/>
                </a:lnTo>
                <a:lnTo>
                  <a:pt x="6767596" y="3368414"/>
                </a:lnTo>
                <a:lnTo>
                  <a:pt x="6766744" y="3410001"/>
                </a:lnTo>
                <a:lnTo>
                  <a:pt x="6762351" y="3479859"/>
                </a:lnTo>
                <a:lnTo>
                  <a:pt x="6752578" y="3533925"/>
                </a:lnTo>
                <a:lnTo>
                  <a:pt x="6735274" y="3574557"/>
                </a:lnTo>
                <a:lnTo>
                  <a:pt x="6708286" y="3604112"/>
                </a:lnTo>
                <a:lnTo>
                  <a:pt x="6669464" y="3624944"/>
                </a:lnTo>
                <a:lnTo>
                  <a:pt x="6616654" y="3639412"/>
                </a:lnTo>
                <a:lnTo>
                  <a:pt x="6547707" y="3649871"/>
                </a:lnTo>
                <a:lnTo>
                  <a:pt x="6506508" y="3654333"/>
                </a:lnTo>
                <a:lnTo>
                  <a:pt x="6460468" y="3658677"/>
                </a:lnTo>
                <a:close/>
              </a:path>
            </a:pathLst>
          </a:custGeom>
          <a:solidFill>
            <a:srgbClr val="E3D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4153" y="4915207"/>
            <a:ext cx="2085636" cy="1559892"/>
          </a:xfrm>
          <a:custGeom>
            <a:avLst/>
            <a:gdLst/>
            <a:ahLst/>
            <a:cxnLst/>
            <a:rect l="l" t="t" r="r" b="b"/>
            <a:pathLst>
              <a:path w="2439035" h="1720214">
                <a:moveTo>
                  <a:pt x="0" y="1719689"/>
                </a:moveTo>
                <a:lnTo>
                  <a:pt x="71" y="290153"/>
                </a:lnTo>
                <a:lnTo>
                  <a:pt x="4083" y="239048"/>
                </a:lnTo>
                <a:lnTo>
                  <a:pt x="32075" y="208837"/>
                </a:lnTo>
                <a:lnTo>
                  <a:pt x="82964" y="200481"/>
                </a:lnTo>
                <a:lnTo>
                  <a:pt x="2356830" y="1553"/>
                </a:lnTo>
                <a:lnTo>
                  <a:pt x="2393853" y="0"/>
                </a:lnTo>
                <a:lnTo>
                  <a:pt x="2407198" y="1190"/>
                </a:lnTo>
                <a:lnTo>
                  <a:pt x="2437025" y="40390"/>
                </a:lnTo>
                <a:lnTo>
                  <a:pt x="2438614" y="1423861"/>
                </a:lnTo>
                <a:lnTo>
                  <a:pt x="2438156" y="1444412"/>
                </a:lnTo>
                <a:lnTo>
                  <a:pt x="2430766" y="1485770"/>
                </a:lnTo>
                <a:lnTo>
                  <a:pt x="2393107" y="1508646"/>
                </a:lnTo>
                <a:lnTo>
                  <a:pt x="0" y="1719689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 rot="21300000">
            <a:off x="668833" y="5095331"/>
            <a:ext cx="188984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A1 : part relative BMF</a:t>
            </a:r>
            <a:endParaRPr sz="1400" dirty="0">
              <a:latin typeface="BelfiusAlternative"/>
              <a:cs typeface="BelfiusAlternative"/>
            </a:endParaRPr>
          </a:p>
        </p:txBody>
      </p:sp>
      <p:sp>
        <p:nvSpPr>
          <p:cNvPr id="7" name="object 7"/>
          <p:cNvSpPr txBox="1"/>
          <p:nvPr/>
        </p:nvSpPr>
        <p:spPr>
          <a:xfrm rot="21300000">
            <a:off x="1385318" y="5404647"/>
            <a:ext cx="760038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% </a:t>
            </a:r>
            <a:r>
              <a:rPr sz="14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(2012)</a:t>
            </a:r>
            <a:endParaRPr sz="1400" dirty="0">
              <a:latin typeface="BelfiusAlternative"/>
              <a:cs typeface="BelfiusAlternative"/>
            </a:endParaRPr>
          </a:p>
        </p:txBody>
      </p:sp>
      <p:sp>
        <p:nvSpPr>
          <p:cNvPr id="8" name="object 8"/>
          <p:cNvSpPr txBox="1"/>
          <p:nvPr/>
        </p:nvSpPr>
        <p:spPr>
          <a:xfrm rot="21360000">
            <a:off x="773034" y="5468744"/>
            <a:ext cx="41444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8,2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9" name="object 9"/>
          <p:cNvSpPr txBox="1"/>
          <p:nvPr/>
        </p:nvSpPr>
        <p:spPr>
          <a:xfrm rot="21360000">
            <a:off x="770121" y="5721846"/>
            <a:ext cx="41444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8,5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10" name="object 10"/>
          <p:cNvSpPr txBox="1"/>
          <p:nvPr/>
        </p:nvSpPr>
        <p:spPr>
          <a:xfrm rot="21360000">
            <a:off x="778227" y="5963398"/>
            <a:ext cx="41444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9,4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11" name="object 11"/>
          <p:cNvSpPr txBox="1"/>
          <p:nvPr/>
        </p:nvSpPr>
        <p:spPr>
          <a:xfrm rot="21300000">
            <a:off x="1400009" y="5693312"/>
            <a:ext cx="760038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BelfiusAlternative"/>
                <a:cs typeface="BelfiusAlternative"/>
              </a:rPr>
              <a:t>% </a:t>
            </a:r>
            <a:r>
              <a:rPr sz="14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(2013)</a:t>
            </a:r>
            <a:endParaRPr sz="1400" dirty="0">
              <a:latin typeface="BelfiusAlternative"/>
              <a:cs typeface="BelfiusAlternative"/>
            </a:endParaRPr>
          </a:p>
        </p:txBody>
      </p:sp>
      <p:sp>
        <p:nvSpPr>
          <p:cNvPr id="12" name="object 12"/>
          <p:cNvSpPr txBox="1"/>
          <p:nvPr/>
        </p:nvSpPr>
        <p:spPr>
          <a:xfrm rot="21300000">
            <a:off x="1385319" y="5911688"/>
            <a:ext cx="760038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% (2014)</a:t>
            </a:r>
            <a:endParaRPr sz="1400">
              <a:latin typeface="BelfiusAlternative"/>
              <a:cs typeface="BelfiusAlternativ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69192" y="5244331"/>
            <a:ext cx="2362848" cy="719197"/>
          </a:xfrm>
          <a:custGeom>
            <a:avLst/>
            <a:gdLst/>
            <a:ahLst/>
            <a:cxnLst/>
            <a:rect l="l" t="t" r="r" b="b"/>
            <a:pathLst>
              <a:path w="2546350" h="793114">
                <a:moveTo>
                  <a:pt x="0" y="793093"/>
                </a:moveTo>
                <a:lnTo>
                  <a:pt x="71" y="299565"/>
                </a:lnTo>
                <a:lnTo>
                  <a:pt x="4083" y="248461"/>
                </a:lnTo>
                <a:lnTo>
                  <a:pt x="32075" y="218250"/>
                </a:lnTo>
                <a:lnTo>
                  <a:pt x="82964" y="209894"/>
                </a:lnTo>
                <a:lnTo>
                  <a:pt x="2464420" y="1553"/>
                </a:lnTo>
                <a:lnTo>
                  <a:pt x="2501442" y="0"/>
                </a:lnTo>
                <a:lnTo>
                  <a:pt x="2514788" y="1190"/>
                </a:lnTo>
                <a:lnTo>
                  <a:pt x="2544615" y="40390"/>
                </a:lnTo>
                <a:lnTo>
                  <a:pt x="2546204" y="487848"/>
                </a:lnTo>
                <a:lnTo>
                  <a:pt x="2545746" y="508400"/>
                </a:lnTo>
                <a:lnTo>
                  <a:pt x="2538357" y="549760"/>
                </a:lnTo>
                <a:lnTo>
                  <a:pt x="2500699" y="572637"/>
                </a:lnTo>
                <a:lnTo>
                  <a:pt x="0" y="793093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 rot="21300000">
            <a:off x="2668807" y="5486908"/>
            <a:ext cx="226649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Sixième réforme de l’Etat</a:t>
            </a:r>
            <a:endParaRPr sz="1400" dirty="0">
              <a:latin typeface="BelfiusAlternative"/>
              <a:cs typeface="BelfiusAlternativ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51190" y="834861"/>
            <a:ext cx="1465662" cy="583135"/>
          </a:xfrm>
          <a:custGeom>
            <a:avLst/>
            <a:gdLst/>
            <a:ahLst/>
            <a:cxnLst/>
            <a:rect l="l" t="t" r="r" b="b"/>
            <a:pathLst>
              <a:path w="1435100" h="838200">
                <a:moveTo>
                  <a:pt x="1434522" y="716223"/>
                </a:moveTo>
                <a:lnTo>
                  <a:pt x="47454" y="837422"/>
                </a:lnTo>
                <a:lnTo>
                  <a:pt x="29884" y="837941"/>
                </a:lnTo>
                <a:lnTo>
                  <a:pt x="17294" y="836323"/>
                </a:lnTo>
                <a:lnTo>
                  <a:pt x="138" y="793205"/>
                </a:lnTo>
                <a:lnTo>
                  <a:pt x="0" y="769444"/>
                </a:lnTo>
                <a:lnTo>
                  <a:pt x="0" y="193115"/>
                </a:lnTo>
                <a:lnTo>
                  <a:pt x="1161" y="151736"/>
                </a:lnTo>
                <a:lnTo>
                  <a:pt x="30380" y="120175"/>
                </a:lnTo>
                <a:lnTo>
                  <a:pt x="71722" y="115442"/>
                </a:lnTo>
                <a:lnTo>
                  <a:pt x="1387059" y="519"/>
                </a:lnTo>
                <a:lnTo>
                  <a:pt x="1404633" y="0"/>
                </a:lnTo>
                <a:lnTo>
                  <a:pt x="1417225" y="1617"/>
                </a:lnTo>
                <a:lnTo>
                  <a:pt x="1434384" y="44727"/>
                </a:lnTo>
                <a:lnTo>
                  <a:pt x="1434522" y="716223"/>
                </a:lnTo>
                <a:close/>
              </a:path>
            </a:pathLst>
          </a:custGeom>
          <a:solidFill>
            <a:srgbClr val="5F0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 rot="21360000">
            <a:off x="7574062" y="991776"/>
            <a:ext cx="102448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82"/>
              </a:lnSpc>
            </a:pPr>
            <a:r>
              <a:rPr b="1" spc="-26" dirty="0">
                <a:solidFill>
                  <a:srgbClr val="FFFFFF"/>
                </a:solidFill>
                <a:latin typeface="BelfiusAlternative"/>
                <a:cs typeface="BelfiusAlternative"/>
              </a:rPr>
              <a:t>Parti</a:t>
            </a:r>
            <a:r>
              <a:rPr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spc="-70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600" b="1" spc="-19" baseline="2777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endParaRPr sz="2600" baseline="2777" dirty="0">
              <a:latin typeface="BelfiusAlternative"/>
              <a:cs typeface="BelfiusAlternativ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331659"/>
              </p:ext>
            </p:extLst>
          </p:nvPr>
        </p:nvGraphicFramePr>
        <p:xfrm>
          <a:off x="1391725" y="1408319"/>
          <a:ext cx="6048671" cy="3462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2470"/>
                <a:gridCol w="618274"/>
                <a:gridCol w="618274"/>
                <a:gridCol w="618274"/>
                <a:gridCol w="618278"/>
                <a:gridCol w="1854823"/>
                <a:gridCol w="618278"/>
              </a:tblGrid>
              <a:tr h="371845">
                <a:tc>
                  <a:txBody>
                    <a:bodyPr/>
                    <a:lstStyle/>
                    <a:p>
                      <a:endParaRPr sz="2200" dirty="0"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D3104A"/>
                      </a:solidFill>
                      <a:prstDash val="solid"/>
                    </a:lnT>
                    <a:lnB w="12701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96875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</a:t>
                      </a:r>
                      <a:r>
                        <a:rPr sz="1500" b="1" spc="-4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</a:t>
                      </a:r>
                      <a:r>
                        <a:rPr sz="1500" b="1" spc="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</a:t>
                      </a:r>
                      <a:r>
                        <a:rPr sz="15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</a:t>
                      </a:r>
                      <a:endParaRPr sz="15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D3104A"/>
                      </a:solidFill>
                      <a:prstDash val="solid"/>
                    </a:lnT>
                    <a:lnB w="12701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</a:t>
                      </a:r>
                      <a:r>
                        <a:rPr sz="1500" b="1" spc="-3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</a:t>
                      </a:r>
                      <a:r>
                        <a:rPr sz="1500" b="1" spc="-5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14</a:t>
                      </a:r>
                      <a:endParaRPr sz="15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1">
                      <a:solidFill>
                        <a:srgbClr val="D3104A"/>
                      </a:solidFill>
                      <a:prstDash val="solid"/>
                    </a:lnT>
                    <a:lnB w="12701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79280">
                <a:tc>
                  <a:txBody>
                    <a:bodyPr/>
                    <a:lstStyle/>
                    <a:p>
                      <a:endParaRPr sz="15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C0CB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# instit.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82">
                      <a:solidFill>
                        <a:srgbClr val="B3C0CB"/>
                      </a:solidFill>
                      <a:prstDash val="solid"/>
                    </a:lnR>
                    <a:lnT w="12701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C0CB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2013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82">
                      <a:solidFill>
                        <a:srgbClr val="B3C0C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C0CB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2014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C0CB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</a:pPr>
                      <a:r>
                        <a:rPr sz="1100" b="1" spc="-2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Moyenne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82">
                      <a:solidFill>
                        <a:srgbClr val="B3C0CB"/>
                      </a:solidFill>
                      <a:prstDash val="solid"/>
                    </a:lnR>
                    <a:lnT w="12701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C0CB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Médiane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045"/>
                        </a:spcBef>
                        <a:tabLst>
                          <a:tab pos="650240" algn="l"/>
                          <a:tab pos="1295400" algn="l"/>
                        </a:tabLst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25 %	50 %	75 %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82">
                      <a:solidFill>
                        <a:srgbClr val="B3C0CB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C0CB"/>
                    </a:solidFill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1300" dirty="0">
                          <a:solidFill>
                            <a:srgbClr val="425B6C"/>
                          </a:solidFill>
                          <a:latin typeface="Times New Roman"/>
                          <a:cs typeface="Times New Roman"/>
                        </a:rPr>
                        <a:t>∆</a:t>
                      </a:r>
                      <a:r>
                        <a:rPr sz="1300" spc="-45" dirty="0">
                          <a:solidFill>
                            <a:srgbClr val="425B6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%</a:t>
                      </a:r>
                      <a:endParaRPr sz="13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1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C0CB"/>
                    </a:solidFill>
                  </a:tcPr>
                </a:tc>
              </a:tr>
              <a:tr h="55776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Journée glob.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tabLst>
                          <a:tab pos="720090" algn="l"/>
                        </a:tabLst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89	</a:t>
                      </a:r>
                      <a:r>
                        <a:rPr sz="1100" b="1" spc="-25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423,47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b="1" spc="-25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436,80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tabLst>
                          <a:tab pos="723265" algn="l"/>
                          <a:tab pos="1370965" algn="l"/>
                          <a:tab pos="2016125" algn="l"/>
                        </a:tabLst>
                      </a:pPr>
                      <a:r>
                        <a:rPr sz="1100" b="1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433,0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	</a:t>
                      </a:r>
                      <a:r>
                        <a:rPr sz="1100" b="1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394,7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9	</a:t>
                      </a:r>
                      <a:r>
                        <a:rPr sz="1100" b="1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425,0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9	</a:t>
                      </a:r>
                      <a:r>
                        <a:rPr sz="1100" b="1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450,51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100" b="1" spc="-25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3,</a:t>
                      </a: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1</a:t>
                      </a:r>
                      <a:r>
                        <a:rPr sz="1100" b="1" spc="-50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%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547137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Glob. hors </a:t>
                      </a: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C2</a:t>
                      </a:r>
                      <a:endParaRPr lang="nl-BE" sz="1100" b="1" dirty="0" smtClean="0">
                        <a:solidFill>
                          <a:srgbClr val="425B6C"/>
                        </a:solidFill>
                        <a:latin typeface="BelfiusAlternative"/>
                        <a:cs typeface="BelfiusAlternative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endParaRPr lang="nl-BE" sz="1100" b="1" dirty="0" smtClean="0">
                        <a:solidFill>
                          <a:srgbClr val="425B6C"/>
                        </a:solidFill>
                        <a:latin typeface="BelfiusAlternative"/>
                        <a:cs typeface="BelfiusAlternative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endParaRPr lang="nl-BE" sz="1100" b="1" dirty="0" smtClean="0">
                        <a:solidFill>
                          <a:srgbClr val="425B6C"/>
                        </a:solidFill>
                        <a:latin typeface="BelfiusAlternative"/>
                        <a:cs typeface="BelfiusAlternative"/>
                      </a:endParaRPr>
                    </a:p>
                    <a:p>
                      <a:pPr marL="508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Partie : </a:t>
                      </a:r>
                    </a:p>
                    <a:p>
                      <a:pPr marL="50800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tabLst>
                          <a:tab pos="720090" algn="l"/>
                        </a:tabLst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89	</a:t>
                      </a:r>
                      <a:r>
                        <a:rPr sz="1100" b="1" spc="-25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415,32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429,39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tabLst>
                          <a:tab pos="723265" algn="l"/>
                          <a:tab pos="1370965" algn="l"/>
                          <a:tab pos="2016125" algn="l"/>
                        </a:tabLst>
                      </a:pPr>
                      <a:r>
                        <a:rPr sz="1100" b="1" spc="-1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424,1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	</a:t>
                      </a:r>
                      <a:r>
                        <a:rPr sz="1100" b="1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389,6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	</a:t>
                      </a:r>
                      <a:r>
                        <a:rPr sz="1100" b="1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417,4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	</a:t>
                      </a:r>
                      <a:r>
                        <a:rPr sz="1100" b="1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436,95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3,</a:t>
                      </a: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4</a:t>
                      </a:r>
                      <a:r>
                        <a:rPr sz="1100" b="1" spc="-25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%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1115536">
                <a:tc>
                  <a:txBody>
                    <a:bodyPr/>
                    <a:lstStyle/>
                    <a:p>
                      <a:pPr marL="158750" marR="537845" indent="-1085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A1</a:t>
                      </a:r>
                      <a:endParaRPr lang="nl-BE" sz="1100" dirty="0" smtClean="0">
                        <a:solidFill>
                          <a:srgbClr val="425B6C"/>
                        </a:solidFill>
                        <a:latin typeface="BelfiusAlternative"/>
                        <a:cs typeface="BelfiusAlternative"/>
                      </a:endParaRPr>
                    </a:p>
                    <a:p>
                      <a:pPr marL="158750" marR="537845" indent="-108585">
                        <a:lnSpc>
                          <a:spcPct val="100000"/>
                        </a:lnSpc>
                      </a:pPr>
                      <a:r>
                        <a:rPr lang="nl-BE"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A2</a:t>
                      </a:r>
                    </a:p>
                    <a:p>
                      <a:pPr marL="158750" marR="537845" indent="-108585">
                        <a:lnSpc>
                          <a:spcPct val="100000"/>
                        </a:lnSpc>
                      </a:pPr>
                      <a:r>
                        <a:rPr lang="nl-BE"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A3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tabLst>
                          <a:tab pos="764540" algn="l"/>
                        </a:tabLst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89	</a:t>
                      </a:r>
                      <a:r>
                        <a:rPr sz="1100" b="1" spc="-25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35,81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  <a:tabLst>
                          <a:tab pos="809625" algn="l"/>
                        </a:tabLst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89	</a:t>
                      </a:r>
                      <a:r>
                        <a:rPr sz="1100" b="1" spc="-25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3,47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  <a:tabLst>
                          <a:tab pos="809625" algn="l"/>
                        </a:tabLst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62	</a:t>
                      </a:r>
                      <a:r>
                        <a:rPr sz="1100" b="1" spc="-25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1,75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sz="1100" b="1" spc="-25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41,19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sz="1100" b="1" spc="-25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3,55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sz="1100" b="1" spc="-25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1,63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tabLst>
                          <a:tab pos="767715" algn="l"/>
                          <a:tab pos="1416050" algn="l"/>
                          <a:tab pos="2060575" algn="l"/>
                        </a:tabLst>
                      </a:pPr>
                      <a:r>
                        <a:rPr sz="1100" b="1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43,3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7	</a:t>
                      </a:r>
                      <a:r>
                        <a:rPr sz="1100" b="1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31,8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8	</a:t>
                      </a:r>
                      <a:r>
                        <a:rPr sz="1100" b="1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38,6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6	</a:t>
                      </a:r>
                      <a:r>
                        <a:rPr sz="1100" b="1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48,67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marL="167640">
                        <a:lnSpc>
                          <a:spcPct val="100000"/>
                        </a:lnSpc>
                        <a:tabLst>
                          <a:tab pos="812800" algn="l"/>
                          <a:tab pos="1460500" algn="l"/>
                          <a:tab pos="2105660" algn="l"/>
                        </a:tabLst>
                      </a:pPr>
                      <a:r>
                        <a:rPr sz="1100" b="1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3,5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	</a:t>
                      </a:r>
                      <a:r>
                        <a:rPr sz="1100" b="1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3,2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	</a:t>
                      </a:r>
                      <a:r>
                        <a:rPr sz="1100" b="1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3,4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	</a:t>
                      </a:r>
                      <a:r>
                        <a:rPr sz="1100" b="1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3,65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marL="167640">
                        <a:lnSpc>
                          <a:spcPct val="100000"/>
                        </a:lnSpc>
                        <a:tabLst>
                          <a:tab pos="812800" algn="l"/>
                          <a:tab pos="1460500" algn="l"/>
                          <a:tab pos="2105660" algn="l"/>
                        </a:tabLst>
                      </a:pPr>
                      <a:r>
                        <a:rPr sz="1100" b="1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1,3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	</a:t>
                      </a:r>
                      <a:r>
                        <a:rPr sz="1100" b="1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1,3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	</a:t>
                      </a:r>
                      <a:r>
                        <a:rPr sz="1100" b="1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1,6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6	</a:t>
                      </a:r>
                      <a:r>
                        <a:rPr sz="1100" b="1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2,08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15,</a:t>
                      </a: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0</a:t>
                      </a:r>
                      <a:r>
                        <a:rPr sz="1100" b="1" spc="-25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%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2,</a:t>
                      </a: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4</a:t>
                      </a:r>
                      <a:r>
                        <a:rPr sz="1100" b="1" spc="-25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%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-6,</a:t>
                      </a: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5</a:t>
                      </a:r>
                      <a:r>
                        <a:rPr sz="1100" b="1" spc="-25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%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1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</a:tbl>
          </a:graphicData>
        </a:graphic>
      </p:graphicFrame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14" y="5064968"/>
            <a:ext cx="36004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4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13" dirty="0"/>
              <a:t>Co</a:t>
            </a:r>
            <a:r>
              <a:rPr spc="22" dirty="0"/>
              <a:t>m</a:t>
            </a:r>
            <a:r>
              <a:rPr spc="13" dirty="0"/>
              <a:t>p</a:t>
            </a:r>
            <a:r>
              <a:rPr spc="31" dirty="0"/>
              <a:t>t</a:t>
            </a:r>
            <a:r>
              <a:rPr dirty="0"/>
              <a:t>e</a:t>
            </a:r>
            <a:r>
              <a:rPr spc="44" dirty="0"/>
              <a:t> </a:t>
            </a:r>
            <a:r>
              <a:rPr spc="13" dirty="0"/>
              <a:t>d</a:t>
            </a:r>
            <a:r>
              <a:rPr dirty="0"/>
              <a:t>e</a:t>
            </a:r>
            <a:r>
              <a:rPr spc="44" dirty="0"/>
              <a:t> </a:t>
            </a:r>
            <a:r>
              <a:rPr spc="31" dirty="0"/>
              <a:t>r</a:t>
            </a:r>
            <a:r>
              <a:rPr spc="26" dirty="0"/>
              <a:t>é</a:t>
            </a:r>
            <a:r>
              <a:rPr spc="18" dirty="0"/>
              <a:t>s</a:t>
            </a:r>
            <a:r>
              <a:rPr spc="22" dirty="0"/>
              <a:t>u</a:t>
            </a:r>
            <a:r>
              <a:rPr spc="18" dirty="0"/>
              <a:t>l</a:t>
            </a:r>
            <a:r>
              <a:rPr spc="61" dirty="0"/>
              <a:t>t</a:t>
            </a:r>
            <a:r>
              <a:rPr spc="13" dirty="0"/>
              <a:t>a</a:t>
            </a:r>
            <a:r>
              <a:rPr spc="79" dirty="0"/>
              <a:t>t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1920788" y="1545072"/>
            <a:ext cx="4539155" cy="1544346"/>
          </a:xfrm>
          <a:custGeom>
            <a:avLst/>
            <a:gdLst/>
            <a:ahLst/>
            <a:cxnLst/>
            <a:rect l="l" t="t" r="r" b="b"/>
            <a:pathLst>
              <a:path w="4846320" h="1703070">
                <a:moveTo>
                  <a:pt x="4845741" y="1287400"/>
                </a:moveTo>
                <a:lnTo>
                  <a:pt x="129425" y="1699950"/>
                </a:lnTo>
                <a:lnTo>
                  <a:pt x="107898" y="1701536"/>
                </a:lnTo>
                <a:lnTo>
                  <a:pt x="88901" y="1702518"/>
                </a:lnTo>
                <a:lnTo>
                  <a:pt x="72275" y="1702749"/>
                </a:lnTo>
                <a:lnTo>
                  <a:pt x="57862" y="1702084"/>
                </a:lnTo>
                <a:lnTo>
                  <a:pt x="19182" y="1687556"/>
                </a:lnTo>
                <a:lnTo>
                  <a:pt x="3267" y="1647055"/>
                </a:lnTo>
                <a:lnTo>
                  <a:pt x="184" y="1594034"/>
                </a:lnTo>
                <a:lnTo>
                  <a:pt x="0" y="1571271"/>
                </a:lnTo>
                <a:lnTo>
                  <a:pt x="47" y="545785"/>
                </a:lnTo>
                <a:lnTo>
                  <a:pt x="1017" y="504865"/>
                </a:lnTo>
                <a:lnTo>
                  <a:pt x="6908" y="460621"/>
                </a:lnTo>
                <a:lnTo>
                  <a:pt x="29686" y="426343"/>
                </a:lnTo>
                <a:lnTo>
                  <a:pt x="78791" y="410152"/>
                </a:lnTo>
                <a:lnTo>
                  <a:pt x="164344" y="400968"/>
                </a:lnTo>
                <a:lnTo>
                  <a:pt x="4716289" y="2799"/>
                </a:lnTo>
                <a:lnTo>
                  <a:pt x="4756813" y="231"/>
                </a:lnTo>
                <a:lnTo>
                  <a:pt x="4773440" y="0"/>
                </a:lnTo>
                <a:lnTo>
                  <a:pt x="4787852" y="664"/>
                </a:lnTo>
                <a:lnTo>
                  <a:pt x="4826533" y="15192"/>
                </a:lnTo>
                <a:lnTo>
                  <a:pt x="4842447" y="55694"/>
                </a:lnTo>
                <a:lnTo>
                  <a:pt x="4845530" y="108715"/>
                </a:lnTo>
                <a:lnTo>
                  <a:pt x="4845741" y="128740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35667" y="2640722"/>
            <a:ext cx="2318690" cy="1411331"/>
          </a:xfrm>
          <a:custGeom>
            <a:avLst/>
            <a:gdLst/>
            <a:ahLst/>
            <a:cxnLst/>
            <a:rect l="l" t="t" r="r" b="b"/>
            <a:pathLst>
              <a:path w="2367279" h="1556385">
                <a:moveTo>
                  <a:pt x="2213214" y="1371991"/>
                </a:moveTo>
                <a:lnTo>
                  <a:pt x="153737" y="1552172"/>
                </a:lnTo>
                <a:lnTo>
                  <a:pt x="110120" y="1555400"/>
                </a:lnTo>
                <a:lnTo>
                  <a:pt x="75647" y="1556203"/>
                </a:lnTo>
                <a:lnTo>
                  <a:pt x="61504" y="1555385"/>
                </a:lnTo>
                <a:lnTo>
                  <a:pt x="22414" y="1541096"/>
                </a:lnTo>
                <a:lnTo>
                  <a:pt x="4841" y="1503242"/>
                </a:lnTo>
                <a:lnTo>
                  <a:pt x="605" y="1454621"/>
                </a:lnTo>
                <a:lnTo>
                  <a:pt x="22" y="1410717"/>
                </a:lnTo>
                <a:lnTo>
                  <a:pt x="0" y="197640"/>
                </a:lnTo>
                <a:lnTo>
                  <a:pt x="2236235" y="2175"/>
                </a:lnTo>
                <a:lnTo>
                  <a:pt x="2256835" y="802"/>
                </a:lnTo>
                <a:lnTo>
                  <a:pt x="2275149" y="36"/>
                </a:lnTo>
                <a:lnTo>
                  <a:pt x="2291310" y="0"/>
                </a:lnTo>
                <a:lnTo>
                  <a:pt x="2305455" y="817"/>
                </a:lnTo>
                <a:lnTo>
                  <a:pt x="2344547" y="15104"/>
                </a:lnTo>
                <a:lnTo>
                  <a:pt x="2362121" y="52956"/>
                </a:lnTo>
                <a:lnTo>
                  <a:pt x="2366358" y="101573"/>
                </a:lnTo>
                <a:lnTo>
                  <a:pt x="2366941" y="145474"/>
                </a:lnTo>
                <a:lnTo>
                  <a:pt x="2366941" y="1203639"/>
                </a:lnTo>
                <a:lnTo>
                  <a:pt x="2366358" y="1247644"/>
                </a:lnTo>
                <a:lnTo>
                  <a:pt x="2362121" y="1297006"/>
                </a:lnTo>
                <a:lnTo>
                  <a:pt x="2344547" y="1337936"/>
                </a:lnTo>
                <a:lnTo>
                  <a:pt x="2305455" y="1359065"/>
                </a:lnTo>
                <a:lnTo>
                  <a:pt x="2256835" y="1367587"/>
                </a:lnTo>
                <a:lnTo>
                  <a:pt x="2213214" y="1371991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rot="21300000">
            <a:off x="2053405" y="1876272"/>
            <a:ext cx="3902259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500" b="1" spc="-39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sz="2500" b="1" spc="-35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sz="2500" b="1" spc="-26" dirty="0">
                <a:solidFill>
                  <a:srgbClr val="FFFFFF"/>
                </a:solidFill>
                <a:latin typeface="BelfiusAlternative"/>
                <a:cs typeface="BelfiusAlternative"/>
              </a:rPr>
              <a:t>m</a:t>
            </a:r>
            <a:r>
              <a:rPr sz="2500" b="1" spc="-39" dirty="0">
                <a:solidFill>
                  <a:srgbClr val="FFFFFF"/>
                </a:solidFill>
                <a:latin typeface="BelfiusAlternative"/>
                <a:cs typeface="BelfiusAlternative"/>
              </a:rPr>
              <a:t>p</a:t>
            </a:r>
            <a:r>
              <a:rPr sz="2500" b="1" spc="-31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sz="25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2500" b="1" spc="-31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sz="2500" b="1" spc="-35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sz="2500"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2500"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2500" b="1" spc="-53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500" b="1" spc="-35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2500"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2500" b="1" spc="-53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500" b="1" spc="-35" dirty="0">
                <a:solidFill>
                  <a:srgbClr val="FFFFFF"/>
                </a:solidFill>
                <a:latin typeface="BelfiusAlternative"/>
                <a:cs typeface="BelfiusAlternative"/>
              </a:rPr>
              <a:t>p</a:t>
            </a:r>
            <a:r>
              <a:rPr sz="2500"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sz="2500" b="1" spc="-39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sz="2500" b="1" spc="-31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2500" b="1" spc="-53" dirty="0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sz="2500" b="1" spc="-48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sz="2500"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endParaRPr sz="2500" dirty="0">
              <a:latin typeface="BelfiusAlternative"/>
              <a:cs typeface="BelfiusAlternative"/>
            </a:endParaRPr>
          </a:p>
        </p:txBody>
      </p:sp>
      <p:sp>
        <p:nvSpPr>
          <p:cNvPr id="6" name="object 6"/>
          <p:cNvSpPr txBox="1"/>
          <p:nvPr/>
        </p:nvSpPr>
        <p:spPr>
          <a:xfrm rot="21300000">
            <a:off x="3432110" y="2124884"/>
            <a:ext cx="381954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500" b="1" spc="-39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2500" b="1" spc="-53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500" b="1" spc="-35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2500" b="1" spc="-39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2500" b="1" spc="-53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500" b="1" spc="-31" dirty="0">
                <a:solidFill>
                  <a:srgbClr val="FFFFFF"/>
                </a:solidFill>
                <a:latin typeface="BelfiusAlternative"/>
                <a:cs typeface="BelfiusAlternative"/>
              </a:rPr>
              <a:t>cha</a:t>
            </a:r>
            <a:r>
              <a:rPr sz="2500"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sz="2500" b="1" spc="-35" dirty="0">
                <a:solidFill>
                  <a:srgbClr val="FFFFFF"/>
                </a:solidFill>
                <a:latin typeface="BelfiusAlternative"/>
                <a:cs typeface="BelfiusAlternative"/>
              </a:rPr>
              <a:t>g</a:t>
            </a:r>
            <a:r>
              <a:rPr sz="2500"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2500" b="1" spc="-53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?</a:t>
            </a:r>
            <a:endParaRPr sz="2500" dirty="0">
              <a:latin typeface="BelfiusAlternative"/>
              <a:cs typeface="BelfiusAlternative"/>
            </a:endParaRPr>
          </a:p>
        </p:txBody>
      </p:sp>
      <p:sp>
        <p:nvSpPr>
          <p:cNvPr id="7" name="object 7"/>
          <p:cNvSpPr txBox="1"/>
          <p:nvPr/>
        </p:nvSpPr>
        <p:spPr>
          <a:xfrm rot="21300000">
            <a:off x="4601511" y="2887984"/>
            <a:ext cx="170763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5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sz="2500" b="1" spc="26" dirty="0">
                <a:solidFill>
                  <a:srgbClr val="FFFFFF"/>
                </a:solidFill>
                <a:latin typeface="BelfiusAlternative"/>
                <a:cs typeface="BelfiusAlternative"/>
              </a:rPr>
              <a:t>é</a:t>
            </a:r>
            <a:r>
              <a:rPr sz="2500" b="1" spc="22" dirty="0">
                <a:solidFill>
                  <a:srgbClr val="FFFFFF"/>
                </a:solidFill>
                <a:latin typeface="BelfiusAlternative"/>
                <a:cs typeface="BelfiusAlternative"/>
              </a:rPr>
              <a:t>sul</a:t>
            </a:r>
            <a:r>
              <a:rPr sz="2500" b="1" spc="66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sz="2500" b="1" spc="83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2500" b="1" spc="-31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,</a:t>
            </a:r>
            <a:endParaRPr sz="2500" dirty="0">
              <a:latin typeface="BelfiusAlternative"/>
              <a:cs typeface="BelfiusAlternative"/>
            </a:endParaRPr>
          </a:p>
        </p:txBody>
      </p:sp>
      <p:sp>
        <p:nvSpPr>
          <p:cNvPr id="8" name="object 8"/>
          <p:cNvSpPr txBox="1"/>
          <p:nvPr/>
        </p:nvSpPr>
        <p:spPr>
          <a:xfrm rot="21300000">
            <a:off x="4590114" y="3244148"/>
            <a:ext cx="1715387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500"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sz="25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as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h </a:t>
            </a:r>
            <a:r>
              <a:rPr sz="2500" b="1" spc="70" dirty="0">
                <a:solidFill>
                  <a:srgbClr val="FFFFFF"/>
                </a:solidFill>
                <a:latin typeface="BelfiusAlternative"/>
                <a:cs typeface="BelfiusAlternative"/>
              </a:rPr>
              <a:t>f</a:t>
            </a:r>
            <a:r>
              <a:rPr sz="2500"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l</a:t>
            </a:r>
            <a:r>
              <a:rPr sz="25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w</a:t>
            </a:r>
            <a:r>
              <a:rPr sz="2500" b="1" spc="-210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?</a:t>
            </a:r>
            <a:endParaRPr sz="2500" dirty="0">
              <a:latin typeface="BelfiusAlternative"/>
              <a:cs typeface="BelfiusAlternative"/>
            </a:endParaRPr>
          </a:p>
        </p:txBody>
      </p:sp>
    </p:spTree>
    <p:extLst>
      <p:ext uri="{BB962C8B-B14F-4D97-AF65-F5344CB8AC3E}">
        <p14:creationId xmlns:p14="http://schemas.microsoft.com/office/powerpoint/2010/main" val="13122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12" y="125760"/>
            <a:ext cx="828092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lnSpc>
                <a:spcPts val="2717"/>
              </a:lnSpc>
            </a:pPr>
            <a:r>
              <a:rPr spc="-9" dirty="0"/>
              <a:t>E</a:t>
            </a:r>
            <a:r>
              <a:rPr spc="22" dirty="0"/>
              <a:t>cha</a:t>
            </a:r>
            <a:r>
              <a:rPr spc="13" dirty="0"/>
              <a:t>n</a:t>
            </a:r>
            <a:r>
              <a:rPr spc="48" dirty="0"/>
              <a:t>t</a:t>
            </a:r>
            <a:r>
              <a:rPr spc="13" dirty="0"/>
              <a:t>i</a:t>
            </a:r>
            <a:r>
              <a:rPr spc="22" dirty="0"/>
              <a:t>l</a:t>
            </a:r>
            <a:r>
              <a:rPr spc="13" dirty="0"/>
              <a:t>lo</a:t>
            </a:r>
            <a:r>
              <a:rPr dirty="0"/>
              <a:t>n</a:t>
            </a:r>
            <a:r>
              <a:rPr spc="44" dirty="0"/>
              <a:t> </a:t>
            </a:r>
            <a:r>
              <a:rPr spc="-18" dirty="0"/>
              <a:t>2</a:t>
            </a:r>
            <a:r>
              <a:rPr spc="-61" dirty="0"/>
              <a:t>0</a:t>
            </a:r>
            <a:r>
              <a:rPr spc="-83" dirty="0"/>
              <a:t>1</a:t>
            </a:r>
            <a:r>
              <a:rPr dirty="0"/>
              <a:t>4</a:t>
            </a:r>
            <a:r>
              <a:rPr spc="44" dirty="0"/>
              <a:t> </a:t>
            </a:r>
            <a:r>
              <a:rPr dirty="0"/>
              <a:t>=</a:t>
            </a:r>
            <a:r>
              <a:rPr spc="44" dirty="0"/>
              <a:t> </a:t>
            </a:r>
            <a:r>
              <a:rPr spc="9" dirty="0"/>
              <a:t>S</a:t>
            </a:r>
            <a:r>
              <a:rPr spc="13" dirty="0"/>
              <a:t>e</a:t>
            </a:r>
            <a:r>
              <a:rPr spc="22" dirty="0"/>
              <a:t>c</a:t>
            </a:r>
            <a:r>
              <a:rPr spc="31" dirty="0"/>
              <a:t>t</a:t>
            </a:r>
            <a:r>
              <a:rPr spc="9" dirty="0"/>
              <a:t>e</a:t>
            </a:r>
            <a:r>
              <a:rPr spc="22" dirty="0"/>
              <a:t>u</a:t>
            </a:r>
            <a:r>
              <a:rPr dirty="0"/>
              <a:t>r</a:t>
            </a:r>
          </a:p>
          <a:p>
            <a:pPr marL="11131">
              <a:lnSpc>
                <a:spcPts val="2507"/>
              </a:lnSpc>
            </a:pPr>
            <a:r>
              <a:rPr sz="2100" spc="13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Co</a:t>
            </a:r>
            <a:r>
              <a:rPr sz="2100" spc="22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</a:t>
            </a:r>
            <a:r>
              <a:rPr sz="2100" spc="9" dirty="0">
                <a:solidFill>
                  <a:schemeClr val="tx1">
                    <a:lumMod val="40000"/>
                    <a:lumOff val="60000"/>
                  </a:schemeClr>
                </a:solidFill>
              </a:rPr>
              <a:t>p</a:t>
            </a:r>
            <a:r>
              <a:rPr sz="2100" spc="22" dirty="0">
                <a:solidFill>
                  <a:schemeClr val="tx1">
                    <a:lumMod val="40000"/>
                    <a:lumOff val="60000"/>
                  </a:schemeClr>
                </a:solidFill>
              </a:rPr>
              <a:t>o</a:t>
            </a:r>
            <a:r>
              <a:rPr sz="2100" spc="13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</a:t>
            </a:r>
            <a:r>
              <a:rPr sz="2100" spc="9" dirty="0">
                <a:solidFill>
                  <a:schemeClr val="tx1">
                    <a:lumMod val="40000"/>
                    <a:lumOff val="60000"/>
                  </a:schemeClr>
                </a:solidFill>
              </a:rPr>
              <a:t>i</a:t>
            </a:r>
            <a:r>
              <a:rPr sz="2100" spc="44" dirty="0">
                <a:solidFill>
                  <a:schemeClr val="tx1">
                    <a:lumMod val="40000"/>
                    <a:lumOff val="60000"/>
                  </a:schemeClr>
                </a:solidFill>
              </a:rPr>
              <a:t>t</a:t>
            </a:r>
            <a:r>
              <a:rPr sz="2100" spc="-4" dirty="0">
                <a:solidFill>
                  <a:schemeClr val="tx1">
                    <a:lumMod val="40000"/>
                    <a:lumOff val="60000"/>
                  </a:schemeClr>
                </a:solidFill>
              </a:rPr>
              <a:t>i</a:t>
            </a:r>
            <a:r>
              <a:rPr sz="2100" spc="13" dirty="0">
                <a:solidFill>
                  <a:schemeClr val="tx1">
                    <a:lumMod val="40000"/>
                    <a:lumOff val="60000"/>
                  </a:schemeClr>
                </a:solidFill>
              </a:rPr>
              <a:t>o</a:t>
            </a:r>
            <a:r>
              <a:rPr sz="21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4294967295"/>
          </p:nvPr>
        </p:nvSpPr>
        <p:spPr>
          <a:xfrm>
            <a:off x="5292081" y="1682750"/>
            <a:ext cx="3851920" cy="427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37750" algn="ctr"/>
            <a:r>
              <a:rPr spc="4" dirty="0"/>
              <a:t>C</a:t>
            </a:r>
            <a:r>
              <a:rPr spc="39" dirty="0"/>
              <a:t>r</a:t>
            </a:r>
            <a:r>
              <a:rPr dirty="0"/>
              <a:t>i</a:t>
            </a:r>
            <a:r>
              <a:rPr spc="18" dirty="0"/>
              <a:t>t</a:t>
            </a:r>
            <a:r>
              <a:rPr dirty="0"/>
              <a:t>è</a:t>
            </a:r>
            <a:r>
              <a:rPr spc="18" dirty="0"/>
              <a:t>r</a:t>
            </a:r>
            <a:r>
              <a:rPr spc="13" dirty="0"/>
              <a:t>e</a:t>
            </a:r>
            <a:r>
              <a:rPr dirty="0"/>
              <a:t>s</a:t>
            </a:r>
            <a:r>
              <a:rPr spc="18" dirty="0"/>
              <a:t> </a:t>
            </a:r>
            <a:r>
              <a:rPr spc="4" dirty="0"/>
              <a:t>d</a:t>
            </a:r>
            <a:r>
              <a:rPr dirty="0"/>
              <a:t>e</a:t>
            </a:r>
            <a:r>
              <a:rPr spc="18" dirty="0"/>
              <a:t> r</a:t>
            </a:r>
            <a:r>
              <a:rPr spc="4" dirty="0"/>
              <a:t>e</a:t>
            </a:r>
            <a:r>
              <a:rPr spc="13" dirty="0"/>
              <a:t>g</a:t>
            </a:r>
            <a:r>
              <a:rPr spc="18" dirty="0"/>
              <a:t>r</a:t>
            </a:r>
            <a:r>
              <a:rPr dirty="0"/>
              <a:t>o</a:t>
            </a:r>
            <a:r>
              <a:rPr spc="13" dirty="0"/>
              <a:t>u</a:t>
            </a:r>
            <a:r>
              <a:rPr dirty="0"/>
              <a:t>pe</a:t>
            </a:r>
            <a:r>
              <a:rPr spc="4" dirty="0"/>
              <a:t>m</a:t>
            </a:r>
            <a:r>
              <a:rPr dirty="0"/>
              <a:t>e</a:t>
            </a:r>
            <a:r>
              <a:rPr spc="4" dirty="0"/>
              <a:t>n</a:t>
            </a:r>
            <a:r>
              <a:rPr dirty="0"/>
              <a:t>t</a:t>
            </a:r>
          </a:p>
          <a:p>
            <a:pPr marL="263237">
              <a:spcBef>
                <a:spcPts val="955"/>
              </a:spcBef>
            </a:pPr>
            <a:r>
              <a:rPr sz="1600" dirty="0"/>
              <a:t>→</a:t>
            </a:r>
            <a:r>
              <a:rPr sz="1600" spc="-70" dirty="0"/>
              <a:t> </a:t>
            </a:r>
            <a:r>
              <a:rPr sz="1600" spc="-18" dirty="0">
                <a:solidFill>
                  <a:srgbClr val="425B6C"/>
                </a:solidFill>
              </a:rPr>
              <a:t>R</a:t>
            </a:r>
            <a:r>
              <a:rPr sz="1600" dirty="0">
                <a:solidFill>
                  <a:srgbClr val="425B6C"/>
                </a:solidFill>
              </a:rPr>
              <a:t>ég</a:t>
            </a:r>
            <a:r>
              <a:rPr sz="1600" spc="-13" dirty="0">
                <a:solidFill>
                  <a:srgbClr val="425B6C"/>
                </a:solidFill>
              </a:rPr>
              <a:t>i</a:t>
            </a:r>
            <a:r>
              <a:rPr sz="1600" dirty="0">
                <a:solidFill>
                  <a:srgbClr val="425B6C"/>
                </a:solidFill>
              </a:rPr>
              <a:t>o</a:t>
            </a:r>
            <a:r>
              <a:rPr sz="1600" spc="4" dirty="0">
                <a:solidFill>
                  <a:srgbClr val="425B6C"/>
                </a:solidFill>
              </a:rPr>
              <a:t>n</a:t>
            </a:r>
            <a:r>
              <a:rPr sz="1600" dirty="0">
                <a:solidFill>
                  <a:srgbClr val="425B6C"/>
                </a:solidFill>
              </a:rPr>
              <a:t>s</a:t>
            </a:r>
            <a:endParaRPr sz="1600" dirty="0"/>
          </a:p>
          <a:p>
            <a:pPr marL="263237">
              <a:spcBef>
                <a:spcPts val="745"/>
              </a:spcBef>
            </a:pPr>
            <a:r>
              <a:rPr sz="1600" dirty="0"/>
              <a:t>→</a:t>
            </a:r>
            <a:r>
              <a:rPr sz="1600" spc="-70" dirty="0"/>
              <a:t> </a:t>
            </a:r>
            <a:r>
              <a:rPr sz="1600" spc="-9" dirty="0">
                <a:solidFill>
                  <a:srgbClr val="425B6C"/>
                </a:solidFill>
              </a:rPr>
              <a:t>S</a:t>
            </a:r>
            <a:r>
              <a:rPr sz="1600" spc="31" dirty="0">
                <a:solidFill>
                  <a:srgbClr val="425B6C"/>
                </a:solidFill>
              </a:rPr>
              <a:t>t</a:t>
            </a:r>
            <a:r>
              <a:rPr sz="1600" dirty="0">
                <a:solidFill>
                  <a:srgbClr val="425B6C"/>
                </a:solidFill>
              </a:rPr>
              <a:t>a</a:t>
            </a:r>
            <a:r>
              <a:rPr sz="1600" spc="22" dirty="0">
                <a:solidFill>
                  <a:srgbClr val="425B6C"/>
                </a:solidFill>
              </a:rPr>
              <a:t>t</a:t>
            </a:r>
            <a:r>
              <a:rPr sz="1600" spc="4" dirty="0">
                <a:solidFill>
                  <a:srgbClr val="425B6C"/>
                </a:solidFill>
              </a:rPr>
              <a:t>u</a:t>
            </a:r>
            <a:r>
              <a:rPr sz="1600" spc="39" dirty="0">
                <a:solidFill>
                  <a:srgbClr val="425B6C"/>
                </a:solidFill>
              </a:rPr>
              <a:t>t</a:t>
            </a:r>
            <a:r>
              <a:rPr sz="1600" dirty="0">
                <a:solidFill>
                  <a:srgbClr val="425B6C"/>
                </a:solidFill>
              </a:rPr>
              <a:t>: p</a:t>
            </a:r>
            <a:r>
              <a:rPr sz="1600" spc="31" dirty="0">
                <a:solidFill>
                  <a:srgbClr val="425B6C"/>
                </a:solidFill>
              </a:rPr>
              <a:t>r</a:t>
            </a:r>
            <a:r>
              <a:rPr sz="1600" spc="13" dirty="0">
                <a:solidFill>
                  <a:srgbClr val="425B6C"/>
                </a:solidFill>
              </a:rPr>
              <a:t>i</a:t>
            </a:r>
            <a:r>
              <a:rPr sz="1600" spc="-4" dirty="0">
                <a:solidFill>
                  <a:srgbClr val="425B6C"/>
                </a:solidFill>
              </a:rPr>
              <a:t>v</a:t>
            </a:r>
            <a:r>
              <a:rPr sz="1600" dirty="0">
                <a:solidFill>
                  <a:srgbClr val="425B6C"/>
                </a:solidFill>
              </a:rPr>
              <a:t>é / </a:t>
            </a:r>
            <a:r>
              <a:rPr sz="1600" spc="-4" dirty="0">
                <a:solidFill>
                  <a:srgbClr val="425B6C"/>
                </a:solidFill>
              </a:rPr>
              <a:t>p</a:t>
            </a:r>
            <a:r>
              <a:rPr sz="1600" spc="4" dirty="0">
                <a:solidFill>
                  <a:srgbClr val="425B6C"/>
                </a:solidFill>
              </a:rPr>
              <a:t>u</a:t>
            </a:r>
            <a:r>
              <a:rPr sz="1600" dirty="0">
                <a:solidFill>
                  <a:srgbClr val="425B6C"/>
                </a:solidFill>
              </a:rPr>
              <a:t>b</a:t>
            </a:r>
            <a:r>
              <a:rPr sz="1600" spc="-4" dirty="0">
                <a:solidFill>
                  <a:srgbClr val="425B6C"/>
                </a:solidFill>
              </a:rPr>
              <a:t>l</a:t>
            </a:r>
            <a:r>
              <a:rPr sz="1600" spc="-9" dirty="0">
                <a:solidFill>
                  <a:srgbClr val="425B6C"/>
                </a:solidFill>
              </a:rPr>
              <a:t>i</a:t>
            </a:r>
            <a:r>
              <a:rPr sz="1600" dirty="0">
                <a:solidFill>
                  <a:srgbClr val="425B6C"/>
                </a:solidFill>
              </a:rPr>
              <a:t>c</a:t>
            </a:r>
            <a:endParaRPr sz="1600" dirty="0"/>
          </a:p>
          <a:p>
            <a:pPr marL="263237">
              <a:spcBef>
                <a:spcPts val="745"/>
              </a:spcBef>
            </a:pPr>
            <a:r>
              <a:rPr sz="1600" dirty="0"/>
              <a:t>→</a:t>
            </a:r>
            <a:r>
              <a:rPr sz="1600" spc="-70" dirty="0"/>
              <a:t> </a:t>
            </a:r>
            <a:r>
              <a:rPr sz="1600" spc="-13" dirty="0">
                <a:solidFill>
                  <a:srgbClr val="425B6C"/>
                </a:solidFill>
              </a:rPr>
              <a:t>H</a:t>
            </a:r>
            <a:r>
              <a:rPr sz="1600" dirty="0">
                <a:solidFill>
                  <a:srgbClr val="425B6C"/>
                </a:solidFill>
              </a:rPr>
              <a:t>ô</a:t>
            </a:r>
            <a:r>
              <a:rPr sz="1600" spc="-13" dirty="0">
                <a:solidFill>
                  <a:srgbClr val="425B6C"/>
                </a:solidFill>
              </a:rPr>
              <a:t>p</a:t>
            </a:r>
            <a:r>
              <a:rPr sz="1600" spc="-4" dirty="0">
                <a:solidFill>
                  <a:srgbClr val="425B6C"/>
                </a:solidFill>
              </a:rPr>
              <a:t>i</a:t>
            </a:r>
            <a:r>
              <a:rPr sz="1600" spc="31" dirty="0">
                <a:solidFill>
                  <a:srgbClr val="425B6C"/>
                </a:solidFill>
              </a:rPr>
              <a:t>t</a:t>
            </a:r>
            <a:r>
              <a:rPr sz="1600" spc="-4" dirty="0">
                <a:solidFill>
                  <a:srgbClr val="425B6C"/>
                </a:solidFill>
              </a:rPr>
              <a:t>a</a:t>
            </a:r>
            <a:r>
              <a:rPr sz="1600" spc="9" dirty="0">
                <a:solidFill>
                  <a:srgbClr val="425B6C"/>
                </a:solidFill>
              </a:rPr>
              <a:t>u</a:t>
            </a:r>
            <a:r>
              <a:rPr sz="1600" dirty="0">
                <a:solidFill>
                  <a:srgbClr val="425B6C"/>
                </a:solidFill>
              </a:rPr>
              <a:t>x A</a:t>
            </a:r>
            <a:r>
              <a:rPr sz="1600" spc="13" dirty="0">
                <a:solidFill>
                  <a:srgbClr val="425B6C"/>
                </a:solidFill>
              </a:rPr>
              <a:t>c</a:t>
            </a:r>
            <a:r>
              <a:rPr sz="1600" spc="-4" dirty="0">
                <a:solidFill>
                  <a:srgbClr val="425B6C"/>
                </a:solidFill>
              </a:rPr>
              <a:t>a</a:t>
            </a:r>
            <a:r>
              <a:rPr sz="1600" dirty="0">
                <a:solidFill>
                  <a:srgbClr val="425B6C"/>
                </a:solidFill>
              </a:rPr>
              <a:t>d</a:t>
            </a:r>
            <a:r>
              <a:rPr sz="1600" spc="-4" dirty="0">
                <a:solidFill>
                  <a:srgbClr val="425B6C"/>
                </a:solidFill>
              </a:rPr>
              <a:t>ém</a:t>
            </a:r>
            <a:r>
              <a:rPr sz="1600" spc="-13" dirty="0">
                <a:solidFill>
                  <a:srgbClr val="425B6C"/>
                </a:solidFill>
              </a:rPr>
              <a:t>i</a:t>
            </a:r>
            <a:r>
              <a:rPr sz="1600" dirty="0">
                <a:solidFill>
                  <a:srgbClr val="425B6C"/>
                </a:solidFill>
              </a:rPr>
              <a:t>qu</a:t>
            </a:r>
            <a:r>
              <a:rPr sz="1600" spc="4" dirty="0">
                <a:solidFill>
                  <a:srgbClr val="425B6C"/>
                </a:solidFill>
              </a:rPr>
              <a:t>e</a:t>
            </a:r>
            <a:r>
              <a:rPr sz="1600" dirty="0">
                <a:solidFill>
                  <a:srgbClr val="425B6C"/>
                </a:solidFill>
              </a:rPr>
              <a:t>s</a:t>
            </a:r>
            <a:endParaRPr sz="1600" dirty="0"/>
          </a:p>
          <a:p>
            <a:pPr marL="11131" indent="0">
              <a:buNone/>
            </a:pPr>
            <a:r>
              <a:rPr lang="nl-BE" sz="1600" spc="-4" dirty="0" smtClean="0">
                <a:solidFill>
                  <a:srgbClr val="425B6C"/>
                </a:solidFill>
              </a:rPr>
              <a:t>	</a:t>
            </a:r>
            <a:r>
              <a:rPr sz="1600" spc="-4" dirty="0" smtClean="0">
                <a:solidFill>
                  <a:srgbClr val="425B6C"/>
                </a:solidFill>
              </a:rPr>
              <a:t>(</a:t>
            </a:r>
            <a:r>
              <a:rPr sz="1600" spc="4" dirty="0">
                <a:solidFill>
                  <a:srgbClr val="425B6C"/>
                </a:solidFill>
              </a:rPr>
              <a:t>pa</a:t>
            </a:r>
            <a:r>
              <a:rPr sz="1600" dirty="0">
                <a:solidFill>
                  <a:srgbClr val="425B6C"/>
                </a:solidFill>
              </a:rPr>
              <a:t>s </a:t>
            </a:r>
            <a:r>
              <a:rPr sz="1600" spc="4" dirty="0">
                <a:solidFill>
                  <a:srgbClr val="425B6C"/>
                </a:solidFill>
              </a:rPr>
              <a:t>d</a:t>
            </a:r>
            <a:r>
              <a:rPr sz="1600" dirty="0">
                <a:solidFill>
                  <a:srgbClr val="425B6C"/>
                </a:solidFill>
              </a:rPr>
              <a:t>a</a:t>
            </a:r>
            <a:r>
              <a:rPr sz="1600" spc="4" dirty="0">
                <a:solidFill>
                  <a:srgbClr val="425B6C"/>
                </a:solidFill>
              </a:rPr>
              <a:t>n</a:t>
            </a:r>
            <a:r>
              <a:rPr sz="1600" dirty="0">
                <a:solidFill>
                  <a:srgbClr val="425B6C"/>
                </a:solidFill>
              </a:rPr>
              <a:t>s </a:t>
            </a:r>
            <a:r>
              <a:rPr sz="1600" spc="-4" dirty="0">
                <a:solidFill>
                  <a:srgbClr val="425B6C"/>
                </a:solidFill>
              </a:rPr>
              <a:t>l</a:t>
            </a:r>
            <a:r>
              <a:rPr sz="1600" spc="4" dirty="0">
                <a:solidFill>
                  <a:srgbClr val="425B6C"/>
                </a:solidFill>
              </a:rPr>
              <a:t>e</a:t>
            </a:r>
            <a:r>
              <a:rPr sz="1600" dirty="0">
                <a:solidFill>
                  <a:srgbClr val="425B6C"/>
                </a:solidFill>
              </a:rPr>
              <a:t>s </a:t>
            </a:r>
            <a:r>
              <a:rPr sz="1600" spc="4" dirty="0">
                <a:solidFill>
                  <a:srgbClr val="425B6C"/>
                </a:solidFill>
              </a:rPr>
              <a:t>c</a:t>
            </a:r>
            <a:r>
              <a:rPr sz="1600" spc="-9" dirty="0">
                <a:solidFill>
                  <a:srgbClr val="425B6C"/>
                </a:solidFill>
              </a:rPr>
              <a:t>h</a:t>
            </a:r>
            <a:r>
              <a:rPr sz="1600" spc="26" dirty="0">
                <a:solidFill>
                  <a:srgbClr val="425B6C"/>
                </a:solidFill>
              </a:rPr>
              <a:t>i</a:t>
            </a:r>
            <a:r>
              <a:rPr sz="1600" spc="88" dirty="0">
                <a:solidFill>
                  <a:srgbClr val="425B6C"/>
                </a:solidFill>
              </a:rPr>
              <a:t>f</a:t>
            </a:r>
            <a:r>
              <a:rPr sz="1600" spc="39" dirty="0">
                <a:solidFill>
                  <a:srgbClr val="425B6C"/>
                </a:solidFill>
              </a:rPr>
              <a:t>f</a:t>
            </a:r>
            <a:r>
              <a:rPr sz="1600" spc="9" dirty="0">
                <a:solidFill>
                  <a:srgbClr val="425B6C"/>
                </a:solidFill>
              </a:rPr>
              <a:t>r</a:t>
            </a:r>
            <a:r>
              <a:rPr sz="1600" spc="4" dirty="0">
                <a:solidFill>
                  <a:srgbClr val="425B6C"/>
                </a:solidFill>
              </a:rPr>
              <a:t>e</a:t>
            </a:r>
            <a:r>
              <a:rPr sz="1600" dirty="0">
                <a:solidFill>
                  <a:srgbClr val="425B6C"/>
                </a:solidFill>
              </a:rPr>
              <a:t>s d</a:t>
            </a:r>
            <a:r>
              <a:rPr sz="1600" spc="4" dirty="0">
                <a:solidFill>
                  <a:srgbClr val="425B6C"/>
                </a:solidFill>
              </a:rPr>
              <a:t>e</a:t>
            </a:r>
            <a:r>
              <a:rPr sz="1600" dirty="0">
                <a:solidFill>
                  <a:srgbClr val="425B6C"/>
                </a:solidFill>
              </a:rPr>
              <a:t>s </a:t>
            </a:r>
            <a:r>
              <a:rPr sz="1600" spc="-13" dirty="0">
                <a:solidFill>
                  <a:srgbClr val="425B6C"/>
                </a:solidFill>
              </a:rPr>
              <a:t>H</a:t>
            </a:r>
            <a:r>
              <a:rPr sz="1600" spc="-39" dirty="0">
                <a:solidFill>
                  <a:srgbClr val="425B6C"/>
                </a:solidFill>
              </a:rPr>
              <a:t>G</a:t>
            </a:r>
            <a:r>
              <a:rPr sz="1600" dirty="0">
                <a:solidFill>
                  <a:srgbClr val="425B6C"/>
                </a:solidFill>
              </a:rPr>
              <a:t>)</a:t>
            </a:r>
            <a:endParaRPr sz="1600" dirty="0"/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spcBef>
                <a:spcPts val="2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1131"/>
            <a:r>
              <a:rPr spc="48" dirty="0"/>
              <a:t>A</a:t>
            </a:r>
            <a:r>
              <a:rPr spc="18" dirty="0"/>
              <a:t>s</a:t>
            </a:r>
            <a:r>
              <a:rPr spc="9" dirty="0"/>
              <a:t>p</a:t>
            </a:r>
            <a:r>
              <a:rPr spc="13" dirty="0"/>
              <a:t>e</a:t>
            </a:r>
            <a:r>
              <a:rPr spc="18" dirty="0"/>
              <a:t>c</a:t>
            </a:r>
            <a:r>
              <a:rPr spc="61" dirty="0"/>
              <a:t>t</a:t>
            </a:r>
            <a:r>
              <a:rPr dirty="0"/>
              <a:t>s</a:t>
            </a:r>
            <a:r>
              <a:rPr spc="35" dirty="0"/>
              <a:t> </a:t>
            </a:r>
            <a:r>
              <a:rPr spc="18" dirty="0" err="1" smtClean="0"/>
              <a:t>s</a:t>
            </a:r>
            <a:r>
              <a:rPr spc="53" dirty="0" err="1" smtClean="0"/>
              <a:t>t</a:t>
            </a:r>
            <a:r>
              <a:rPr spc="18" dirty="0" err="1" smtClean="0"/>
              <a:t>a</a:t>
            </a:r>
            <a:r>
              <a:rPr spc="39" dirty="0" err="1" smtClean="0"/>
              <a:t>t</a:t>
            </a:r>
            <a:r>
              <a:rPr spc="13" dirty="0" err="1" smtClean="0"/>
              <a:t>i</a:t>
            </a:r>
            <a:r>
              <a:rPr spc="18" dirty="0" err="1" smtClean="0"/>
              <a:t>s</a:t>
            </a:r>
            <a:r>
              <a:rPr spc="39" dirty="0" err="1" smtClean="0"/>
              <a:t>t</a:t>
            </a:r>
            <a:r>
              <a:rPr dirty="0" err="1" smtClean="0"/>
              <a:t>i</a:t>
            </a:r>
            <a:r>
              <a:rPr spc="18" dirty="0" err="1" smtClean="0"/>
              <a:t>q</a:t>
            </a:r>
            <a:r>
              <a:rPr spc="13" dirty="0" err="1" smtClean="0"/>
              <a:t>u</a:t>
            </a:r>
            <a:r>
              <a:rPr spc="22" dirty="0" err="1" smtClean="0"/>
              <a:t>e</a:t>
            </a:r>
            <a:r>
              <a:rPr dirty="0" err="1" smtClean="0"/>
              <a:t>s</a:t>
            </a:r>
            <a:endParaRPr lang="nl-BE" dirty="0"/>
          </a:p>
          <a:p>
            <a:pPr marL="11131"/>
            <a:r>
              <a:rPr lang="nl-BE" sz="1600" dirty="0" smtClean="0"/>
              <a:t>  </a:t>
            </a:r>
            <a:r>
              <a:rPr sz="1600" dirty="0" smtClean="0"/>
              <a:t>→</a:t>
            </a:r>
            <a:r>
              <a:rPr lang="nl-BE" sz="1600" dirty="0" smtClean="0"/>
              <a:t> </a:t>
            </a:r>
            <a:r>
              <a:rPr sz="1600" spc="-18" dirty="0" err="1" smtClean="0">
                <a:solidFill>
                  <a:srgbClr val="425B6C"/>
                </a:solidFill>
              </a:rPr>
              <a:t>Moyenn</a:t>
            </a:r>
            <a:r>
              <a:rPr sz="1600" dirty="0" err="1" smtClean="0">
                <a:solidFill>
                  <a:srgbClr val="425B6C"/>
                </a:solidFill>
              </a:rPr>
              <a:t>e</a:t>
            </a:r>
            <a:r>
              <a:rPr sz="1600" spc="-35" dirty="0" smtClean="0">
                <a:solidFill>
                  <a:srgbClr val="425B6C"/>
                </a:solidFill>
              </a:rPr>
              <a:t> </a:t>
            </a:r>
            <a:r>
              <a:rPr sz="1600" spc="-18" dirty="0">
                <a:solidFill>
                  <a:srgbClr val="425B6C"/>
                </a:solidFill>
              </a:rPr>
              <a:t>“agrégée</a:t>
            </a:r>
            <a:r>
              <a:rPr sz="1600" dirty="0">
                <a:solidFill>
                  <a:srgbClr val="425B6C"/>
                </a:solidFill>
              </a:rPr>
              <a:t>”</a:t>
            </a:r>
            <a:r>
              <a:rPr sz="1600" spc="-35" dirty="0">
                <a:solidFill>
                  <a:srgbClr val="425B6C"/>
                </a:solidFill>
              </a:rPr>
              <a:t> </a:t>
            </a:r>
            <a:r>
              <a:rPr sz="1600" spc="-18" dirty="0">
                <a:solidFill>
                  <a:srgbClr val="425B6C"/>
                </a:solidFill>
              </a:rPr>
              <a:t>(</a:t>
            </a:r>
            <a:r>
              <a:rPr sz="1600" dirty="0">
                <a:solidFill>
                  <a:srgbClr val="425B6C"/>
                </a:solidFill>
              </a:rPr>
              <a:t>≠</a:t>
            </a:r>
            <a:r>
              <a:rPr sz="1600" spc="-35" dirty="0">
                <a:solidFill>
                  <a:srgbClr val="425B6C"/>
                </a:solidFill>
              </a:rPr>
              <a:t> </a:t>
            </a:r>
            <a:r>
              <a:rPr sz="1600" spc="-18" dirty="0">
                <a:solidFill>
                  <a:srgbClr val="425B6C"/>
                </a:solidFill>
              </a:rPr>
              <a:t>moyenn</a:t>
            </a:r>
            <a:r>
              <a:rPr sz="1600" dirty="0">
                <a:solidFill>
                  <a:srgbClr val="425B6C"/>
                </a:solidFill>
              </a:rPr>
              <a:t>e</a:t>
            </a:r>
            <a:r>
              <a:rPr sz="1600" spc="-35" dirty="0">
                <a:solidFill>
                  <a:srgbClr val="425B6C"/>
                </a:solidFill>
              </a:rPr>
              <a:t> </a:t>
            </a:r>
            <a:r>
              <a:rPr sz="1600" spc="-18" dirty="0">
                <a:solidFill>
                  <a:srgbClr val="425B6C"/>
                </a:solidFill>
              </a:rPr>
              <a:t>de </a:t>
            </a:r>
            <a:r>
              <a:rPr lang="nl-BE" sz="1600" spc="-18" dirty="0" smtClean="0">
                <a:solidFill>
                  <a:srgbClr val="425B6C"/>
                </a:solidFill>
              </a:rPr>
              <a:t>  	</a:t>
            </a:r>
            <a:r>
              <a:rPr sz="1600" spc="35" dirty="0" smtClean="0">
                <a:solidFill>
                  <a:srgbClr val="425B6C"/>
                </a:solidFill>
              </a:rPr>
              <a:t>r</a:t>
            </a:r>
            <a:r>
              <a:rPr sz="1600" spc="9" dirty="0" smtClean="0">
                <a:solidFill>
                  <a:srgbClr val="425B6C"/>
                </a:solidFill>
              </a:rPr>
              <a:t>a</a:t>
            </a:r>
            <a:r>
              <a:rPr sz="1600" spc="31" dirty="0" smtClean="0">
                <a:solidFill>
                  <a:srgbClr val="425B6C"/>
                </a:solidFill>
              </a:rPr>
              <a:t>t</a:t>
            </a:r>
            <a:r>
              <a:rPr sz="1600" spc="-4" dirty="0" smtClean="0">
                <a:solidFill>
                  <a:srgbClr val="425B6C"/>
                </a:solidFill>
              </a:rPr>
              <a:t>i</a:t>
            </a:r>
            <a:r>
              <a:rPr sz="1600" spc="9" dirty="0" smtClean="0">
                <a:solidFill>
                  <a:srgbClr val="425B6C"/>
                </a:solidFill>
              </a:rPr>
              <a:t>o</a:t>
            </a:r>
            <a:r>
              <a:rPr sz="1600" spc="-61" dirty="0" smtClean="0">
                <a:solidFill>
                  <a:srgbClr val="425B6C"/>
                </a:solidFill>
              </a:rPr>
              <a:t>s</a:t>
            </a:r>
            <a:r>
              <a:rPr sz="1600" spc="-18" dirty="0">
                <a:solidFill>
                  <a:srgbClr val="425B6C"/>
                </a:solidFill>
              </a:rPr>
              <a:t>)</a:t>
            </a:r>
            <a:r>
              <a:rPr sz="1600" dirty="0">
                <a:solidFill>
                  <a:srgbClr val="425B6C"/>
                </a:solidFill>
              </a:rPr>
              <a:t>,</a:t>
            </a:r>
            <a:r>
              <a:rPr sz="1600" spc="13" dirty="0">
                <a:solidFill>
                  <a:srgbClr val="425B6C"/>
                </a:solidFill>
              </a:rPr>
              <a:t> </a:t>
            </a:r>
            <a:r>
              <a:rPr sz="1600" spc="4" dirty="0">
                <a:solidFill>
                  <a:srgbClr val="425B6C"/>
                </a:solidFill>
              </a:rPr>
              <a:t>médi</a:t>
            </a:r>
            <a:r>
              <a:rPr sz="1600" spc="9" dirty="0">
                <a:solidFill>
                  <a:srgbClr val="425B6C"/>
                </a:solidFill>
              </a:rPr>
              <a:t>a</a:t>
            </a:r>
            <a:r>
              <a:rPr sz="1600" spc="4" dirty="0">
                <a:solidFill>
                  <a:srgbClr val="425B6C"/>
                </a:solidFill>
              </a:rPr>
              <a:t>n</a:t>
            </a:r>
            <a:r>
              <a:rPr sz="1600" spc="-35" dirty="0">
                <a:solidFill>
                  <a:srgbClr val="425B6C"/>
                </a:solidFill>
              </a:rPr>
              <a:t>e</a:t>
            </a:r>
            <a:r>
              <a:rPr sz="1600" dirty="0">
                <a:solidFill>
                  <a:srgbClr val="425B6C"/>
                </a:solidFill>
              </a:rPr>
              <a:t>,</a:t>
            </a:r>
            <a:r>
              <a:rPr sz="1600" spc="13" dirty="0">
                <a:solidFill>
                  <a:srgbClr val="425B6C"/>
                </a:solidFill>
              </a:rPr>
              <a:t> </a:t>
            </a:r>
            <a:r>
              <a:rPr sz="1600" dirty="0" smtClean="0">
                <a:solidFill>
                  <a:srgbClr val="425B6C"/>
                </a:solidFill>
              </a:rPr>
              <a:t>…</a:t>
            </a:r>
            <a:endParaRPr lang="nl-BE" sz="1600" dirty="0"/>
          </a:p>
          <a:p>
            <a:pPr marL="11131"/>
            <a:r>
              <a:rPr sz="1600" dirty="0" smtClean="0"/>
              <a:t>→</a:t>
            </a:r>
            <a:r>
              <a:rPr sz="1600" spc="-70" dirty="0" smtClean="0"/>
              <a:t> </a:t>
            </a:r>
            <a:r>
              <a:rPr sz="1600" spc="26" dirty="0" err="1">
                <a:solidFill>
                  <a:srgbClr val="425B6C"/>
                </a:solidFill>
              </a:rPr>
              <a:t>A</a:t>
            </a:r>
            <a:r>
              <a:rPr sz="1600" spc="13" dirty="0" err="1">
                <a:solidFill>
                  <a:srgbClr val="425B6C"/>
                </a:solidFill>
              </a:rPr>
              <a:t>na</a:t>
            </a:r>
            <a:r>
              <a:rPr sz="1600" spc="26" dirty="0" err="1">
                <a:solidFill>
                  <a:srgbClr val="425B6C"/>
                </a:solidFill>
              </a:rPr>
              <a:t>l</a:t>
            </a:r>
            <a:r>
              <a:rPr sz="1600" spc="31" dirty="0" err="1">
                <a:solidFill>
                  <a:srgbClr val="425B6C"/>
                </a:solidFill>
              </a:rPr>
              <a:t>y</a:t>
            </a:r>
            <a:r>
              <a:rPr sz="1600" spc="18" dirty="0" err="1">
                <a:solidFill>
                  <a:srgbClr val="425B6C"/>
                </a:solidFill>
              </a:rPr>
              <a:t>s</a:t>
            </a:r>
            <a:r>
              <a:rPr sz="1600" dirty="0" err="1">
                <a:solidFill>
                  <a:srgbClr val="425B6C"/>
                </a:solidFill>
              </a:rPr>
              <a:t>e</a:t>
            </a:r>
            <a:r>
              <a:rPr sz="1600" spc="22" dirty="0">
                <a:solidFill>
                  <a:srgbClr val="425B6C"/>
                </a:solidFill>
              </a:rPr>
              <a:t> </a:t>
            </a:r>
            <a:r>
              <a:rPr sz="1600" spc="22" dirty="0" err="1" smtClean="0">
                <a:solidFill>
                  <a:srgbClr val="425B6C"/>
                </a:solidFill>
              </a:rPr>
              <a:t>t</a:t>
            </a:r>
            <a:r>
              <a:rPr sz="1600" spc="4" dirty="0" err="1" smtClean="0">
                <a:solidFill>
                  <a:srgbClr val="425B6C"/>
                </a:solidFill>
              </a:rPr>
              <a:t>e</a:t>
            </a:r>
            <a:r>
              <a:rPr sz="1600" spc="13" dirty="0" err="1" smtClean="0">
                <a:solidFill>
                  <a:srgbClr val="425B6C"/>
                </a:solidFill>
              </a:rPr>
              <a:t>m</a:t>
            </a:r>
            <a:r>
              <a:rPr sz="1600" spc="4" dirty="0" err="1" smtClean="0">
                <a:solidFill>
                  <a:srgbClr val="425B6C"/>
                </a:solidFill>
              </a:rPr>
              <a:t>p</a:t>
            </a:r>
            <a:r>
              <a:rPr sz="1600" spc="9" dirty="0" err="1" smtClean="0">
                <a:solidFill>
                  <a:srgbClr val="425B6C"/>
                </a:solidFill>
              </a:rPr>
              <a:t>o</a:t>
            </a:r>
            <a:r>
              <a:rPr sz="1600" spc="22" dirty="0" err="1" smtClean="0">
                <a:solidFill>
                  <a:srgbClr val="425B6C"/>
                </a:solidFill>
              </a:rPr>
              <a:t>r</a:t>
            </a:r>
            <a:r>
              <a:rPr sz="1600" spc="4" dirty="0" err="1" smtClean="0">
                <a:solidFill>
                  <a:srgbClr val="425B6C"/>
                </a:solidFill>
              </a:rPr>
              <a:t>e</a:t>
            </a:r>
            <a:r>
              <a:rPr sz="1600" spc="13" dirty="0" err="1" smtClean="0">
                <a:solidFill>
                  <a:srgbClr val="425B6C"/>
                </a:solidFill>
              </a:rPr>
              <a:t>l</a:t>
            </a:r>
            <a:r>
              <a:rPr sz="1600" spc="9" dirty="0" err="1" smtClean="0">
                <a:solidFill>
                  <a:srgbClr val="425B6C"/>
                </a:solidFill>
              </a:rPr>
              <a:t>le</a:t>
            </a:r>
            <a:r>
              <a:rPr sz="1600" dirty="0" smtClean="0">
                <a:solidFill>
                  <a:srgbClr val="425B6C"/>
                </a:solidFill>
              </a:rPr>
              <a:t>:</a:t>
            </a:r>
            <a:endParaRPr lang="nl-BE" sz="1600" dirty="0"/>
          </a:p>
          <a:p>
            <a:pPr marL="0" indent="0">
              <a:buNone/>
            </a:pPr>
            <a:r>
              <a:rPr lang="nl-BE" sz="1600" spc="-22" dirty="0">
                <a:solidFill>
                  <a:srgbClr val="425B6C"/>
                </a:solidFill>
              </a:rPr>
              <a:t>	</a:t>
            </a:r>
            <a:r>
              <a:rPr sz="1600" spc="-22" dirty="0" smtClean="0">
                <a:solidFill>
                  <a:srgbClr val="425B6C"/>
                </a:solidFill>
              </a:rPr>
              <a:t>2</a:t>
            </a:r>
            <a:r>
              <a:rPr sz="1600" spc="-53" dirty="0" smtClean="0">
                <a:solidFill>
                  <a:srgbClr val="425B6C"/>
                </a:solidFill>
              </a:rPr>
              <a:t>0</a:t>
            </a:r>
            <a:r>
              <a:rPr sz="1600" spc="-9" dirty="0" smtClean="0">
                <a:solidFill>
                  <a:srgbClr val="425B6C"/>
                </a:solidFill>
              </a:rPr>
              <a:t>1</a:t>
            </a:r>
            <a:r>
              <a:rPr sz="1600" dirty="0" smtClean="0">
                <a:solidFill>
                  <a:srgbClr val="425B6C"/>
                </a:solidFill>
              </a:rPr>
              <a:t>3</a:t>
            </a:r>
            <a:r>
              <a:rPr sz="1600" spc="-88" dirty="0" smtClean="0">
                <a:solidFill>
                  <a:srgbClr val="425B6C"/>
                </a:solidFill>
              </a:rPr>
              <a:t> </a:t>
            </a:r>
            <a:r>
              <a:rPr sz="1600" dirty="0">
                <a:solidFill>
                  <a:srgbClr val="425B6C"/>
                </a:solidFill>
              </a:rPr>
              <a:t>-</a:t>
            </a:r>
            <a:r>
              <a:rPr sz="1600" spc="-88" dirty="0">
                <a:solidFill>
                  <a:srgbClr val="425B6C"/>
                </a:solidFill>
              </a:rPr>
              <a:t> </a:t>
            </a:r>
            <a:r>
              <a:rPr sz="1600" spc="-22" dirty="0">
                <a:solidFill>
                  <a:srgbClr val="425B6C"/>
                </a:solidFill>
              </a:rPr>
              <a:t>2</a:t>
            </a:r>
            <a:r>
              <a:rPr sz="1600" spc="-53" dirty="0">
                <a:solidFill>
                  <a:srgbClr val="425B6C"/>
                </a:solidFill>
              </a:rPr>
              <a:t>0</a:t>
            </a:r>
            <a:r>
              <a:rPr sz="1600" spc="-70" dirty="0">
                <a:solidFill>
                  <a:srgbClr val="425B6C"/>
                </a:solidFill>
              </a:rPr>
              <a:t>1</a:t>
            </a:r>
            <a:r>
              <a:rPr sz="1600" dirty="0">
                <a:solidFill>
                  <a:srgbClr val="425B6C"/>
                </a:solidFill>
              </a:rPr>
              <a:t>4 / </a:t>
            </a:r>
            <a:r>
              <a:rPr sz="1600" spc="-22" dirty="0">
                <a:solidFill>
                  <a:srgbClr val="425B6C"/>
                </a:solidFill>
              </a:rPr>
              <a:t>2</a:t>
            </a:r>
            <a:r>
              <a:rPr sz="1600" spc="-53" dirty="0">
                <a:solidFill>
                  <a:srgbClr val="425B6C"/>
                </a:solidFill>
              </a:rPr>
              <a:t>0</a:t>
            </a:r>
            <a:r>
              <a:rPr sz="1600" spc="-4" dirty="0">
                <a:solidFill>
                  <a:srgbClr val="425B6C"/>
                </a:solidFill>
              </a:rPr>
              <a:t>1</a:t>
            </a:r>
            <a:r>
              <a:rPr sz="1600" dirty="0">
                <a:solidFill>
                  <a:srgbClr val="425B6C"/>
                </a:solidFill>
              </a:rPr>
              <a:t>1</a:t>
            </a:r>
            <a:r>
              <a:rPr sz="1600" spc="-88" dirty="0">
                <a:solidFill>
                  <a:srgbClr val="425B6C"/>
                </a:solidFill>
              </a:rPr>
              <a:t> </a:t>
            </a:r>
            <a:r>
              <a:rPr sz="1600" dirty="0">
                <a:solidFill>
                  <a:srgbClr val="425B6C"/>
                </a:solidFill>
              </a:rPr>
              <a:t>-</a:t>
            </a:r>
            <a:r>
              <a:rPr sz="1600" spc="-88" dirty="0">
                <a:solidFill>
                  <a:srgbClr val="425B6C"/>
                </a:solidFill>
              </a:rPr>
              <a:t> </a:t>
            </a:r>
            <a:r>
              <a:rPr sz="1600" spc="-22" dirty="0">
                <a:solidFill>
                  <a:srgbClr val="425B6C"/>
                </a:solidFill>
              </a:rPr>
              <a:t>2</a:t>
            </a:r>
            <a:r>
              <a:rPr sz="1600" spc="-53" dirty="0">
                <a:solidFill>
                  <a:srgbClr val="425B6C"/>
                </a:solidFill>
              </a:rPr>
              <a:t>0</a:t>
            </a:r>
            <a:r>
              <a:rPr sz="1600" spc="-70" dirty="0">
                <a:solidFill>
                  <a:srgbClr val="425B6C"/>
                </a:solidFill>
              </a:rPr>
              <a:t>14</a:t>
            </a:r>
            <a:endParaRPr sz="1600" dirty="0"/>
          </a:p>
        </p:txBody>
      </p:sp>
      <p:sp>
        <p:nvSpPr>
          <p:cNvPr id="3" name="object 3"/>
          <p:cNvSpPr txBox="1"/>
          <p:nvPr/>
        </p:nvSpPr>
        <p:spPr>
          <a:xfrm>
            <a:off x="481681" y="1682014"/>
            <a:ext cx="4045840" cy="2800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b="1" spc="4" dirty="0">
                <a:solidFill>
                  <a:srgbClr val="D3104A"/>
                </a:solidFill>
                <a:latin typeface="BelfiusAlternative"/>
                <a:cs typeface="BelfiusAlternative"/>
              </a:rPr>
              <a:t>D</a:t>
            </a:r>
            <a:r>
              <a:rPr b="1" spc="18" dirty="0">
                <a:solidFill>
                  <a:srgbClr val="D3104A"/>
                </a:solidFill>
                <a:latin typeface="BelfiusAlternative"/>
                <a:cs typeface="BelfiusAlternative"/>
              </a:rPr>
              <a:t>on</a:t>
            </a:r>
            <a:r>
              <a:rPr b="1" spc="9" dirty="0">
                <a:solidFill>
                  <a:srgbClr val="D3104A"/>
                </a:solidFill>
                <a:latin typeface="BelfiusAlternative"/>
                <a:cs typeface="BelfiusAlternative"/>
              </a:rPr>
              <a:t>n</a:t>
            </a:r>
            <a:r>
              <a:rPr b="1" spc="13" dirty="0">
                <a:solidFill>
                  <a:srgbClr val="D3104A"/>
                </a:solidFill>
                <a:latin typeface="BelfiusAlternative"/>
                <a:cs typeface="BelfiusAlternative"/>
              </a:rPr>
              <a:t>é</a:t>
            </a:r>
            <a:r>
              <a:rPr b="1" spc="22" dirty="0">
                <a:solidFill>
                  <a:srgbClr val="D3104A"/>
                </a:solidFill>
                <a:latin typeface="BelfiusAlternative"/>
                <a:cs typeface="BelfiusAlternative"/>
              </a:rPr>
              <a:t>e</a:t>
            </a:r>
            <a:r>
              <a:rPr b="1" dirty="0">
                <a:solidFill>
                  <a:srgbClr val="D3104A"/>
                </a:solidFill>
                <a:latin typeface="BelfiusAlternative"/>
                <a:cs typeface="BelfiusAlternative"/>
              </a:rPr>
              <a:t>s</a:t>
            </a:r>
            <a:r>
              <a:rPr b="1" spc="35" dirty="0">
                <a:solidFill>
                  <a:srgbClr val="D3104A"/>
                </a:solidFill>
                <a:latin typeface="BelfiusAlternative"/>
                <a:cs typeface="BelfiusAlternative"/>
              </a:rPr>
              <a:t> </a:t>
            </a:r>
            <a:r>
              <a:rPr b="1" spc="18" dirty="0">
                <a:solidFill>
                  <a:srgbClr val="D3104A"/>
                </a:solidFill>
                <a:latin typeface="BelfiusAlternative"/>
                <a:cs typeface="BelfiusAlternative"/>
              </a:rPr>
              <a:t>d</a:t>
            </a:r>
            <a:r>
              <a:rPr b="1" dirty="0">
                <a:solidFill>
                  <a:srgbClr val="D3104A"/>
                </a:solidFill>
                <a:latin typeface="BelfiusAlternative"/>
                <a:cs typeface="BelfiusAlternative"/>
              </a:rPr>
              <a:t>e</a:t>
            </a:r>
            <a:r>
              <a:rPr b="1" spc="35" dirty="0">
                <a:solidFill>
                  <a:srgbClr val="D3104A"/>
                </a:solidFill>
                <a:latin typeface="BelfiusAlternative"/>
                <a:cs typeface="BelfiusAlternative"/>
              </a:rPr>
              <a:t> </a:t>
            </a:r>
            <a:r>
              <a:rPr b="1" spc="22" dirty="0">
                <a:solidFill>
                  <a:srgbClr val="D3104A"/>
                </a:solidFill>
                <a:latin typeface="BelfiusAlternative"/>
                <a:cs typeface="BelfiusAlternative"/>
              </a:rPr>
              <a:t>b</a:t>
            </a:r>
            <a:r>
              <a:rPr b="1" spc="18" dirty="0">
                <a:solidFill>
                  <a:srgbClr val="D3104A"/>
                </a:solidFill>
                <a:latin typeface="BelfiusAlternative"/>
                <a:cs typeface="BelfiusAlternative"/>
              </a:rPr>
              <a:t>a</a:t>
            </a:r>
            <a:r>
              <a:rPr b="1" spc="22" dirty="0">
                <a:solidFill>
                  <a:srgbClr val="D3104A"/>
                </a:solidFill>
                <a:latin typeface="BelfiusAlternative"/>
                <a:cs typeface="BelfiusAlternative"/>
              </a:rPr>
              <a:t>s</a:t>
            </a:r>
            <a:r>
              <a:rPr b="1" dirty="0">
                <a:solidFill>
                  <a:srgbClr val="D3104A"/>
                </a:solidFill>
                <a:latin typeface="BelfiusAlternative"/>
                <a:cs typeface="BelfiusAlternative"/>
              </a:rPr>
              <a:t>e</a:t>
            </a:r>
            <a:endParaRPr dirty="0">
              <a:latin typeface="BelfiusAlternative"/>
              <a:cs typeface="BelfiusAlternative"/>
            </a:endParaRPr>
          </a:p>
          <a:p>
            <a:pPr marL="263237">
              <a:spcBef>
                <a:spcPts val="955"/>
              </a:spcBef>
            </a:pPr>
            <a:r>
              <a:rPr b="1" dirty="0">
                <a:solidFill>
                  <a:srgbClr val="D3104A"/>
                </a:solidFill>
                <a:latin typeface="BelfiusAlternative"/>
                <a:cs typeface="BelfiusAlternative"/>
              </a:rPr>
              <a:t>→ </a:t>
            </a:r>
            <a:r>
              <a:rPr b="1" spc="-18" dirty="0">
                <a:solidFill>
                  <a:srgbClr val="425B6C"/>
                </a:solidFill>
                <a:latin typeface="BelfiusAlternative"/>
                <a:cs typeface="BelfiusAlternative"/>
              </a:rPr>
              <a:t>Périmètr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b="1" spc="-35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=</a:t>
            </a:r>
            <a:r>
              <a:rPr b="1" spc="-35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-18" dirty="0">
                <a:solidFill>
                  <a:srgbClr val="425B6C"/>
                </a:solidFill>
                <a:latin typeface="BelfiusAlternative"/>
                <a:cs typeface="BelfiusAlternative"/>
              </a:rPr>
              <a:t>activité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spc="-35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-18" dirty="0">
                <a:solidFill>
                  <a:srgbClr val="425B6C"/>
                </a:solidFill>
                <a:latin typeface="BelfiusAlternative"/>
                <a:cs typeface="BelfiusAlternative"/>
              </a:rPr>
              <a:t>hospitalière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spc="-35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-18" dirty="0">
                <a:solidFill>
                  <a:srgbClr val="425B6C"/>
                </a:solidFill>
                <a:latin typeface="BelfiusAlternative"/>
                <a:cs typeface="BelfiusAlternative"/>
              </a:rPr>
              <a:t>(H.G.)</a:t>
            </a:r>
            <a:endParaRPr dirty="0">
              <a:latin typeface="BelfiusAlternative"/>
              <a:cs typeface="BelfiusAlternative"/>
            </a:endParaRPr>
          </a:p>
          <a:p>
            <a:pPr marL="468596" marR="685642" indent="-205359">
              <a:spcBef>
                <a:spcPts val="745"/>
              </a:spcBef>
            </a:pPr>
            <a:r>
              <a:rPr b="1" dirty="0">
                <a:solidFill>
                  <a:srgbClr val="D3104A"/>
                </a:solidFill>
                <a:latin typeface="BelfiusAlternative"/>
                <a:cs typeface="BelfiusAlternative"/>
              </a:rPr>
              <a:t>→ </a:t>
            </a:r>
            <a:r>
              <a:rPr b="1" spc="-9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on</a:t>
            </a:r>
            <a:r>
              <a:rPr b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s </a:t>
            </a:r>
            <a:r>
              <a:rPr b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m</a:t>
            </a:r>
            <a:r>
              <a:rPr b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p</a:t>
            </a:r>
            <a:r>
              <a:rPr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b</a:t>
            </a:r>
            <a:r>
              <a:rPr b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s + d</a:t>
            </a:r>
            <a:r>
              <a:rPr b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b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ai</a:t>
            </a:r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b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s </a:t>
            </a:r>
            <a:r>
              <a:rPr b="1" spc="-70" dirty="0">
                <a:solidFill>
                  <a:srgbClr val="425B6C"/>
                </a:solidFill>
                <a:latin typeface="BelfiusAlternative"/>
                <a:cs typeface="BelfiusAlternative"/>
              </a:rPr>
              <a:t>(</a:t>
            </a:r>
            <a:r>
              <a:rPr b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u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i </a:t>
            </a:r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ana</a:t>
            </a:r>
            <a:r>
              <a:rPr b="1" spc="18" dirty="0">
                <a:solidFill>
                  <a:srgbClr val="425B6C"/>
                </a:solidFill>
                <a:latin typeface="BelfiusAlternative"/>
                <a:cs typeface="BelfiusAlternative"/>
              </a:rPr>
              <a:t>ly</a:t>
            </a:r>
            <a:r>
              <a:rPr b="1" spc="22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b="1" spc="-13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qu</a:t>
            </a:r>
            <a:r>
              <a:rPr b="1" spc="-79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)</a:t>
            </a:r>
            <a:endParaRPr dirty="0">
              <a:latin typeface="BelfiusAlternative"/>
              <a:cs typeface="BelfiusAlternative"/>
            </a:endParaRPr>
          </a:p>
          <a:p>
            <a:pPr marL="468596" marR="4453" indent="-205359">
              <a:spcBef>
                <a:spcPts val="745"/>
              </a:spcBef>
            </a:pPr>
            <a:r>
              <a:rPr b="1" dirty="0">
                <a:solidFill>
                  <a:srgbClr val="D3104A"/>
                </a:solidFill>
                <a:latin typeface="BelfiusAlternative"/>
                <a:cs typeface="BelfiusAlternative"/>
              </a:rPr>
              <a:t>→ </a:t>
            </a:r>
            <a:r>
              <a:rPr b="1" spc="-18" dirty="0">
                <a:solidFill>
                  <a:srgbClr val="425B6C"/>
                </a:solidFill>
                <a:latin typeface="BelfiusAlternative"/>
                <a:cs typeface="BelfiusAlternative"/>
              </a:rPr>
              <a:t>Donnée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spc="-35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-18" dirty="0">
                <a:solidFill>
                  <a:srgbClr val="425B6C"/>
                </a:solidFill>
                <a:latin typeface="BelfiusAlternative"/>
                <a:cs typeface="BelfiusAlternative"/>
              </a:rPr>
              <a:t>extra-comptable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spc="-35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-18" dirty="0">
                <a:solidFill>
                  <a:srgbClr val="425B6C"/>
                </a:solidFill>
                <a:latin typeface="BelfiusAlternative"/>
                <a:cs typeface="BelfiusAlternative"/>
              </a:rPr>
              <a:t>(effecti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f</a:t>
            </a:r>
            <a:r>
              <a:rPr b="1" spc="-35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-18" dirty="0">
                <a:solidFill>
                  <a:srgbClr val="425B6C"/>
                </a:solidFill>
                <a:latin typeface="BelfiusAlternative"/>
                <a:cs typeface="BelfiusAlternative"/>
              </a:rPr>
              <a:t>pers., </a:t>
            </a:r>
            <a:r>
              <a:rPr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b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b="1" spc="26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b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oc</a:t>
            </a:r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spc="-13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on </a:t>
            </a:r>
            <a:r>
              <a:rPr b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h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b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b="1" spc="26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b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ai</a:t>
            </a:r>
            <a:r>
              <a:rPr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b="1" spc="-31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, </a:t>
            </a:r>
            <a:r>
              <a:rPr b="1" spc="-48" dirty="0">
                <a:solidFill>
                  <a:srgbClr val="425B6C"/>
                </a:solidFill>
                <a:latin typeface="BelfiusAlternative"/>
                <a:cs typeface="BelfiusAlternative"/>
              </a:rPr>
              <a:t>…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)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3324" y="4983023"/>
            <a:ext cx="2824539" cy="1373327"/>
          </a:xfrm>
          <a:custGeom>
            <a:avLst/>
            <a:gdLst/>
            <a:ahLst/>
            <a:cxnLst/>
            <a:rect l="l" t="t" r="r" b="b"/>
            <a:pathLst>
              <a:path w="3070860" h="1514475">
                <a:moveTo>
                  <a:pt x="122421" y="1510615"/>
                </a:moveTo>
                <a:lnTo>
                  <a:pt x="99533" y="1512453"/>
                </a:lnTo>
                <a:lnTo>
                  <a:pt x="79691" y="1513654"/>
                </a:lnTo>
                <a:lnTo>
                  <a:pt x="62679" y="1514018"/>
                </a:lnTo>
                <a:lnTo>
                  <a:pt x="48279" y="1513344"/>
                </a:lnTo>
                <a:lnTo>
                  <a:pt x="12441" y="1496267"/>
                </a:lnTo>
                <a:lnTo>
                  <a:pt x="979" y="1446567"/>
                </a:lnTo>
                <a:lnTo>
                  <a:pt x="36" y="1405478"/>
                </a:lnTo>
                <a:lnTo>
                  <a:pt x="0" y="261338"/>
                </a:lnTo>
                <a:lnTo>
                  <a:pt x="2971242" y="1564"/>
                </a:lnTo>
                <a:lnTo>
                  <a:pt x="2991084" y="363"/>
                </a:lnTo>
                <a:lnTo>
                  <a:pt x="3008096" y="0"/>
                </a:lnTo>
                <a:lnTo>
                  <a:pt x="3022496" y="673"/>
                </a:lnTo>
                <a:lnTo>
                  <a:pt x="3058334" y="17750"/>
                </a:lnTo>
                <a:lnTo>
                  <a:pt x="3069796" y="67450"/>
                </a:lnTo>
                <a:lnTo>
                  <a:pt x="3070739" y="108539"/>
                </a:lnTo>
                <a:lnTo>
                  <a:pt x="3070711" y="1136829"/>
                </a:lnTo>
                <a:lnTo>
                  <a:pt x="3068954" y="1189679"/>
                </a:lnTo>
                <a:lnTo>
                  <a:pt x="3059917" y="1226984"/>
                </a:lnTo>
                <a:lnTo>
                  <a:pt x="3026470" y="1251987"/>
                </a:lnTo>
                <a:lnTo>
                  <a:pt x="2977719" y="1260528"/>
                </a:lnTo>
                <a:lnTo>
                  <a:pt x="122421" y="1510615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 rot="21360000">
            <a:off x="764716" y="4433238"/>
            <a:ext cx="1210872" cy="604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66"/>
              </a:lnSpc>
            </a:pPr>
            <a:r>
              <a:rPr sz="1900" b="1" spc="-44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sz="19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é</a:t>
            </a:r>
            <a:r>
              <a:rPr sz="2900" b="1" spc="-19" baseline="1262" dirty="0">
                <a:solidFill>
                  <a:srgbClr val="FFFFFF"/>
                </a:solidFill>
                <a:latin typeface="BelfiusAlternative"/>
                <a:cs typeface="BelfiusAlternative"/>
              </a:rPr>
              <a:t>f</a:t>
            </a:r>
            <a:r>
              <a:rPr sz="2900" b="1" spc="6" baseline="1262" dirty="0">
                <a:solidFill>
                  <a:srgbClr val="FFFFFF"/>
                </a:solidFill>
                <a:latin typeface="BelfiusAlternative"/>
                <a:cs typeface="BelfiusAlternative"/>
              </a:rPr>
              <a:t>é</a:t>
            </a:r>
            <a:r>
              <a:rPr sz="2900" b="1" spc="-19" baseline="1262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sz="2900" b="1" spc="6" baseline="2525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900" b="1" spc="-39" baseline="2525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sz="2900" b="1" spc="6" baseline="3787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sz="2900" b="1" spc="-39" baseline="3787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900" b="1" baseline="5050" dirty="0">
                <a:solidFill>
                  <a:srgbClr val="FFFFFF"/>
                </a:solidFill>
                <a:latin typeface="BelfiusAlternative"/>
                <a:cs typeface="BelfiusAlternative"/>
              </a:rPr>
              <a:t>:</a:t>
            </a:r>
            <a:endParaRPr sz="2900" baseline="5050">
              <a:latin typeface="BelfiusAlternative"/>
              <a:cs typeface="BelfiusAlternative"/>
            </a:endParaRPr>
          </a:p>
        </p:txBody>
      </p:sp>
      <p:sp>
        <p:nvSpPr>
          <p:cNvPr id="7" name="object 7"/>
          <p:cNvSpPr txBox="1"/>
          <p:nvPr/>
        </p:nvSpPr>
        <p:spPr>
          <a:xfrm rot="21360000">
            <a:off x="796591" y="5604718"/>
            <a:ext cx="2337716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4"/>
              </a:lnSpc>
            </a:pPr>
            <a:r>
              <a:rPr lang="nl-BE" sz="19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1900" b="1" spc="-4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sz="1900" b="1" spc="-35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sz="2900" b="1" spc="-66" baseline="1262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sz="2900" b="1" spc="-6" baseline="2525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é</a:t>
            </a:r>
            <a:r>
              <a:rPr sz="2900" b="1" spc="-46" baseline="2525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900" b="1" spc="-19" baseline="3787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2900" b="1" spc="-53" baseline="3787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900" b="1" spc="-66" baseline="3787" dirty="0">
                <a:solidFill>
                  <a:srgbClr val="FFFFFF"/>
                </a:solidFill>
                <a:latin typeface="BelfiusAlternative"/>
                <a:cs typeface="BelfiusAlternative"/>
              </a:rPr>
              <a:t>F</a:t>
            </a:r>
            <a:r>
              <a:rPr sz="2900" b="1" spc="-118" baseline="5050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sz="2900" b="1" spc="-98" baseline="5050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sz="2900" b="1" spc="-78" baseline="5050" dirty="0">
                <a:solidFill>
                  <a:srgbClr val="FFFFFF"/>
                </a:solidFill>
                <a:latin typeface="BelfiusAlternative"/>
                <a:cs typeface="BelfiusAlternative"/>
              </a:rPr>
              <a:t>H</a:t>
            </a:r>
            <a:r>
              <a:rPr sz="2900" b="1" spc="-131" baseline="6313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sz="2900" b="1" spc="-59" baseline="6313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2900" b="1" spc="-263" baseline="7575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2900" b="1" baseline="7575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endParaRPr sz="2900" baseline="7575" dirty="0">
              <a:latin typeface="BelfiusAlternative"/>
              <a:cs typeface="BelfiusAlternative"/>
            </a:endParaRPr>
          </a:p>
        </p:txBody>
      </p:sp>
    </p:spTree>
    <p:extLst>
      <p:ext uri="{BB962C8B-B14F-4D97-AF65-F5344CB8AC3E}">
        <p14:creationId xmlns:p14="http://schemas.microsoft.com/office/powerpoint/2010/main" val="16413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13" dirty="0"/>
              <a:t>Co</a:t>
            </a:r>
            <a:r>
              <a:rPr spc="22" dirty="0"/>
              <a:t>m</a:t>
            </a:r>
            <a:r>
              <a:rPr spc="13" dirty="0"/>
              <a:t>p</a:t>
            </a:r>
            <a:r>
              <a:rPr spc="31" dirty="0"/>
              <a:t>t</a:t>
            </a:r>
            <a:r>
              <a:rPr dirty="0"/>
              <a:t>e</a:t>
            </a:r>
            <a:r>
              <a:rPr spc="44" dirty="0"/>
              <a:t> </a:t>
            </a:r>
            <a:r>
              <a:rPr spc="13" dirty="0"/>
              <a:t>d</a:t>
            </a:r>
            <a:r>
              <a:rPr dirty="0"/>
              <a:t>e</a:t>
            </a:r>
            <a:r>
              <a:rPr spc="44" dirty="0"/>
              <a:t> </a:t>
            </a:r>
            <a:r>
              <a:rPr spc="31" dirty="0"/>
              <a:t>r</a:t>
            </a:r>
            <a:r>
              <a:rPr spc="26" dirty="0"/>
              <a:t>é</a:t>
            </a:r>
            <a:r>
              <a:rPr spc="18" dirty="0"/>
              <a:t>s</a:t>
            </a:r>
            <a:r>
              <a:rPr spc="22" dirty="0"/>
              <a:t>u</a:t>
            </a:r>
            <a:r>
              <a:rPr spc="18" dirty="0"/>
              <a:t>l</a:t>
            </a:r>
            <a:r>
              <a:rPr spc="61" dirty="0"/>
              <a:t>t</a:t>
            </a:r>
            <a:r>
              <a:rPr spc="13" dirty="0"/>
              <a:t>a</a:t>
            </a:r>
            <a:r>
              <a:rPr spc="79" dirty="0"/>
              <a:t>t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2175686" y="1638004"/>
            <a:ext cx="5420649" cy="3879228"/>
          </a:xfrm>
          <a:custGeom>
            <a:avLst/>
            <a:gdLst/>
            <a:ahLst/>
            <a:cxnLst/>
            <a:rect l="l" t="t" r="r" b="b"/>
            <a:pathLst>
              <a:path w="5603875" h="3443604">
                <a:moveTo>
                  <a:pt x="5603303" y="3443300"/>
                </a:moveTo>
                <a:lnTo>
                  <a:pt x="5603303" y="287997"/>
                </a:lnTo>
                <a:lnTo>
                  <a:pt x="5603267" y="246922"/>
                </a:lnTo>
                <a:lnTo>
                  <a:pt x="5602331" y="176866"/>
                </a:lnTo>
                <a:lnTo>
                  <a:pt x="5598803" y="121499"/>
                </a:lnTo>
                <a:lnTo>
                  <a:pt x="5590955" y="79091"/>
                </a:lnTo>
                <a:lnTo>
                  <a:pt x="5567303" y="35999"/>
                </a:lnTo>
                <a:lnTo>
                  <a:pt x="5524212" y="12347"/>
                </a:lnTo>
                <a:lnTo>
                  <a:pt x="5481804" y="4499"/>
                </a:lnTo>
                <a:lnTo>
                  <a:pt x="5426436" y="971"/>
                </a:lnTo>
                <a:lnTo>
                  <a:pt x="5356381" y="35"/>
                </a:lnTo>
                <a:lnTo>
                  <a:pt x="5315305" y="0"/>
                </a:lnTo>
                <a:lnTo>
                  <a:pt x="287997" y="0"/>
                </a:lnTo>
                <a:lnTo>
                  <a:pt x="246922" y="35"/>
                </a:lnTo>
                <a:lnTo>
                  <a:pt x="176866" y="971"/>
                </a:lnTo>
                <a:lnTo>
                  <a:pt x="121499" y="4499"/>
                </a:lnTo>
                <a:lnTo>
                  <a:pt x="79091" y="12347"/>
                </a:lnTo>
                <a:lnTo>
                  <a:pt x="35999" y="35999"/>
                </a:lnTo>
                <a:lnTo>
                  <a:pt x="12347" y="79091"/>
                </a:lnTo>
                <a:lnTo>
                  <a:pt x="4499" y="121499"/>
                </a:lnTo>
                <a:lnTo>
                  <a:pt x="971" y="176866"/>
                </a:lnTo>
                <a:lnTo>
                  <a:pt x="35" y="246922"/>
                </a:lnTo>
                <a:lnTo>
                  <a:pt x="0" y="287997"/>
                </a:lnTo>
                <a:lnTo>
                  <a:pt x="0" y="3155302"/>
                </a:lnTo>
                <a:lnTo>
                  <a:pt x="35" y="3196378"/>
                </a:lnTo>
                <a:lnTo>
                  <a:pt x="971" y="3266433"/>
                </a:lnTo>
                <a:lnTo>
                  <a:pt x="4499" y="3321801"/>
                </a:lnTo>
                <a:lnTo>
                  <a:pt x="12347" y="3364208"/>
                </a:lnTo>
                <a:lnTo>
                  <a:pt x="35999" y="3407300"/>
                </a:lnTo>
                <a:lnTo>
                  <a:pt x="79091" y="3430952"/>
                </a:lnTo>
                <a:lnTo>
                  <a:pt x="121499" y="3438800"/>
                </a:lnTo>
                <a:lnTo>
                  <a:pt x="176866" y="3442328"/>
                </a:lnTo>
                <a:lnTo>
                  <a:pt x="246922" y="3443264"/>
                </a:lnTo>
                <a:lnTo>
                  <a:pt x="287997" y="3443300"/>
                </a:lnTo>
                <a:lnTo>
                  <a:pt x="5603303" y="3443300"/>
                </a:lnTo>
                <a:close/>
              </a:path>
            </a:pathLst>
          </a:custGeom>
          <a:ln w="1270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75687" y="1633198"/>
            <a:ext cx="5420648" cy="392132"/>
          </a:xfrm>
          <a:custGeom>
            <a:avLst/>
            <a:gdLst/>
            <a:ahLst/>
            <a:cxnLst/>
            <a:rect l="l" t="t" r="r" b="b"/>
            <a:pathLst>
              <a:path w="5616575" h="432435">
                <a:moveTo>
                  <a:pt x="203200" y="0"/>
                </a:moveTo>
                <a:lnTo>
                  <a:pt x="148132" y="203"/>
                </a:lnTo>
                <a:lnTo>
                  <a:pt x="104038" y="1625"/>
                </a:lnTo>
                <a:lnTo>
                  <a:pt x="55803" y="8712"/>
                </a:lnTo>
                <a:lnTo>
                  <a:pt x="18516" y="33807"/>
                </a:lnTo>
                <a:lnTo>
                  <a:pt x="5486" y="69697"/>
                </a:lnTo>
                <a:lnTo>
                  <a:pt x="685" y="124790"/>
                </a:lnTo>
                <a:lnTo>
                  <a:pt x="25" y="174218"/>
                </a:lnTo>
                <a:lnTo>
                  <a:pt x="0" y="432003"/>
                </a:lnTo>
                <a:lnTo>
                  <a:pt x="5616003" y="432003"/>
                </a:lnTo>
                <a:lnTo>
                  <a:pt x="5615978" y="174218"/>
                </a:lnTo>
                <a:lnTo>
                  <a:pt x="5615317" y="124790"/>
                </a:lnTo>
                <a:lnTo>
                  <a:pt x="5612828" y="85725"/>
                </a:lnTo>
                <a:lnTo>
                  <a:pt x="5602998" y="43891"/>
                </a:lnTo>
                <a:lnTo>
                  <a:pt x="5572112" y="13004"/>
                </a:lnTo>
                <a:lnTo>
                  <a:pt x="5530278" y="3175"/>
                </a:lnTo>
                <a:lnTo>
                  <a:pt x="5491213" y="685"/>
                </a:lnTo>
                <a:lnTo>
                  <a:pt x="203200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pPr marL="2976868">
              <a:spcBef>
                <a:spcPts val="885"/>
              </a:spcBef>
            </a:pPr>
            <a:r>
              <a:rPr lang="fr-FR" dirty="0" smtClean="0">
                <a:latin typeface="BelfiusAlternative"/>
                <a:cs typeface="BelfiusAlternative"/>
              </a:rPr>
              <a:t> </a:t>
            </a:r>
            <a:endParaRPr lang="fr-FR" dirty="0">
              <a:latin typeface="BelfiusAlternative"/>
              <a:cs typeface="BelfiusAlternativ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4044" y="520136"/>
            <a:ext cx="7936348" cy="700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2100" b="1" spc="-22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Evolutio</a:t>
            </a:r>
            <a:r>
              <a:rPr sz="2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2100" b="1" spc="-4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-22" dirty="0" err="1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résulta</a:t>
            </a:r>
            <a:r>
              <a:rPr sz="2100" b="1" dirty="0" err="1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spc="-4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-22" dirty="0" err="1" smtClean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exercice</a:t>
            </a:r>
            <a:r>
              <a:rPr lang="fr-BE" sz="2100" b="1" spc="-22" dirty="0" smtClean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=&gt; impact sur solvabilité</a:t>
            </a:r>
            <a:endParaRPr sz="2100" dirty="0">
              <a:solidFill>
                <a:schemeClr val="bg1">
                  <a:lumMod val="85000"/>
                </a:schemeClr>
              </a:solidFill>
              <a:latin typeface="BelfiusAlternative"/>
              <a:cs typeface="BelfiusAlternative"/>
            </a:endParaRPr>
          </a:p>
          <a:p>
            <a:pPr marL="11131">
              <a:spcBef>
                <a:spcPts val="329"/>
              </a:spcBef>
            </a:pPr>
            <a:r>
              <a:rPr sz="1100" b="1" spc="-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9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2</a:t>
            </a:r>
            <a:r>
              <a:rPr sz="1100" b="1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H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1100" b="1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/</a:t>
            </a:r>
            <a:r>
              <a:rPr sz="1100" b="1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m</a:t>
            </a:r>
            <a:r>
              <a:rPr sz="1100" b="1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oye</a:t>
            </a:r>
            <a:r>
              <a:rPr sz="1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sz="1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1100" b="1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sz="1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ég</a:t>
            </a:r>
            <a:r>
              <a:rPr sz="1100" b="1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endParaRPr sz="1100" dirty="0">
              <a:solidFill>
                <a:schemeClr val="bg1">
                  <a:lumMod val="85000"/>
                </a:schemeClr>
              </a:solidFill>
              <a:latin typeface="BelfiusAlternative"/>
              <a:cs typeface="BelfiusAlternative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02503" y="3734121"/>
            <a:ext cx="2987004" cy="0"/>
          </a:xfrm>
          <a:custGeom>
            <a:avLst/>
            <a:gdLst/>
            <a:ahLst/>
            <a:cxnLst/>
            <a:rect l="l" t="t" r="r" b="b"/>
            <a:pathLst>
              <a:path w="3493134">
                <a:moveTo>
                  <a:pt x="0" y="0"/>
                </a:moveTo>
                <a:lnTo>
                  <a:pt x="3492600" y="0"/>
                </a:lnTo>
              </a:path>
            </a:pathLst>
          </a:custGeom>
          <a:ln w="11912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06356" y="3558174"/>
            <a:ext cx="2990262" cy="0"/>
          </a:xfrm>
          <a:custGeom>
            <a:avLst/>
            <a:gdLst/>
            <a:ahLst/>
            <a:cxnLst/>
            <a:rect l="l" t="t" r="r" b="b"/>
            <a:pathLst>
              <a:path w="3496945">
                <a:moveTo>
                  <a:pt x="0" y="0"/>
                </a:moveTo>
                <a:lnTo>
                  <a:pt x="3496849" y="0"/>
                </a:lnTo>
              </a:path>
            </a:pathLst>
          </a:custGeom>
          <a:ln w="814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06356" y="3383939"/>
            <a:ext cx="2990262" cy="0"/>
          </a:xfrm>
          <a:custGeom>
            <a:avLst/>
            <a:gdLst/>
            <a:ahLst/>
            <a:cxnLst/>
            <a:rect l="l" t="t" r="r" b="b"/>
            <a:pathLst>
              <a:path w="3496945">
                <a:moveTo>
                  <a:pt x="0" y="0"/>
                </a:moveTo>
                <a:lnTo>
                  <a:pt x="3496841" y="0"/>
                </a:lnTo>
              </a:path>
            </a:pathLst>
          </a:custGeom>
          <a:ln w="814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6348" y="3209699"/>
            <a:ext cx="2990262" cy="0"/>
          </a:xfrm>
          <a:custGeom>
            <a:avLst/>
            <a:gdLst/>
            <a:ahLst/>
            <a:cxnLst/>
            <a:rect l="l" t="t" r="r" b="b"/>
            <a:pathLst>
              <a:path w="3496945">
                <a:moveTo>
                  <a:pt x="0" y="0"/>
                </a:moveTo>
                <a:lnTo>
                  <a:pt x="3496858" y="0"/>
                </a:lnTo>
              </a:path>
            </a:pathLst>
          </a:custGeom>
          <a:ln w="814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06356" y="3035461"/>
            <a:ext cx="2990262" cy="0"/>
          </a:xfrm>
          <a:custGeom>
            <a:avLst/>
            <a:gdLst/>
            <a:ahLst/>
            <a:cxnLst/>
            <a:rect l="l" t="t" r="r" b="b"/>
            <a:pathLst>
              <a:path w="3496945">
                <a:moveTo>
                  <a:pt x="0" y="0"/>
                </a:moveTo>
                <a:lnTo>
                  <a:pt x="3496841" y="0"/>
                </a:lnTo>
              </a:path>
            </a:pathLst>
          </a:custGeom>
          <a:ln w="814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99175" y="2861224"/>
            <a:ext cx="2990262" cy="0"/>
          </a:xfrm>
          <a:custGeom>
            <a:avLst/>
            <a:gdLst/>
            <a:ahLst/>
            <a:cxnLst/>
            <a:rect l="l" t="t" r="r" b="b"/>
            <a:pathLst>
              <a:path w="3496945">
                <a:moveTo>
                  <a:pt x="0" y="0"/>
                </a:moveTo>
                <a:lnTo>
                  <a:pt x="3496849" y="0"/>
                </a:lnTo>
              </a:path>
            </a:pathLst>
          </a:custGeom>
          <a:ln w="814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02492" y="2686984"/>
            <a:ext cx="2990262" cy="0"/>
          </a:xfrm>
          <a:custGeom>
            <a:avLst/>
            <a:gdLst/>
            <a:ahLst/>
            <a:cxnLst/>
            <a:rect l="l" t="t" r="r" b="b"/>
            <a:pathLst>
              <a:path w="3496945">
                <a:moveTo>
                  <a:pt x="0" y="0"/>
                </a:moveTo>
                <a:lnTo>
                  <a:pt x="3496858" y="0"/>
                </a:lnTo>
              </a:path>
            </a:pathLst>
          </a:custGeom>
          <a:ln w="814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02505" y="2512746"/>
            <a:ext cx="2990262" cy="0"/>
          </a:xfrm>
          <a:custGeom>
            <a:avLst/>
            <a:gdLst/>
            <a:ahLst/>
            <a:cxnLst/>
            <a:rect l="l" t="t" r="r" b="b"/>
            <a:pathLst>
              <a:path w="3496945">
                <a:moveTo>
                  <a:pt x="0" y="0"/>
                </a:moveTo>
                <a:lnTo>
                  <a:pt x="3496841" y="0"/>
                </a:lnTo>
              </a:path>
            </a:pathLst>
          </a:custGeom>
          <a:ln w="814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02498" y="2338509"/>
            <a:ext cx="2990262" cy="0"/>
          </a:xfrm>
          <a:custGeom>
            <a:avLst/>
            <a:gdLst/>
            <a:ahLst/>
            <a:cxnLst/>
            <a:rect l="l" t="t" r="r" b="b"/>
            <a:pathLst>
              <a:path w="3496945">
                <a:moveTo>
                  <a:pt x="0" y="0"/>
                </a:moveTo>
                <a:lnTo>
                  <a:pt x="3496849" y="0"/>
                </a:lnTo>
              </a:path>
            </a:pathLst>
          </a:custGeom>
          <a:ln w="814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48289" y="2956253"/>
            <a:ext cx="373579" cy="158926"/>
          </a:xfrm>
          <a:custGeom>
            <a:avLst/>
            <a:gdLst/>
            <a:ahLst/>
            <a:cxnLst/>
            <a:rect l="l" t="t" r="r" b="b"/>
            <a:pathLst>
              <a:path w="436879" h="175260">
                <a:moveTo>
                  <a:pt x="411361" y="174694"/>
                </a:moveTo>
                <a:lnTo>
                  <a:pt x="0" y="174694"/>
                </a:lnTo>
                <a:lnTo>
                  <a:pt x="517" y="9290"/>
                </a:lnTo>
                <a:lnTo>
                  <a:pt x="6509" y="1161"/>
                </a:lnTo>
                <a:lnTo>
                  <a:pt x="25193" y="0"/>
                </a:lnTo>
                <a:lnTo>
                  <a:pt x="426919" y="499"/>
                </a:lnTo>
                <a:lnTo>
                  <a:pt x="435357" y="6271"/>
                </a:lnTo>
                <a:lnTo>
                  <a:pt x="436563" y="24266"/>
                </a:lnTo>
                <a:lnTo>
                  <a:pt x="436045" y="165408"/>
                </a:lnTo>
                <a:lnTo>
                  <a:pt x="430049" y="173533"/>
                </a:lnTo>
                <a:lnTo>
                  <a:pt x="411361" y="174694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6356" y="3296817"/>
            <a:ext cx="239460" cy="435895"/>
          </a:xfrm>
          <a:custGeom>
            <a:avLst/>
            <a:gdLst/>
            <a:ahLst/>
            <a:cxnLst/>
            <a:rect l="l" t="t" r="r" b="b"/>
            <a:pathLst>
              <a:path w="280035" h="480695">
                <a:moveTo>
                  <a:pt x="279414" y="480367"/>
                </a:moveTo>
                <a:lnTo>
                  <a:pt x="32552" y="480360"/>
                </a:lnTo>
                <a:lnTo>
                  <a:pt x="0" y="443014"/>
                </a:lnTo>
                <a:lnTo>
                  <a:pt x="7" y="31326"/>
                </a:lnTo>
                <a:lnTo>
                  <a:pt x="973" y="13215"/>
                </a:lnTo>
                <a:lnTo>
                  <a:pt x="5729" y="3915"/>
                </a:lnTo>
                <a:lnTo>
                  <a:pt x="17325" y="489"/>
                </a:lnTo>
                <a:lnTo>
                  <a:pt x="38814" y="0"/>
                </a:lnTo>
                <a:lnTo>
                  <a:pt x="246861" y="6"/>
                </a:lnTo>
                <a:lnTo>
                  <a:pt x="265680" y="936"/>
                </a:lnTo>
                <a:lnTo>
                  <a:pt x="275345" y="5513"/>
                </a:lnTo>
                <a:lnTo>
                  <a:pt x="278905" y="16672"/>
                </a:lnTo>
                <a:lnTo>
                  <a:pt x="279414" y="37352"/>
                </a:lnTo>
                <a:lnTo>
                  <a:pt x="279414" y="480367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02994" y="3279398"/>
            <a:ext cx="238917" cy="453169"/>
          </a:xfrm>
          <a:custGeom>
            <a:avLst/>
            <a:gdLst/>
            <a:ahLst/>
            <a:cxnLst/>
            <a:rect l="l" t="t" r="r" b="b"/>
            <a:pathLst>
              <a:path w="279400" h="499745">
                <a:moveTo>
                  <a:pt x="279405" y="499581"/>
                </a:moveTo>
                <a:lnTo>
                  <a:pt x="32556" y="499574"/>
                </a:lnTo>
                <a:lnTo>
                  <a:pt x="0" y="462228"/>
                </a:lnTo>
                <a:lnTo>
                  <a:pt x="7" y="31336"/>
                </a:lnTo>
                <a:lnTo>
                  <a:pt x="972" y="13220"/>
                </a:lnTo>
                <a:lnTo>
                  <a:pt x="5726" y="3917"/>
                </a:lnTo>
                <a:lnTo>
                  <a:pt x="17320" y="489"/>
                </a:lnTo>
                <a:lnTo>
                  <a:pt x="38806" y="0"/>
                </a:lnTo>
                <a:lnTo>
                  <a:pt x="246853" y="6"/>
                </a:lnTo>
                <a:lnTo>
                  <a:pt x="265672" y="936"/>
                </a:lnTo>
                <a:lnTo>
                  <a:pt x="275336" y="5513"/>
                </a:lnTo>
                <a:lnTo>
                  <a:pt x="278897" y="16672"/>
                </a:lnTo>
                <a:lnTo>
                  <a:pt x="279405" y="37352"/>
                </a:lnTo>
                <a:lnTo>
                  <a:pt x="279405" y="499581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49635" y="3331670"/>
            <a:ext cx="238917" cy="400769"/>
          </a:xfrm>
          <a:custGeom>
            <a:avLst/>
            <a:gdLst/>
            <a:ahLst/>
            <a:cxnLst/>
            <a:rect l="l" t="t" r="r" b="b"/>
            <a:pathLst>
              <a:path w="279400" h="441960">
                <a:moveTo>
                  <a:pt x="279405" y="441931"/>
                </a:moveTo>
                <a:lnTo>
                  <a:pt x="32556" y="441924"/>
                </a:lnTo>
                <a:lnTo>
                  <a:pt x="0" y="404578"/>
                </a:lnTo>
                <a:lnTo>
                  <a:pt x="7" y="31336"/>
                </a:lnTo>
                <a:lnTo>
                  <a:pt x="972" y="13220"/>
                </a:lnTo>
                <a:lnTo>
                  <a:pt x="5726" y="3917"/>
                </a:lnTo>
                <a:lnTo>
                  <a:pt x="17320" y="489"/>
                </a:lnTo>
                <a:lnTo>
                  <a:pt x="38806" y="0"/>
                </a:lnTo>
                <a:lnTo>
                  <a:pt x="246853" y="6"/>
                </a:lnTo>
                <a:lnTo>
                  <a:pt x="265672" y="936"/>
                </a:lnTo>
                <a:lnTo>
                  <a:pt x="275336" y="5513"/>
                </a:lnTo>
                <a:lnTo>
                  <a:pt x="278897" y="16672"/>
                </a:lnTo>
                <a:lnTo>
                  <a:pt x="279405" y="37352"/>
                </a:lnTo>
                <a:lnTo>
                  <a:pt x="279405" y="441931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96269" y="3279398"/>
            <a:ext cx="238917" cy="453169"/>
          </a:xfrm>
          <a:custGeom>
            <a:avLst/>
            <a:gdLst/>
            <a:ahLst/>
            <a:cxnLst/>
            <a:rect l="l" t="t" r="r" b="b"/>
            <a:pathLst>
              <a:path w="279400" h="499745">
                <a:moveTo>
                  <a:pt x="279405" y="499581"/>
                </a:moveTo>
                <a:lnTo>
                  <a:pt x="32556" y="499574"/>
                </a:lnTo>
                <a:lnTo>
                  <a:pt x="0" y="462228"/>
                </a:lnTo>
                <a:lnTo>
                  <a:pt x="7" y="31336"/>
                </a:lnTo>
                <a:lnTo>
                  <a:pt x="972" y="13220"/>
                </a:lnTo>
                <a:lnTo>
                  <a:pt x="5726" y="3917"/>
                </a:lnTo>
                <a:lnTo>
                  <a:pt x="17320" y="489"/>
                </a:lnTo>
                <a:lnTo>
                  <a:pt x="38806" y="0"/>
                </a:lnTo>
                <a:lnTo>
                  <a:pt x="246853" y="6"/>
                </a:lnTo>
                <a:lnTo>
                  <a:pt x="265672" y="936"/>
                </a:lnTo>
                <a:lnTo>
                  <a:pt x="275336" y="5513"/>
                </a:lnTo>
                <a:lnTo>
                  <a:pt x="278897" y="16672"/>
                </a:lnTo>
                <a:lnTo>
                  <a:pt x="279405" y="37352"/>
                </a:lnTo>
                <a:lnTo>
                  <a:pt x="279405" y="499581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8289" y="2747171"/>
            <a:ext cx="373579" cy="158926"/>
          </a:xfrm>
          <a:custGeom>
            <a:avLst/>
            <a:gdLst/>
            <a:ahLst/>
            <a:cxnLst/>
            <a:rect l="l" t="t" r="r" b="b"/>
            <a:pathLst>
              <a:path w="436879" h="175260">
                <a:moveTo>
                  <a:pt x="411361" y="174694"/>
                </a:moveTo>
                <a:lnTo>
                  <a:pt x="0" y="174694"/>
                </a:lnTo>
                <a:lnTo>
                  <a:pt x="517" y="9290"/>
                </a:lnTo>
                <a:lnTo>
                  <a:pt x="6509" y="1161"/>
                </a:lnTo>
                <a:lnTo>
                  <a:pt x="25193" y="0"/>
                </a:lnTo>
                <a:lnTo>
                  <a:pt x="426919" y="499"/>
                </a:lnTo>
                <a:lnTo>
                  <a:pt x="435357" y="6271"/>
                </a:lnTo>
                <a:lnTo>
                  <a:pt x="436563" y="24266"/>
                </a:lnTo>
                <a:lnTo>
                  <a:pt x="436045" y="165408"/>
                </a:lnTo>
                <a:lnTo>
                  <a:pt x="430049" y="173533"/>
                </a:lnTo>
                <a:lnTo>
                  <a:pt x="411361" y="174694"/>
                </a:lnTo>
                <a:close/>
              </a:path>
            </a:pathLst>
          </a:custGeom>
          <a:solidFill>
            <a:srgbClr val="D65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56356" y="2948341"/>
            <a:ext cx="239460" cy="348946"/>
          </a:xfrm>
          <a:custGeom>
            <a:avLst/>
            <a:gdLst/>
            <a:ahLst/>
            <a:cxnLst/>
            <a:rect l="l" t="t" r="r" b="b"/>
            <a:pathLst>
              <a:path w="280035" h="384810">
                <a:moveTo>
                  <a:pt x="279414" y="384289"/>
                </a:moveTo>
                <a:lnTo>
                  <a:pt x="32552" y="384282"/>
                </a:lnTo>
                <a:lnTo>
                  <a:pt x="0" y="346936"/>
                </a:lnTo>
                <a:lnTo>
                  <a:pt x="7" y="31326"/>
                </a:lnTo>
                <a:lnTo>
                  <a:pt x="973" y="13215"/>
                </a:lnTo>
                <a:lnTo>
                  <a:pt x="5729" y="3915"/>
                </a:lnTo>
                <a:lnTo>
                  <a:pt x="17325" y="489"/>
                </a:lnTo>
                <a:lnTo>
                  <a:pt x="38814" y="0"/>
                </a:lnTo>
                <a:lnTo>
                  <a:pt x="246861" y="6"/>
                </a:lnTo>
                <a:lnTo>
                  <a:pt x="265680" y="936"/>
                </a:lnTo>
                <a:lnTo>
                  <a:pt x="275345" y="5513"/>
                </a:lnTo>
                <a:lnTo>
                  <a:pt x="278905" y="16672"/>
                </a:lnTo>
                <a:lnTo>
                  <a:pt x="279414" y="37352"/>
                </a:lnTo>
                <a:lnTo>
                  <a:pt x="279414" y="384289"/>
                </a:lnTo>
                <a:close/>
              </a:path>
            </a:pathLst>
          </a:custGeom>
          <a:solidFill>
            <a:srgbClr val="D65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02994" y="2826377"/>
            <a:ext cx="238917" cy="453169"/>
          </a:xfrm>
          <a:custGeom>
            <a:avLst/>
            <a:gdLst/>
            <a:ahLst/>
            <a:cxnLst/>
            <a:rect l="l" t="t" r="r" b="b"/>
            <a:pathLst>
              <a:path w="279400" h="499745">
                <a:moveTo>
                  <a:pt x="279405" y="499581"/>
                </a:moveTo>
                <a:lnTo>
                  <a:pt x="32556" y="499574"/>
                </a:lnTo>
                <a:lnTo>
                  <a:pt x="0" y="462228"/>
                </a:lnTo>
                <a:lnTo>
                  <a:pt x="7" y="31336"/>
                </a:lnTo>
                <a:lnTo>
                  <a:pt x="972" y="13220"/>
                </a:lnTo>
                <a:lnTo>
                  <a:pt x="5726" y="3917"/>
                </a:lnTo>
                <a:lnTo>
                  <a:pt x="17320" y="489"/>
                </a:lnTo>
                <a:lnTo>
                  <a:pt x="38806" y="0"/>
                </a:lnTo>
                <a:lnTo>
                  <a:pt x="246853" y="6"/>
                </a:lnTo>
                <a:lnTo>
                  <a:pt x="265672" y="936"/>
                </a:lnTo>
                <a:lnTo>
                  <a:pt x="275336" y="5513"/>
                </a:lnTo>
                <a:lnTo>
                  <a:pt x="278897" y="16672"/>
                </a:lnTo>
                <a:lnTo>
                  <a:pt x="279405" y="37352"/>
                </a:lnTo>
                <a:lnTo>
                  <a:pt x="279405" y="499581"/>
                </a:lnTo>
                <a:close/>
              </a:path>
            </a:pathLst>
          </a:custGeom>
          <a:solidFill>
            <a:srgbClr val="D65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49635" y="2878648"/>
            <a:ext cx="238917" cy="453169"/>
          </a:xfrm>
          <a:custGeom>
            <a:avLst/>
            <a:gdLst/>
            <a:ahLst/>
            <a:cxnLst/>
            <a:rect l="l" t="t" r="r" b="b"/>
            <a:pathLst>
              <a:path w="279400" h="499745">
                <a:moveTo>
                  <a:pt x="279405" y="499581"/>
                </a:moveTo>
                <a:lnTo>
                  <a:pt x="32556" y="499574"/>
                </a:lnTo>
                <a:lnTo>
                  <a:pt x="0" y="462228"/>
                </a:lnTo>
                <a:lnTo>
                  <a:pt x="7" y="31336"/>
                </a:lnTo>
                <a:lnTo>
                  <a:pt x="972" y="13220"/>
                </a:lnTo>
                <a:lnTo>
                  <a:pt x="5726" y="3917"/>
                </a:lnTo>
                <a:lnTo>
                  <a:pt x="17320" y="489"/>
                </a:lnTo>
                <a:lnTo>
                  <a:pt x="38806" y="0"/>
                </a:lnTo>
                <a:lnTo>
                  <a:pt x="246853" y="6"/>
                </a:lnTo>
                <a:lnTo>
                  <a:pt x="265672" y="936"/>
                </a:lnTo>
                <a:lnTo>
                  <a:pt x="275336" y="5513"/>
                </a:lnTo>
                <a:lnTo>
                  <a:pt x="278897" y="16672"/>
                </a:lnTo>
                <a:lnTo>
                  <a:pt x="279405" y="37352"/>
                </a:lnTo>
                <a:lnTo>
                  <a:pt x="279405" y="499581"/>
                </a:lnTo>
                <a:close/>
              </a:path>
            </a:pathLst>
          </a:custGeom>
          <a:solidFill>
            <a:srgbClr val="D65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96269" y="2965769"/>
            <a:ext cx="238917" cy="313821"/>
          </a:xfrm>
          <a:custGeom>
            <a:avLst/>
            <a:gdLst/>
            <a:ahLst/>
            <a:cxnLst/>
            <a:rect l="l" t="t" r="r" b="b"/>
            <a:pathLst>
              <a:path w="279400" h="346075">
                <a:moveTo>
                  <a:pt x="279405" y="345860"/>
                </a:moveTo>
                <a:lnTo>
                  <a:pt x="32556" y="345854"/>
                </a:lnTo>
                <a:lnTo>
                  <a:pt x="0" y="308508"/>
                </a:lnTo>
                <a:lnTo>
                  <a:pt x="7" y="31336"/>
                </a:lnTo>
                <a:lnTo>
                  <a:pt x="972" y="13220"/>
                </a:lnTo>
                <a:lnTo>
                  <a:pt x="5726" y="3917"/>
                </a:lnTo>
                <a:lnTo>
                  <a:pt x="17320" y="489"/>
                </a:lnTo>
                <a:lnTo>
                  <a:pt x="38806" y="0"/>
                </a:lnTo>
                <a:lnTo>
                  <a:pt x="246853" y="6"/>
                </a:lnTo>
                <a:lnTo>
                  <a:pt x="265672" y="936"/>
                </a:lnTo>
                <a:lnTo>
                  <a:pt x="275336" y="5513"/>
                </a:lnTo>
                <a:lnTo>
                  <a:pt x="278897" y="16672"/>
                </a:lnTo>
                <a:lnTo>
                  <a:pt x="279405" y="37352"/>
                </a:lnTo>
                <a:lnTo>
                  <a:pt x="279405" y="345860"/>
                </a:lnTo>
                <a:close/>
              </a:path>
            </a:pathLst>
          </a:custGeom>
          <a:solidFill>
            <a:srgbClr val="D65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48289" y="2538084"/>
            <a:ext cx="373579" cy="158926"/>
          </a:xfrm>
          <a:custGeom>
            <a:avLst/>
            <a:gdLst/>
            <a:ahLst/>
            <a:cxnLst/>
            <a:rect l="l" t="t" r="r" b="b"/>
            <a:pathLst>
              <a:path w="436879" h="175260">
                <a:moveTo>
                  <a:pt x="411361" y="174694"/>
                </a:moveTo>
                <a:lnTo>
                  <a:pt x="0" y="174694"/>
                </a:lnTo>
                <a:lnTo>
                  <a:pt x="517" y="9290"/>
                </a:lnTo>
                <a:lnTo>
                  <a:pt x="6509" y="1161"/>
                </a:lnTo>
                <a:lnTo>
                  <a:pt x="25193" y="0"/>
                </a:lnTo>
                <a:lnTo>
                  <a:pt x="426919" y="499"/>
                </a:lnTo>
                <a:lnTo>
                  <a:pt x="435357" y="6271"/>
                </a:lnTo>
                <a:lnTo>
                  <a:pt x="436563" y="24266"/>
                </a:lnTo>
                <a:lnTo>
                  <a:pt x="436045" y="165408"/>
                </a:lnTo>
                <a:lnTo>
                  <a:pt x="430049" y="173533"/>
                </a:lnTo>
                <a:lnTo>
                  <a:pt x="411361" y="174694"/>
                </a:lnTo>
                <a:close/>
              </a:path>
            </a:pathLst>
          </a:custGeom>
          <a:solidFill>
            <a:srgbClr val="DA76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56356" y="2495325"/>
            <a:ext cx="239460" cy="453169"/>
          </a:xfrm>
          <a:custGeom>
            <a:avLst/>
            <a:gdLst/>
            <a:ahLst/>
            <a:cxnLst/>
            <a:rect l="l" t="t" r="r" b="b"/>
            <a:pathLst>
              <a:path w="280035" h="499745">
                <a:moveTo>
                  <a:pt x="279414" y="499581"/>
                </a:moveTo>
                <a:lnTo>
                  <a:pt x="32552" y="499574"/>
                </a:lnTo>
                <a:lnTo>
                  <a:pt x="0" y="462228"/>
                </a:lnTo>
                <a:lnTo>
                  <a:pt x="7" y="31326"/>
                </a:lnTo>
                <a:lnTo>
                  <a:pt x="973" y="13215"/>
                </a:lnTo>
                <a:lnTo>
                  <a:pt x="5729" y="3915"/>
                </a:lnTo>
                <a:lnTo>
                  <a:pt x="17325" y="489"/>
                </a:lnTo>
                <a:lnTo>
                  <a:pt x="38814" y="0"/>
                </a:lnTo>
                <a:lnTo>
                  <a:pt x="246861" y="6"/>
                </a:lnTo>
                <a:lnTo>
                  <a:pt x="265680" y="936"/>
                </a:lnTo>
                <a:lnTo>
                  <a:pt x="275345" y="5513"/>
                </a:lnTo>
                <a:lnTo>
                  <a:pt x="278905" y="16672"/>
                </a:lnTo>
                <a:lnTo>
                  <a:pt x="279414" y="37352"/>
                </a:lnTo>
                <a:lnTo>
                  <a:pt x="279414" y="499581"/>
                </a:lnTo>
                <a:close/>
              </a:path>
            </a:pathLst>
          </a:custGeom>
          <a:solidFill>
            <a:srgbClr val="DA76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02994" y="2512747"/>
            <a:ext cx="238917" cy="313821"/>
          </a:xfrm>
          <a:custGeom>
            <a:avLst/>
            <a:gdLst/>
            <a:ahLst/>
            <a:cxnLst/>
            <a:rect l="l" t="t" r="r" b="b"/>
            <a:pathLst>
              <a:path w="279400" h="346075">
                <a:moveTo>
                  <a:pt x="279405" y="345860"/>
                </a:moveTo>
                <a:lnTo>
                  <a:pt x="32556" y="345854"/>
                </a:lnTo>
                <a:lnTo>
                  <a:pt x="0" y="308508"/>
                </a:lnTo>
                <a:lnTo>
                  <a:pt x="7" y="31336"/>
                </a:lnTo>
                <a:lnTo>
                  <a:pt x="972" y="13220"/>
                </a:lnTo>
                <a:lnTo>
                  <a:pt x="5726" y="3917"/>
                </a:lnTo>
                <a:lnTo>
                  <a:pt x="17320" y="489"/>
                </a:lnTo>
                <a:lnTo>
                  <a:pt x="38806" y="0"/>
                </a:lnTo>
                <a:lnTo>
                  <a:pt x="246853" y="6"/>
                </a:lnTo>
                <a:lnTo>
                  <a:pt x="265672" y="936"/>
                </a:lnTo>
                <a:lnTo>
                  <a:pt x="275336" y="5513"/>
                </a:lnTo>
                <a:lnTo>
                  <a:pt x="278897" y="16672"/>
                </a:lnTo>
                <a:lnTo>
                  <a:pt x="279405" y="37352"/>
                </a:lnTo>
                <a:lnTo>
                  <a:pt x="279405" y="345860"/>
                </a:lnTo>
                <a:close/>
              </a:path>
            </a:pathLst>
          </a:custGeom>
          <a:solidFill>
            <a:srgbClr val="DA76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49635" y="2565019"/>
            <a:ext cx="238917" cy="313821"/>
          </a:xfrm>
          <a:custGeom>
            <a:avLst/>
            <a:gdLst/>
            <a:ahLst/>
            <a:cxnLst/>
            <a:rect l="l" t="t" r="r" b="b"/>
            <a:pathLst>
              <a:path w="279400" h="346075">
                <a:moveTo>
                  <a:pt x="279405" y="345860"/>
                </a:moveTo>
                <a:lnTo>
                  <a:pt x="32556" y="345854"/>
                </a:lnTo>
                <a:lnTo>
                  <a:pt x="0" y="308508"/>
                </a:lnTo>
                <a:lnTo>
                  <a:pt x="7" y="31336"/>
                </a:lnTo>
                <a:lnTo>
                  <a:pt x="972" y="13220"/>
                </a:lnTo>
                <a:lnTo>
                  <a:pt x="5726" y="3917"/>
                </a:lnTo>
                <a:lnTo>
                  <a:pt x="17320" y="489"/>
                </a:lnTo>
                <a:lnTo>
                  <a:pt x="38806" y="0"/>
                </a:lnTo>
                <a:lnTo>
                  <a:pt x="246853" y="6"/>
                </a:lnTo>
                <a:lnTo>
                  <a:pt x="265672" y="936"/>
                </a:lnTo>
                <a:lnTo>
                  <a:pt x="275336" y="5513"/>
                </a:lnTo>
                <a:lnTo>
                  <a:pt x="278897" y="16672"/>
                </a:lnTo>
                <a:lnTo>
                  <a:pt x="279405" y="37352"/>
                </a:lnTo>
                <a:lnTo>
                  <a:pt x="279405" y="345860"/>
                </a:lnTo>
                <a:close/>
              </a:path>
            </a:pathLst>
          </a:custGeom>
          <a:solidFill>
            <a:srgbClr val="DA76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96269" y="2582445"/>
            <a:ext cx="238917" cy="383494"/>
          </a:xfrm>
          <a:custGeom>
            <a:avLst/>
            <a:gdLst/>
            <a:ahLst/>
            <a:cxnLst/>
            <a:rect l="l" t="t" r="r" b="b"/>
            <a:pathLst>
              <a:path w="279400" h="422910">
                <a:moveTo>
                  <a:pt x="279405" y="422717"/>
                </a:moveTo>
                <a:lnTo>
                  <a:pt x="32556" y="422710"/>
                </a:lnTo>
                <a:lnTo>
                  <a:pt x="0" y="385364"/>
                </a:lnTo>
                <a:lnTo>
                  <a:pt x="7" y="31336"/>
                </a:lnTo>
                <a:lnTo>
                  <a:pt x="972" y="13220"/>
                </a:lnTo>
                <a:lnTo>
                  <a:pt x="5726" y="3917"/>
                </a:lnTo>
                <a:lnTo>
                  <a:pt x="17320" y="489"/>
                </a:lnTo>
                <a:lnTo>
                  <a:pt x="38806" y="0"/>
                </a:lnTo>
                <a:lnTo>
                  <a:pt x="246853" y="6"/>
                </a:lnTo>
                <a:lnTo>
                  <a:pt x="265672" y="936"/>
                </a:lnTo>
                <a:lnTo>
                  <a:pt x="275336" y="5513"/>
                </a:lnTo>
                <a:lnTo>
                  <a:pt x="278897" y="16672"/>
                </a:lnTo>
                <a:lnTo>
                  <a:pt x="279405" y="37352"/>
                </a:lnTo>
                <a:lnTo>
                  <a:pt x="279405" y="422717"/>
                </a:lnTo>
                <a:close/>
              </a:path>
            </a:pathLst>
          </a:custGeom>
          <a:solidFill>
            <a:srgbClr val="DA76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48289" y="2328999"/>
            <a:ext cx="373579" cy="158926"/>
          </a:xfrm>
          <a:custGeom>
            <a:avLst/>
            <a:gdLst/>
            <a:ahLst/>
            <a:cxnLst/>
            <a:rect l="l" t="t" r="r" b="b"/>
            <a:pathLst>
              <a:path w="436879" h="175260">
                <a:moveTo>
                  <a:pt x="411361" y="174694"/>
                </a:moveTo>
                <a:lnTo>
                  <a:pt x="0" y="174694"/>
                </a:lnTo>
                <a:lnTo>
                  <a:pt x="517" y="9290"/>
                </a:lnTo>
                <a:lnTo>
                  <a:pt x="6509" y="1161"/>
                </a:lnTo>
                <a:lnTo>
                  <a:pt x="25193" y="0"/>
                </a:lnTo>
                <a:lnTo>
                  <a:pt x="426919" y="499"/>
                </a:lnTo>
                <a:lnTo>
                  <a:pt x="435357" y="6271"/>
                </a:lnTo>
                <a:lnTo>
                  <a:pt x="436563" y="24266"/>
                </a:lnTo>
                <a:lnTo>
                  <a:pt x="436045" y="165408"/>
                </a:lnTo>
                <a:lnTo>
                  <a:pt x="430049" y="173533"/>
                </a:lnTo>
                <a:lnTo>
                  <a:pt x="411361" y="174694"/>
                </a:lnTo>
                <a:close/>
              </a:path>
            </a:pathLst>
          </a:custGeom>
          <a:solidFill>
            <a:srgbClr val="DE9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56356" y="2355932"/>
            <a:ext cx="239460" cy="139924"/>
          </a:xfrm>
          <a:custGeom>
            <a:avLst/>
            <a:gdLst/>
            <a:ahLst/>
            <a:cxnLst/>
            <a:rect l="l" t="t" r="r" b="b"/>
            <a:pathLst>
              <a:path w="280035" h="154305">
                <a:moveTo>
                  <a:pt x="279414" y="153720"/>
                </a:moveTo>
                <a:lnTo>
                  <a:pt x="32552" y="153713"/>
                </a:lnTo>
                <a:lnTo>
                  <a:pt x="0" y="116368"/>
                </a:lnTo>
                <a:lnTo>
                  <a:pt x="7" y="31326"/>
                </a:lnTo>
                <a:lnTo>
                  <a:pt x="973" y="13215"/>
                </a:lnTo>
                <a:lnTo>
                  <a:pt x="5729" y="3915"/>
                </a:lnTo>
                <a:lnTo>
                  <a:pt x="17325" y="489"/>
                </a:lnTo>
                <a:lnTo>
                  <a:pt x="38814" y="0"/>
                </a:lnTo>
                <a:lnTo>
                  <a:pt x="246861" y="6"/>
                </a:lnTo>
                <a:lnTo>
                  <a:pt x="265680" y="936"/>
                </a:lnTo>
                <a:lnTo>
                  <a:pt x="275345" y="5513"/>
                </a:lnTo>
                <a:lnTo>
                  <a:pt x="278905" y="16672"/>
                </a:lnTo>
                <a:lnTo>
                  <a:pt x="279414" y="37352"/>
                </a:lnTo>
                <a:lnTo>
                  <a:pt x="279414" y="153720"/>
                </a:lnTo>
                <a:close/>
              </a:path>
            </a:pathLst>
          </a:custGeom>
          <a:solidFill>
            <a:srgbClr val="DE9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02994" y="2425629"/>
            <a:ext cx="238917" cy="87524"/>
          </a:xfrm>
          <a:custGeom>
            <a:avLst/>
            <a:gdLst/>
            <a:ahLst/>
            <a:cxnLst/>
            <a:rect l="l" t="t" r="r" b="b"/>
            <a:pathLst>
              <a:path w="279400" h="96519">
                <a:moveTo>
                  <a:pt x="279405" y="96070"/>
                </a:moveTo>
                <a:lnTo>
                  <a:pt x="32556" y="96063"/>
                </a:lnTo>
                <a:lnTo>
                  <a:pt x="0" y="58717"/>
                </a:lnTo>
                <a:lnTo>
                  <a:pt x="7" y="31336"/>
                </a:lnTo>
                <a:lnTo>
                  <a:pt x="972" y="13220"/>
                </a:lnTo>
                <a:lnTo>
                  <a:pt x="5726" y="3917"/>
                </a:lnTo>
                <a:lnTo>
                  <a:pt x="17320" y="489"/>
                </a:lnTo>
                <a:lnTo>
                  <a:pt x="38806" y="0"/>
                </a:lnTo>
                <a:lnTo>
                  <a:pt x="246853" y="6"/>
                </a:lnTo>
                <a:lnTo>
                  <a:pt x="265672" y="936"/>
                </a:lnTo>
                <a:lnTo>
                  <a:pt x="275336" y="5513"/>
                </a:lnTo>
                <a:lnTo>
                  <a:pt x="278897" y="16672"/>
                </a:lnTo>
                <a:lnTo>
                  <a:pt x="279405" y="37352"/>
                </a:lnTo>
                <a:lnTo>
                  <a:pt x="279405" y="96070"/>
                </a:lnTo>
                <a:close/>
              </a:path>
            </a:pathLst>
          </a:custGeom>
          <a:solidFill>
            <a:srgbClr val="DE9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49635" y="2526719"/>
            <a:ext cx="238917" cy="38580"/>
          </a:xfrm>
          <a:custGeom>
            <a:avLst/>
            <a:gdLst/>
            <a:ahLst/>
            <a:cxnLst/>
            <a:rect l="l" t="t" r="r" b="b"/>
            <a:pathLst>
              <a:path w="279400" h="42544">
                <a:moveTo>
                  <a:pt x="279405" y="42237"/>
                </a:moveTo>
                <a:lnTo>
                  <a:pt x="24938" y="42183"/>
                </a:lnTo>
                <a:lnTo>
                  <a:pt x="7389" y="40624"/>
                </a:lnTo>
                <a:lnTo>
                  <a:pt x="923" y="34626"/>
                </a:lnTo>
                <a:lnTo>
                  <a:pt x="0" y="21181"/>
                </a:lnTo>
                <a:lnTo>
                  <a:pt x="132" y="18584"/>
                </a:lnTo>
                <a:lnTo>
                  <a:pt x="1854" y="5709"/>
                </a:lnTo>
                <a:lnTo>
                  <a:pt x="7387" y="74"/>
                </a:lnTo>
                <a:lnTo>
                  <a:pt x="18961" y="0"/>
                </a:lnTo>
                <a:lnTo>
                  <a:pt x="38806" y="3809"/>
                </a:lnTo>
                <a:lnTo>
                  <a:pt x="246853" y="3816"/>
                </a:lnTo>
                <a:lnTo>
                  <a:pt x="265672" y="4746"/>
                </a:lnTo>
                <a:lnTo>
                  <a:pt x="275336" y="9322"/>
                </a:lnTo>
                <a:lnTo>
                  <a:pt x="278897" y="20482"/>
                </a:lnTo>
                <a:lnTo>
                  <a:pt x="279392" y="40624"/>
                </a:lnTo>
                <a:lnTo>
                  <a:pt x="279405" y="42237"/>
                </a:lnTo>
                <a:close/>
              </a:path>
            </a:pathLst>
          </a:custGeom>
          <a:solidFill>
            <a:srgbClr val="DE9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96269" y="2460475"/>
            <a:ext cx="238917" cy="122074"/>
          </a:xfrm>
          <a:custGeom>
            <a:avLst/>
            <a:gdLst/>
            <a:ahLst/>
            <a:cxnLst/>
            <a:rect l="l" t="t" r="r" b="b"/>
            <a:pathLst>
              <a:path w="279400" h="134619">
                <a:moveTo>
                  <a:pt x="279405" y="134506"/>
                </a:moveTo>
                <a:lnTo>
                  <a:pt x="32556" y="134499"/>
                </a:lnTo>
                <a:lnTo>
                  <a:pt x="0" y="97153"/>
                </a:lnTo>
                <a:lnTo>
                  <a:pt x="7" y="31336"/>
                </a:lnTo>
                <a:lnTo>
                  <a:pt x="972" y="13220"/>
                </a:lnTo>
                <a:lnTo>
                  <a:pt x="5726" y="3917"/>
                </a:lnTo>
                <a:lnTo>
                  <a:pt x="17320" y="489"/>
                </a:lnTo>
                <a:lnTo>
                  <a:pt x="38806" y="0"/>
                </a:lnTo>
                <a:lnTo>
                  <a:pt x="246853" y="6"/>
                </a:lnTo>
                <a:lnTo>
                  <a:pt x="265672" y="936"/>
                </a:lnTo>
                <a:lnTo>
                  <a:pt x="275336" y="5513"/>
                </a:lnTo>
                <a:lnTo>
                  <a:pt x="278897" y="16672"/>
                </a:lnTo>
                <a:lnTo>
                  <a:pt x="279405" y="37352"/>
                </a:lnTo>
                <a:lnTo>
                  <a:pt x="279405" y="134506"/>
                </a:lnTo>
                <a:close/>
              </a:path>
            </a:pathLst>
          </a:custGeom>
          <a:solidFill>
            <a:srgbClr val="DE9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400487" y="2371904"/>
            <a:ext cx="339912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700" spc="13" dirty="0">
                <a:solidFill>
                  <a:srgbClr val="58595B"/>
                </a:solidFill>
                <a:latin typeface="BelfiusAlternative"/>
                <a:cs typeface="BelfiusAlternative"/>
              </a:rPr>
              <a:t>&gt;</a:t>
            </a:r>
            <a:r>
              <a:rPr sz="700" spc="9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5</a:t>
            </a:r>
            <a:r>
              <a:rPr sz="700" spc="9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700" spc="26" dirty="0">
                <a:solidFill>
                  <a:srgbClr val="58595B"/>
                </a:solidFill>
                <a:latin typeface="BelfiusAlternative"/>
                <a:cs typeface="BelfiusAlternative"/>
              </a:rPr>
              <a:t>%</a:t>
            </a:r>
            <a:endParaRPr sz="700" dirty="0">
              <a:latin typeface="BelfiusAlternative"/>
              <a:cs typeface="BelfiusAlternative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602501" y="4070369"/>
            <a:ext cx="2983203" cy="0"/>
          </a:xfrm>
          <a:custGeom>
            <a:avLst/>
            <a:gdLst/>
            <a:ahLst/>
            <a:cxnLst/>
            <a:rect l="l" t="t" r="r" b="b"/>
            <a:pathLst>
              <a:path w="3488690">
                <a:moveTo>
                  <a:pt x="0" y="0"/>
                </a:moveTo>
                <a:lnTo>
                  <a:pt x="3488452" y="0"/>
                </a:lnTo>
              </a:path>
            </a:pathLst>
          </a:custGeom>
          <a:ln w="814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02501" y="3903098"/>
            <a:ext cx="2983203" cy="0"/>
          </a:xfrm>
          <a:custGeom>
            <a:avLst/>
            <a:gdLst/>
            <a:ahLst/>
            <a:cxnLst/>
            <a:rect l="l" t="t" r="r" b="b"/>
            <a:pathLst>
              <a:path w="3488690">
                <a:moveTo>
                  <a:pt x="0" y="0"/>
                </a:moveTo>
                <a:lnTo>
                  <a:pt x="3488452" y="0"/>
                </a:lnTo>
              </a:path>
            </a:pathLst>
          </a:custGeom>
          <a:ln w="814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48289" y="3313942"/>
            <a:ext cx="373579" cy="158926"/>
          </a:xfrm>
          <a:custGeom>
            <a:avLst/>
            <a:gdLst/>
            <a:ahLst/>
            <a:cxnLst/>
            <a:rect l="l" t="t" r="r" b="b"/>
            <a:pathLst>
              <a:path w="436879" h="175260">
                <a:moveTo>
                  <a:pt x="411361" y="174694"/>
                </a:moveTo>
                <a:lnTo>
                  <a:pt x="0" y="174694"/>
                </a:lnTo>
                <a:lnTo>
                  <a:pt x="517" y="9290"/>
                </a:lnTo>
                <a:lnTo>
                  <a:pt x="6509" y="1161"/>
                </a:lnTo>
                <a:lnTo>
                  <a:pt x="25193" y="0"/>
                </a:lnTo>
                <a:lnTo>
                  <a:pt x="426919" y="499"/>
                </a:lnTo>
                <a:lnTo>
                  <a:pt x="435357" y="6271"/>
                </a:lnTo>
                <a:lnTo>
                  <a:pt x="436563" y="24266"/>
                </a:lnTo>
                <a:lnTo>
                  <a:pt x="436045" y="165408"/>
                </a:lnTo>
                <a:lnTo>
                  <a:pt x="430049" y="173533"/>
                </a:lnTo>
                <a:lnTo>
                  <a:pt x="411361" y="174694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56356" y="3735826"/>
            <a:ext cx="239460" cy="67371"/>
          </a:xfrm>
          <a:custGeom>
            <a:avLst/>
            <a:gdLst/>
            <a:ahLst/>
            <a:cxnLst/>
            <a:rect l="l" t="t" r="r" b="b"/>
            <a:pathLst>
              <a:path w="280035" h="74295">
                <a:moveTo>
                  <a:pt x="38814" y="73792"/>
                </a:moveTo>
                <a:lnTo>
                  <a:pt x="12511" y="73444"/>
                </a:lnTo>
                <a:lnTo>
                  <a:pt x="1987" y="71006"/>
                </a:lnTo>
                <a:lnTo>
                  <a:pt x="7" y="64389"/>
                </a:lnTo>
                <a:lnTo>
                  <a:pt x="0" y="11204"/>
                </a:lnTo>
                <a:lnTo>
                  <a:pt x="1205" y="3611"/>
                </a:lnTo>
                <a:lnTo>
                  <a:pt x="9646" y="573"/>
                </a:lnTo>
                <a:lnTo>
                  <a:pt x="32556" y="2"/>
                </a:lnTo>
                <a:lnTo>
                  <a:pt x="279414" y="0"/>
                </a:lnTo>
                <a:lnTo>
                  <a:pt x="279414" y="62580"/>
                </a:lnTo>
                <a:lnTo>
                  <a:pt x="278208" y="70178"/>
                </a:lnTo>
                <a:lnTo>
                  <a:pt x="269769" y="73218"/>
                </a:lnTo>
                <a:lnTo>
                  <a:pt x="246862" y="73790"/>
                </a:lnTo>
                <a:lnTo>
                  <a:pt x="38814" y="73792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02994" y="3735827"/>
            <a:ext cx="238917" cy="167563"/>
          </a:xfrm>
          <a:custGeom>
            <a:avLst/>
            <a:gdLst/>
            <a:ahLst/>
            <a:cxnLst/>
            <a:rect l="l" t="t" r="r" b="b"/>
            <a:pathLst>
              <a:path w="279400" h="184785">
                <a:moveTo>
                  <a:pt x="38806" y="184464"/>
                </a:moveTo>
                <a:lnTo>
                  <a:pt x="12505" y="184116"/>
                </a:lnTo>
                <a:lnTo>
                  <a:pt x="1984" y="181676"/>
                </a:lnTo>
                <a:lnTo>
                  <a:pt x="7" y="175056"/>
                </a:lnTo>
                <a:lnTo>
                  <a:pt x="0" y="11204"/>
                </a:lnTo>
                <a:lnTo>
                  <a:pt x="1206" y="3610"/>
                </a:lnTo>
                <a:lnTo>
                  <a:pt x="9650" y="572"/>
                </a:lnTo>
                <a:lnTo>
                  <a:pt x="32569" y="2"/>
                </a:lnTo>
                <a:lnTo>
                  <a:pt x="279405" y="0"/>
                </a:lnTo>
                <a:lnTo>
                  <a:pt x="279405" y="173252"/>
                </a:lnTo>
                <a:lnTo>
                  <a:pt x="278200" y="180850"/>
                </a:lnTo>
                <a:lnTo>
                  <a:pt x="269760" y="183890"/>
                </a:lnTo>
                <a:lnTo>
                  <a:pt x="246854" y="184462"/>
                </a:lnTo>
                <a:lnTo>
                  <a:pt x="38806" y="184464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49635" y="3735827"/>
            <a:ext cx="238917" cy="167563"/>
          </a:xfrm>
          <a:custGeom>
            <a:avLst/>
            <a:gdLst/>
            <a:ahLst/>
            <a:cxnLst/>
            <a:rect l="l" t="t" r="r" b="b"/>
            <a:pathLst>
              <a:path w="279400" h="184785">
                <a:moveTo>
                  <a:pt x="38806" y="184464"/>
                </a:moveTo>
                <a:lnTo>
                  <a:pt x="12505" y="184116"/>
                </a:lnTo>
                <a:lnTo>
                  <a:pt x="1984" y="181676"/>
                </a:lnTo>
                <a:lnTo>
                  <a:pt x="7" y="175056"/>
                </a:lnTo>
                <a:lnTo>
                  <a:pt x="0" y="11204"/>
                </a:lnTo>
                <a:lnTo>
                  <a:pt x="1206" y="3610"/>
                </a:lnTo>
                <a:lnTo>
                  <a:pt x="9650" y="572"/>
                </a:lnTo>
                <a:lnTo>
                  <a:pt x="32569" y="2"/>
                </a:lnTo>
                <a:lnTo>
                  <a:pt x="279405" y="0"/>
                </a:lnTo>
                <a:lnTo>
                  <a:pt x="279405" y="173252"/>
                </a:lnTo>
                <a:lnTo>
                  <a:pt x="278200" y="180850"/>
                </a:lnTo>
                <a:lnTo>
                  <a:pt x="269760" y="183890"/>
                </a:lnTo>
                <a:lnTo>
                  <a:pt x="246854" y="184462"/>
                </a:lnTo>
                <a:lnTo>
                  <a:pt x="38806" y="184464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96269" y="3735828"/>
            <a:ext cx="238917" cy="150864"/>
          </a:xfrm>
          <a:custGeom>
            <a:avLst/>
            <a:gdLst/>
            <a:ahLst/>
            <a:cxnLst/>
            <a:rect l="l" t="t" r="r" b="b"/>
            <a:pathLst>
              <a:path w="279400" h="166370">
                <a:moveTo>
                  <a:pt x="38806" y="166016"/>
                </a:moveTo>
                <a:lnTo>
                  <a:pt x="12505" y="165668"/>
                </a:lnTo>
                <a:lnTo>
                  <a:pt x="1984" y="163228"/>
                </a:lnTo>
                <a:lnTo>
                  <a:pt x="7" y="156607"/>
                </a:lnTo>
                <a:lnTo>
                  <a:pt x="0" y="11204"/>
                </a:lnTo>
                <a:lnTo>
                  <a:pt x="1206" y="3610"/>
                </a:lnTo>
                <a:lnTo>
                  <a:pt x="9650" y="572"/>
                </a:lnTo>
                <a:lnTo>
                  <a:pt x="32569" y="2"/>
                </a:lnTo>
                <a:lnTo>
                  <a:pt x="279405" y="0"/>
                </a:lnTo>
                <a:lnTo>
                  <a:pt x="279405" y="154804"/>
                </a:lnTo>
                <a:lnTo>
                  <a:pt x="278200" y="162402"/>
                </a:lnTo>
                <a:lnTo>
                  <a:pt x="269760" y="165442"/>
                </a:lnTo>
                <a:lnTo>
                  <a:pt x="246854" y="166014"/>
                </a:lnTo>
                <a:lnTo>
                  <a:pt x="38806" y="166016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48289" y="3526030"/>
            <a:ext cx="373579" cy="158926"/>
          </a:xfrm>
          <a:custGeom>
            <a:avLst/>
            <a:gdLst/>
            <a:ahLst/>
            <a:cxnLst/>
            <a:rect l="l" t="t" r="r" b="b"/>
            <a:pathLst>
              <a:path w="436879" h="175260">
                <a:moveTo>
                  <a:pt x="411361" y="174702"/>
                </a:moveTo>
                <a:lnTo>
                  <a:pt x="0" y="174702"/>
                </a:lnTo>
                <a:lnTo>
                  <a:pt x="518" y="9289"/>
                </a:lnTo>
                <a:lnTo>
                  <a:pt x="6511" y="1161"/>
                </a:lnTo>
                <a:lnTo>
                  <a:pt x="25193" y="0"/>
                </a:lnTo>
                <a:lnTo>
                  <a:pt x="426923" y="499"/>
                </a:lnTo>
                <a:lnTo>
                  <a:pt x="435358" y="6275"/>
                </a:lnTo>
                <a:lnTo>
                  <a:pt x="436563" y="24274"/>
                </a:lnTo>
                <a:lnTo>
                  <a:pt x="436044" y="165417"/>
                </a:lnTo>
                <a:lnTo>
                  <a:pt x="430047" y="173542"/>
                </a:lnTo>
                <a:lnTo>
                  <a:pt x="411361" y="174702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56356" y="3802741"/>
            <a:ext cx="239460" cy="100768"/>
          </a:xfrm>
          <a:custGeom>
            <a:avLst/>
            <a:gdLst/>
            <a:ahLst/>
            <a:cxnLst/>
            <a:rect l="l" t="t" r="r" b="b"/>
            <a:pathLst>
              <a:path w="280035" h="111125">
                <a:moveTo>
                  <a:pt x="38814" y="110672"/>
                </a:moveTo>
                <a:lnTo>
                  <a:pt x="12511" y="110323"/>
                </a:lnTo>
                <a:lnTo>
                  <a:pt x="1987" y="107886"/>
                </a:lnTo>
                <a:lnTo>
                  <a:pt x="7" y="101269"/>
                </a:lnTo>
                <a:lnTo>
                  <a:pt x="0" y="11204"/>
                </a:lnTo>
                <a:lnTo>
                  <a:pt x="1205" y="3611"/>
                </a:lnTo>
                <a:lnTo>
                  <a:pt x="9646" y="573"/>
                </a:lnTo>
                <a:lnTo>
                  <a:pt x="32556" y="2"/>
                </a:lnTo>
                <a:lnTo>
                  <a:pt x="279414" y="0"/>
                </a:lnTo>
                <a:lnTo>
                  <a:pt x="279414" y="99459"/>
                </a:lnTo>
                <a:lnTo>
                  <a:pt x="278208" y="107057"/>
                </a:lnTo>
                <a:lnTo>
                  <a:pt x="269769" y="110098"/>
                </a:lnTo>
                <a:lnTo>
                  <a:pt x="246862" y="110670"/>
                </a:lnTo>
                <a:lnTo>
                  <a:pt x="38814" y="110672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02994" y="3903097"/>
            <a:ext cx="238917" cy="67371"/>
          </a:xfrm>
          <a:custGeom>
            <a:avLst/>
            <a:gdLst/>
            <a:ahLst/>
            <a:cxnLst/>
            <a:rect l="l" t="t" r="r" b="b"/>
            <a:pathLst>
              <a:path w="279400" h="74295">
                <a:moveTo>
                  <a:pt x="38806" y="73792"/>
                </a:moveTo>
                <a:lnTo>
                  <a:pt x="12505" y="73443"/>
                </a:lnTo>
                <a:lnTo>
                  <a:pt x="1984" y="71004"/>
                </a:lnTo>
                <a:lnTo>
                  <a:pt x="7" y="64383"/>
                </a:lnTo>
                <a:lnTo>
                  <a:pt x="0" y="11204"/>
                </a:lnTo>
                <a:lnTo>
                  <a:pt x="1206" y="3610"/>
                </a:lnTo>
                <a:lnTo>
                  <a:pt x="9650" y="572"/>
                </a:lnTo>
                <a:lnTo>
                  <a:pt x="32569" y="2"/>
                </a:lnTo>
                <a:lnTo>
                  <a:pt x="279405" y="0"/>
                </a:lnTo>
                <a:lnTo>
                  <a:pt x="279405" y="62580"/>
                </a:lnTo>
                <a:lnTo>
                  <a:pt x="278200" y="70178"/>
                </a:lnTo>
                <a:lnTo>
                  <a:pt x="269760" y="73218"/>
                </a:lnTo>
                <a:lnTo>
                  <a:pt x="246854" y="73790"/>
                </a:lnTo>
                <a:lnTo>
                  <a:pt x="38806" y="73792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49635" y="3903100"/>
            <a:ext cx="238917" cy="100768"/>
          </a:xfrm>
          <a:custGeom>
            <a:avLst/>
            <a:gdLst/>
            <a:ahLst/>
            <a:cxnLst/>
            <a:rect l="l" t="t" r="r" b="b"/>
            <a:pathLst>
              <a:path w="279400" h="111125">
                <a:moveTo>
                  <a:pt x="38806" y="110672"/>
                </a:moveTo>
                <a:lnTo>
                  <a:pt x="12503" y="110324"/>
                </a:lnTo>
                <a:lnTo>
                  <a:pt x="1983" y="107887"/>
                </a:lnTo>
                <a:lnTo>
                  <a:pt x="7" y="101274"/>
                </a:lnTo>
                <a:lnTo>
                  <a:pt x="0" y="11204"/>
                </a:lnTo>
                <a:lnTo>
                  <a:pt x="1206" y="3610"/>
                </a:lnTo>
                <a:lnTo>
                  <a:pt x="9650" y="572"/>
                </a:lnTo>
                <a:lnTo>
                  <a:pt x="32569" y="2"/>
                </a:lnTo>
                <a:lnTo>
                  <a:pt x="279405" y="0"/>
                </a:lnTo>
                <a:lnTo>
                  <a:pt x="279405" y="99476"/>
                </a:lnTo>
                <a:lnTo>
                  <a:pt x="278199" y="107063"/>
                </a:lnTo>
                <a:lnTo>
                  <a:pt x="269757" y="110099"/>
                </a:lnTo>
                <a:lnTo>
                  <a:pt x="246843" y="110670"/>
                </a:lnTo>
                <a:lnTo>
                  <a:pt x="38806" y="110672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96269" y="3886374"/>
            <a:ext cx="238917" cy="100768"/>
          </a:xfrm>
          <a:custGeom>
            <a:avLst/>
            <a:gdLst/>
            <a:ahLst/>
            <a:cxnLst/>
            <a:rect l="l" t="t" r="r" b="b"/>
            <a:pathLst>
              <a:path w="279400" h="111125">
                <a:moveTo>
                  <a:pt x="38806" y="110672"/>
                </a:moveTo>
                <a:lnTo>
                  <a:pt x="12504" y="110323"/>
                </a:lnTo>
                <a:lnTo>
                  <a:pt x="1984" y="107886"/>
                </a:lnTo>
                <a:lnTo>
                  <a:pt x="7" y="101268"/>
                </a:lnTo>
                <a:lnTo>
                  <a:pt x="0" y="11212"/>
                </a:lnTo>
                <a:lnTo>
                  <a:pt x="1206" y="3613"/>
                </a:lnTo>
                <a:lnTo>
                  <a:pt x="9648" y="573"/>
                </a:lnTo>
                <a:lnTo>
                  <a:pt x="32563" y="2"/>
                </a:lnTo>
                <a:lnTo>
                  <a:pt x="279405" y="0"/>
                </a:lnTo>
                <a:lnTo>
                  <a:pt x="279405" y="99468"/>
                </a:lnTo>
                <a:lnTo>
                  <a:pt x="278199" y="107060"/>
                </a:lnTo>
                <a:lnTo>
                  <a:pt x="269759" y="110098"/>
                </a:lnTo>
                <a:lnTo>
                  <a:pt x="246849" y="110670"/>
                </a:lnTo>
                <a:lnTo>
                  <a:pt x="38806" y="110672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48289" y="3752897"/>
            <a:ext cx="373579" cy="158926"/>
          </a:xfrm>
          <a:custGeom>
            <a:avLst/>
            <a:gdLst/>
            <a:ahLst/>
            <a:cxnLst/>
            <a:rect l="l" t="t" r="r" b="b"/>
            <a:pathLst>
              <a:path w="436879" h="175260">
                <a:moveTo>
                  <a:pt x="411361" y="174702"/>
                </a:moveTo>
                <a:lnTo>
                  <a:pt x="0" y="174702"/>
                </a:lnTo>
                <a:lnTo>
                  <a:pt x="518" y="9289"/>
                </a:lnTo>
                <a:lnTo>
                  <a:pt x="6511" y="1161"/>
                </a:lnTo>
                <a:lnTo>
                  <a:pt x="25193" y="0"/>
                </a:lnTo>
                <a:lnTo>
                  <a:pt x="426923" y="499"/>
                </a:lnTo>
                <a:lnTo>
                  <a:pt x="435358" y="6275"/>
                </a:lnTo>
                <a:lnTo>
                  <a:pt x="436563" y="24274"/>
                </a:lnTo>
                <a:lnTo>
                  <a:pt x="436044" y="165417"/>
                </a:lnTo>
                <a:lnTo>
                  <a:pt x="430047" y="173542"/>
                </a:lnTo>
                <a:lnTo>
                  <a:pt x="411361" y="174702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56356" y="3903103"/>
            <a:ext cx="239460" cy="33973"/>
          </a:xfrm>
          <a:custGeom>
            <a:avLst/>
            <a:gdLst/>
            <a:ahLst/>
            <a:cxnLst/>
            <a:rect l="l" t="t" r="r" b="b"/>
            <a:pathLst>
              <a:path w="280035" h="37464">
                <a:moveTo>
                  <a:pt x="38814" y="36888"/>
                </a:moveTo>
                <a:lnTo>
                  <a:pt x="12510" y="36539"/>
                </a:lnTo>
                <a:lnTo>
                  <a:pt x="1986" y="34103"/>
                </a:lnTo>
                <a:lnTo>
                  <a:pt x="7" y="27490"/>
                </a:lnTo>
                <a:lnTo>
                  <a:pt x="0" y="11204"/>
                </a:lnTo>
                <a:lnTo>
                  <a:pt x="1205" y="3611"/>
                </a:lnTo>
                <a:lnTo>
                  <a:pt x="9646" y="573"/>
                </a:lnTo>
                <a:lnTo>
                  <a:pt x="32556" y="2"/>
                </a:lnTo>
                <a:lnTo>
                  <a:pt x="279414" y="0"/>
                </a:lnTo>
                <a:lnTo>
                  <a:pt x="279414" y="25683"/>
                </a:lnTo>
                <a:lnTo>
                  <a:pt x="278208" y="33276"/>
                </a:lnTo>
                <a:lnTo>
                  <a:pt x="269767" y="36314"/>
                </a:lnTo>
                <a:lnTo>
                  <a:pt x="246857" y="36885"/>
                </a:lnTo>
                <a:lnTo>
                  <a:pt x="38814" y="36888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02994" y="3970015"/>
            <a:ext cx="238917" cy="33973"/>
          </a:xfrm>
          <a:custGeom>
            <a:avLst/>
            <a:gdLst/>
            <a:ahLst/>
            <a:cxnLst/>
            <a:rect l="l" t="t" r="r" b="b"/>
            <a:pathLst>
              <a:path w="279400" h="37464">
                <a:moveTo>
                  <a:pt x="38806" y="36879"/>
                </a:moveTo>
                <a:lnTo>
                  <a:pt x="12503" y="36531"/>
                </a:lnTo>
                <a:lnTo>
                  <a:pt x="1983" y="34095"/>
                </a:lnTo>
                <a:lnTo>
                  <a:pt x="7" y="27481"/>
                </a:lnTo>
                <a:lnTo>
                  <a:pt x="0" y="11195"/>
                </a:lnTo>
                <a:lnTo>
                  <a:pt x="1206" y="3607"/>
                </a:lnTo>
                <a:lnTo>
                  <a:pt x="9651" y="572"/>
                </a:lnTo>
                <a:lnTo>
                  <a:pt x="32574" y="2"/>
                </a:lnTo>
                <a:lnTo>
                  <a:pt x="279405" y="0"/>
                </a:lnTo>
                <a:lnTo>
                  <a:pt x="279405" y="25683"/>
                </a:lnTo>
                <a:lnTo>
                  <a:pt x="278199" y="33271"/>
                </a:lnTo>
                <a:lnTo>
                  <a:pt x="269757" y="36307"/>
                </a:lnTo>
                <a:lnTo>
                  <a:pt x="246843" y="36877"/>
                </a:lnTo>
                <a:lnTo>
                  <a:pt x="38806" y="36879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49635" y="4003454"/>
            <a:ext cx="238917" cy="117466"/>
          </a:xfrm>
          <a:custGeom>
            <a:avLst/>
            <a:gdLst/>
            <a:ahLst/>
            <a:cxnLst/>
            <a:rect l="l" t="t" r="r" b="b"/>
            <a:pathLst>
              <a:path w="279400" h="129539">
                <a:moveTo>
                  <a:pt x="38806" y="129128"/>
                </a:moveTo>
                <a:lnTo>
                  <a:pt x="12504" y="128780"/>
                </a:lnTo>
                <a:lnTo>
                  <a:pt x="1984" y="126342"/>
                </a:lnTo>
                <a:lnTo>
                  <a:pt x="7" y="119725"/>
                </a:lnTo>
                <a:lnTo>
                  <a:pt x="0" y="11212"/>
                </a:lnTo>
                <a:lnTo>
                  <a:pt x="1206" y="3613"/>
                </a:lnTo>
                <a:lnTo>
                  <a:pt x="9648" y="573"/>
                </a:lnTo>
                <a:lnTo>
                  <a:pt x="32563" y="2"/>
                </a:lnTo>
                <a:lnTo>
                  <a:pt x="279405" y="0"/>
                </a:lnTo>
                <a:lnTo>
                  <a:pt x="279405" y="117924"/>
                </a:lnTo>
                <a:lnTo>
                  <a:pt x="278199" y="125517"/>
                </a:lnTo>
                <a:lnTo>
                  <a:pt x="269759" y="128555"/>
                </a:lnTo>
                <a:lnTo>
                  <a:pt x="246849" y="129126"/>
                </a:lnTo>
                <a:lnTo>
                  <a:pt x="38806" y="129128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96269" y="3986729"/>
            <a:ext cx="238917" cy="50672"/>
          </a:xfrm>
          <a:custGeom>
            <a:avLst/>
            <a:gdLst/>
            <a:ahLst/>
            <a:cxnLst/>
            <a:rect l="l" t="t" r="r" b="b"/>
            <a:pathLst>
              <a:path w="279400" h="55879">
                <a:moveTo>
                  <a:pt x="38806" y="55344"/>
                </a:moveTo>
                <a:lnTo>
                  <a:pt x="12505" y="54995"/>
                </a:lnTo>
                <a:lnTo>
                  <a:pt x="1984" y="52556"/>
                </a:lnTo>
                <a:lnTo>
                  <a:pt x="7" y="45935"/>
                </a:lnTo>
                <a:lnTo>
                  <a:pt x="0" y="11212"/>
                </a:lnTo>
                <a:lnTo>
                  <a:pt x="1206" y="3613"/>
                </a:lnTo>
                <a:lnTo>
                  <a:pt x="9648" y="573"/>
                </a:lnTo>
                <a:lnTo>
                  <a:pt x="32563" y="2"/>
                </a:lnTo>
                <a:lnTo>
                  <a:pt x="279405" y="0"/>
                </a:lnTo>
                <a:lnTo>
                  <a:pt x="279405" y="44132"/>
                </a:lnTo>
                <a:lnTo>
                  <a:pt x="278200" y="51730"/>
                </a:lnTo>
                <a:lnTo>
                  <a:pt x="269760" y="54770"/>
                </a:lnTo>
                <a:lnTo>
                  <a:pt x="246854" y="55342"/>
                </a:lnTo>
                <a:lnTo>
                  <a:pt x="38806" y="55344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48289" y="3957596"/>
            <a:ext cx="373579" cy="158926"/>
          </a:xfrm>
          <a:custGeom>
            <a:avLst/>
            <a:gdLst/>
            <a:ahLst/>
            <a:cxnLst/>
            <a:rect l="l" t="t" r="r" b="b"/>
            <a:pathLst>
              <a:path w="436879" h="175260">
                <a:moveTo>
                  <a:pt x="411361" y="174702"/>
                </a:moveTo>
                <a:lnTo>
                  <a:pt x="0" y="174702"/>
                </a:lnTo>
                <a:lnTo>
                  <a:pt x="518" y="9289"/>
                </a:lnTo>
                <a:lnTo>
                  <a:pt x="6511" y="1161"/>
                </a:lnTo>
                <a:lnTo>
                  <a:pt x="25193" y="0"/>
                </a:lnTo>
                <a:lnTo>
                  <a:pt x="426923" y="499"/>
                </a:lnTo>
                <a:lnTo>
                  <a:pt x="435358" y="6275"/>
                </a:lnTo>
                <a:lnTo>
                  <a:pt x="436563" y="24274"/>
                </a:lnTo>
                <a:lnTo>
                  <a:pt x="436044" y="165417"/>
                </a:lnTo>
                <a:lnTo>
                  <a:pt x="430047" y="173542"/>
                </a:lnTo>
                <a:lnTo>
                  <a:pt x="411361" y="17470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56356" y="3944913"/>
            <a:ext cx="239460" cy="0"/>
          </a:xfrm>
          <a:custGeom>
            <a:avLst/>
            <a:gdLst/>
            <a:ahLst/>
            <a:cxnLst/>
            <a:rect l="l" t="t" r="r" b="b"/>
            <a:pathLst>
              <a:path w="280035">
                <a:moveTo>
                  <a:pt x="0" y="0"/>
                </a:moveTo>
                <a:lnTo>
                  <a:pt x="279414" y="0"/>
                </a:lnTo>
              </a:path>
            </a:pathLst>
          </a:custGeom>
          <a:ln w="19718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02994" y="4011821"/>
            <a:ext cx="238917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5" y="0"/>
                </a:lnTo>
              </a:path>
            </a:pathLst>
          </a:custGeom>
          <a:ln w="19726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49685" y="4119384"/>
            <a:ext cx="33666" cy="1152"/>
          </a:xfrm>
          <a:custGeom>
            <a:avLst/>
            <a:gdLst/>
            <a:ahLst/>
            <a:cxnLst/>
            <a:rect l="l" t="t" r="r" b="b"/>
            <a:pathLst>
              <a:path w="39370" h="1270">
                <a:moveTo>
                  <a:pt x="0" y="571"/>
                </a:moveTo>
                <a:lnTo>
                  <a:pt x="38956" y="571"/>
                </a:lnTo>
              </a:path>
            </a:pathLst>
          </a:custGeom>
          <a:ln w="3175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96269" y="4045274"/>
            <a:ext cx="238917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5" y="0"/>
                </a:lnTo>
              </a:path>
            </a:pathLst>
          </a:custGeom>
          <a:ln w="19709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6400484" y="2580982"/>
            <a:ext cx="572549" cy="1341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2</a:t>
            </a:r>
            <a:r>
              <a:rPr sz="700" spc="9" dirty="0">
                <a:solidFill>
                  <a:srgbClr val="58595B"/>
                </a:solidFill>
                <a:latin typeface="BelfiusAlternative"/>
                <a:cs typeface="BelfiusAlternative"/>
              </a:rPr>
              <a:t> - </a:t>
            </a:r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5</a:t>
            </a:r>
            <a:r>
              <a:rPr sz="700" spc="9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700" spc="26" dirty="0">
                <a:solidFill>
                  <a:srgbClr val="58595B"/>
                </a:solidFill>
                <a:latin typeface="BelfiusAlternative"/>
                <a:cs typeface="BelfiusAlternative"/>
              </a:rPr>
              <a:t>%</a:t>
            </a:r>
            <a:endParaRPr sz="700" dirty="0">
              <a:latin typeface="BelfiusAlternative"/>
              <a:cs typeface="BelfiusAlternative"/>
            </a:endParaRPr>
          </a:p>
          <a:p>
            <a:pPr>
              <a:spcBef>
                <a:spcPts val="46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11131"/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1</a:t>
            </a:r>
            <a:r>
              <a:rPr sz="700" spc="9" dirty="0">
                <a:solidFill>
                  <a:srgbClr val="58595B"/>
                </a:solidFill>
                <a:latin typeface="BelfiusAlternative"/>
                <a:cs typeface="BelfiusAlternative"/>
              </a:rPr>
              <a:t> - </a:t>
            </a:r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2</a:t>
            </a:r>
            <a:r>
              <a:rPr sz="700" spc="9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700" spc="26" dirty="0">
                <a:solidFill>
                  <a:srgbClr val="58595B"/>
                </a:solidFill>
                <a:latin typeface="BelfiusAlternative"/>
                <a:cs typeface="BelfiusAlternative"/>
              </a:rPr>
              <a:t>%</a:t>
            </a:r>
            <a:endParaRPr sz="700" dirty="0">
              <a:latin typeface="BelfiusAlternative"/>
              <a:cs typeface="BelfiusAlternative"/>
            </a:endParaRPr>
          </a:p>
          <a:p>
            <a:pPr>
              <a:spcBef>
                <a:spcPts val="46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11131"/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0</a:t>
            </a:r>
            <a:r>
              <a:rPr sz="700" spc="9" dirty="0">
                <a:solidFill>
                  <a:srgbClr val="58595B"/>
                </a:solidFill>
                <a:latin typeface="BelfiusAlternative"/>
                <a:cs typeface="BelfiusAlternative"/>
              </a:rPr>
              <a:t> - </a:t>
            </a:r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1</a:t>
            </a:r>
            <a:r>
              <a:rPr sz="700" spc="9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700" spc="26" dirty="0">
                <a:solidFill>
                  <a:srgbClr val="58595B"/>
                </a:solidFill>
                <a:latin typeface="BelfiusAlternative"/>
                <a:cs typeface="BelfiusAlternative"/>
              </a:rPr>
              <a:t>%</a:t>
            </a:r>
            <a:endParaRPr sz="700" dirty="0">
              <a:latin typeface="BelfiusAlternative"/>
              <a:cs typeface="BelfiusAlternative"/>
            </a:endParaRPr>
          </a:p>
          <a:p>
            <a:pPr>
              <a:lnSpc>
                <a:spcPct val="100000"/>
              </a:lnSpc>
            </a:pPr>
            <a:endParaRPr sz="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 dirty="0">
              <a:latin typeface="Times New Roman"/>
              <a:cs typeface="Times New Roman"/>
            </a:endParaRPr>
          </a:p>
          <a:p>
            <a:pPr marL="18365">
              <a:spcBef>
                <a:spcPts val="522"/>
              </a:spcBef>
            </a:pPr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0</a:t>
            </a:r>
            <a:r>
              <a:rPr sz="700" spc="9" dirty="0">
                <a:solidFill>
                  <a:srgbClr val="58595B"/>
                </a:solidFill>
                <a:latin typeface="BelfiusAlternative"/>
                <a:cs typeface="BelfiusAlternative"/>
              </a:rPr>
              <a:t> - </a:t>
            </a:r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-1%</a:t>
            </a:r>
            <a:endParaRPr sz="700" dirty="0">
              <a:latin typeface="BelfiusAlternative"/>
              <a:cs typeface="BelfiusAlternative"/>
            </a:endParaRPr>
          </a:p>
          <a:p>
            <a:pPr>
              <a:spcBef>
                <a:spcPts val="18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18365"/>
            <a:r>
              <a:rPr sz="700" spc="13" dirty="0">
                <a:solidFill>
                  <a:srgbClr val="58595B"/>
                </a:solidFill>
                <a:latin typeface="BelfiusAlternative"/>
                <a:cs typeface="BelfiusAlternative"/>
              </a:rPr>
              <a:t>-1</a:t>
            </a:r>
            <a:r>
              <a:rPr sz="700" spc="9" dirty="0">
                <a:solidFill>
                  <a:srgbClr val="58595B"/>
                </a:solidFill>
                <a:latin typeface="BelfiusAlternative"/>
                <a:cs typeface="BelfiusAlternative"/>
              </a:rPr>
              <a:t> - </a:t>
            </a:r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-2%</a:t>
            </a:r>
            <a:endParaRPr sz="700" dirty="0">
              <a:latin typeface="BelfiusAlternative"/>
              <a:cs typeface="BelfiusAlternative"/>
            </a:endParaRPr>
          </a:p>
          <a:p>
            <a:pPr>
              <a:spcBef>
                <a:spcPts val="31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L="18365"/>
            <a:r>
              <a:rPr sz="700" spc="13" dirty="0">
                <a:solidFill>
                  <a:srgbClr val="58595B"/>
                </a:solidFill>
                <a:latin typeface="BelfiusAlternative"/>
                <a:cs typeface="BelfiusAlternative"/>
              </a:rPr>
              <a:t>-2</a:t>
            </a:r>
            <a:r>
              <a:rPr sz="700" spc="9" dirty="0">
                <a:solidFill>
                  <a:srgbClr val="58595B"/>
                </a:solidFill>
                <a:latin typeface="BelfiusAlternative"/>
                <a:cs typeface="BelfiusAlternative"/>
              </a:rPr>
              <a:t> - </a:t>
            </a:r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-5%</a:t>
            </a:r>
            <a:endParaRPr sz="700" dirty="0">
              <a:latin typeface="BelfiusAlternative"/>
              <a:cs typeface="BelfiusAlternative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407666" y="4000506"/>
            <a:ext cx="332733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700" spc="13" dirty="0">
                <a:solidFill>
                  <a:srgbClr val="58595B"/>
                </a:solidFill>
                <a:latin typeface="BelfiusAlternative"/>
                <a:cs typeface="BelfiusAlternative"/>
              </a:rPr>
              <a:t>&gt;</a:t>
            </a:r>
            <a:r>
              <a:rPr sz="700" spc="9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-5%</a:t>
            </a:r>
            <a:endParaRPr sz="700">
              <a:latin typeface="BelfiusAlternative"/>
              <a:cs typeface="BelfiusAlternative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105679" y="4096719"/>
            <a:ext cx="333541" cy="39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14"/>
            <a:r>
              <a:rPr sz="1200" b="1" spc="-100" dirty="0">
                <a:solidFill>
                  <a:srgbClr val="58595B"/>
                </a:solidFill>
                <a:latin typeface="BelfiusNormal"/>
                <a:cs typeface="BelfiusNormal"/>
              </a:rPr>
              <a:t>20</a:t>
            </a:r>
            <a:endParaRPr sz="1200" dirty="0">
              <a:latin typeface="BelfiusNormal"/>
              <a:cs typeface="BelfiusNormal"/>
            </a:endParaRPr>
          </a:p>
          <a:p>
            <a:pPr marL="11131">
              <a:spcBef>
                <a:spcPts val="780"/>
              </a:spcBef>
            </a:pPr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2014</a:t>
            </a:r>
            <a:endParaRPr sz="700" dirty="0">
              <a:latin typeface="BelfiusAlternative"/>
              <a:cs typeface="BelfiusAlternative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359078" y="4152826"/>
            <a:ext cx="356938" cy="35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43"/>
            <a:r>
              <a:rPr sz="1200" b="1" spc="-100" dirty="0">
                <a:solidFill>
                  <a:srgbClr val="58595B"/>
                </a:solidFill>
                <a:latin typeface="BelfiusNormal"/>
                <a:cs typeface="BelfiusNormal"/>
              </a:rPr>
              <a:t>23</a:t>
            </a:r>
            <a:endParaRPr sz="1200" dirty="0">
              <a:latin typeface="BelfiusNormal"/>
              <a:cs typeface="BelfiusNormal"/>
            </a:endParaRPr>
          </a:p>
          <a:p>
            <a:pPr marL="11131">
              <a:spcBef>
                <a:spcPts val="355"/>
              </a:spcBef>
            </a:pPr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2013</a:t>
            </a:r>
            <a:endParaRPr sz="700" dirty="0">
              <a:latin typeface="BelfiusAlternative"/>
              <a:cs typeface="BelfiusAlternative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601232" y="4398620"/>
            <a:ext cx="229438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2012</a:t>
            </a:r>
            <a:endParaRPr sz="700" dirty="0">
              <a:latin typeface="BelfiusAlternative"/>
              <a:cs typeface="BelfiusAlternative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865786" y="4370516"/>
            <a:ext cx="220455" cy="111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2011</a:t>
            </a:r>
            <a:endParaRPr sz="700">
              <a:latin typeface="BelfiusAlternative"/>
              <a:cs typeface="BelfiusAlternative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309485" y="2619656"/>
            <a:ext cx="138499" cy="79215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131"/>
            <a:r>
              <a:rPr sz="900" b="1" dirty="0">
                <a:solidFill>
                  <a:srgbClr val="58595B"/>
                </a:solidFill>
                <a:latin typeface="BelfiusNormal"/>
                <a:cs typeface="BelfiusNormal"/>
              </a:rPr>
              <a:t>Résultat</a:t>
            </a:r>
            <a:r>
              <a:rPr sz="700" b="1" dirty="0">
                <a:solidFill>
                  <a:srgbClr val="58595B"/>
                </a:solidFill>
                <a:latin typeface="BelfiusNormal"/>
                <a:cs typeface="BelfiusNormal"/>
              </a:rPr>
              <a:t> positif</a:t>
            </a:r>
            <a:endParaRPr sz="700" dirty="0">
              <a:latin typeface="BelfiusNormal"/>
              <a:cs typeface="BelfiusNorm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294971" y="3763950"/>
            <a:ext cx="246221" cy="53200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36731" marR="4453" indent="-26157"/>
            <a:r>
              <a:rPr sz="900" b="1" dirty="0">
                <a:solidFill>
                  <a:srgbClr val="58595B"/>
                </a:solidFill>
                <a:latin typeface="BelfiusNormal"/>
                <a:cs typeface="BelfiusNormal"/>
              </a:rPr>
              <a:t>Résultat</a:t>
            </a:r>
            <a:r>
              <a:rPr sz="700" b="1" dirty="0">
                <a:solidFill>
                  <a:srgbClr val="58595B"/>
                </a:solidFill>
                <a:latin typeface="BelfiusNormal"/>
                <a:cs typeface="BelfiusNormal"/>
              </a:rPr>
              <a:t> négatif</a:t>
            </a:r>
            <a:endParaRPr sz="700" dirty="0">
              <a:latin typeface="BelfiusNormal"/>
              <a:cs typeface="BelfiusNorm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883360" y="2142619"/>
            <a:ext cx="18244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100" dirty="0">
                <a:solidFill>
                  <a:srgbClr val="58595B"/>
                </a:solidFill>
                <a:latin typeface="BelfiusNormal"/>
                <a:cs typeface="BelfiusNormal"/>
              </a:rPr>
              <a:t>79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624728" y="2203242"/>
            <a:ext cx="18244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100" dirty="0">
                <a:solidFill>
                  <a:srgbClr val="58595B"/>
                </a:solidFill>
                <a:latin typeface="BelfiusNormal"/>
                <a:cs typeface="BelfiusNormal"/>
              </a:rPr>
              <a:t>75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373074" y="2310298"/>
            <a:ext cx="18244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100" dirty="0">
                <a:solidFill>
                  <a:srgbClr val="58595B"/>
                </a:solidFill>
                <a:latin typeface="BelfiusNormal"/>
                <a:cs typeface="BelfiusNormal"/>
              </a:rPr>
              <a:t>69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121420" y="2244032"/>
            <a:ext cx="18244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100" dirty="0">
                <a:solidFill>
                  <a:srgbClr val="58595B"/>
                </a:solidFill>
                <a:latin typeface="BelfiusNormal"/>
                <a:cs typeface="BelfiusNormal"/>
              </a:rPr>
              <a:t>72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883360" y="3956287"/>
            <a:ext cx="18244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100" dirty="0">
                <a:solidFill>
                  <a:srgbClr val="58595B"/>
                </a:solidFill>
                <a:latin typeface="BelfiusNormal"/>
                <a:cs typeface="BelfiusNormal"/>
              </a:rPr>
              <a:t>13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624728" y="4047059"/>
            <a:ext cx="18244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100" dirty="0">
                <a:solidFill>
                  <a:srgbClr val="58595B"/>
                </a:solidFill>
                <a:latin typeface="BelfiusNormal"/>
                <a:cs typeface="BelfiusNormal"/>
              </a:rPr>
              <a:t>17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175687" y="1638004"/>
            <a:ext cx="542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Répartition et évolution</a:t>
            </a:r>
          </a:p>
        </p:txBody>
      </p:sp>
      <p:graphicFrame>
        <p:nvGraphicFramePr>
          <p:cNvPr id="75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180589"/>
              </p:ext>
            </p:extLst>
          </p:nvPr>
        </p:nvGraphicFramePr>
        <p:xfrm>
          <a:off x="467544" y="5589240"/>
          <a:ext cx="7776865" cy="1094135"/>
        </p:xfrm>
        <a:graphic>
          <a:graphicData uri="http://schemas.openxmlformats.org/drawingml/2006/table">
            <a:tbl>
              <a:tblPr/>
              <a:tblGrid>
                <a:gridCol w="2160240"/>
                <a:gridCol w="1368152"/>
                <a:gridCol w="1184157"/>
                <a:gridCol w="1532158"/>
                <a:gridCol w="1532158"/>
              </a:tblGrid>
              <a:tr h="337696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Nat.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Nat. 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Wal</a:t>
                      </a:r>
                      <a:r>
                        <a:rPr lang="fr-B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Bxl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Wal</a:t>
                      </a:r>
                      <a:r>
                        <a:rPr lang="fr-B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Bxl</a:t>
                      </a:r>
                      <a:r>
                        <a:rPr lang="fr-B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8743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99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BE" sz="16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Calibri"/>
                        </a:rPr>
                        <a:t>5.921</a:t>
                      </a:r>
                      <a:endParaRPr lang="fr-BE" sz="1600" b="1" i="0" u="none" strike="noStrike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Calibri"/>
                        </a:rPr>
                        <a:t>6.133</a:t>
                      </a:r>
                      <a:endParaRPr lang="fr-BE" sz="1600" b="1" i="0" u="none" strike="noStrike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696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Résultat exercice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99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fr-BE" sz="16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fr-BE" sz="1600" b="1" i="0" u="none" strike="noStrike" dirty="0">
                        <a:solidFill>
                          <a:srgbClr val="99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Calibri"/>
                        </a:rPr>
                        <a:t>88</a:t>
                      </a:r>
                      <a:endParaRPr lang="fr-BE" sz="1600" b="1" i="0" u="none" strike="noStrike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44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12" y="125760"/>
            <a:ext cx="82809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13" dirty="0"/>
              <a:t>Co</a:t>
            </a:r>
            <a:r>
              <a:rPr spc="22" dirty="0"/>
              <a:t>m</a:t>
            </a:r>
            <a:r>
              <a:rPr spc="13" dirty="0"/>
              <a:t>p</a:t>
            </a:r>
            <a:r>
              <a:rPr spc="31" dirty="0"/>
              <a:t>t</a:t>
            </a:r>
            <a:r>
              <a:rPr dirty="0"/>
              <a:t>e</a:t>
            </a:r>
            <a:r>
              <a:rPr spc="44" dirty="0"/>
              <a:t> </a:t>
            </a:r>
            <a:r>
              <a:rPr spc="13" dirty="0"/>
              <a:t>d</a:t>
            </a:r>
            <a:r>
              <a:rPr dirty="0"/>
              <a:t>e</a:t>
            </a:r>
            <a:r>
              <a:rPr spc="44" dirty="0"/>
              <a:t> </a:t>
            </a:r>
            <a:r>
              <a:rPr spc="31" dirty="0" err="1" smtClean="0"/>
              <a:t>r</a:t>
            </a:r>
            <a:r>
              <a:rPr spc="26" dirty="0" err="1" smtClean="0"/>
              <a:t>é</a:t>
            </a:r>
            <a:r>
              <a:rPr spc="18" dirty="0" err="1" smtClean="0"/>
              <a:t>s</a:t>
            </a:r>
            <a:r>
              <a:rPr spc="22" dirty="0" err="1" smtClean="0"/>
              <a:t>u</a:t>
            </a:r>
            <a:r>
              <a:rPr spc="18" dirty="0" err="1" smtClean="0"/>
              <a:t>l</a:t>
            </a:r>
            <a:r>
              <a:rPr spc="61" dirty="0" err="1" smtClean="0"/>
              <a:t>t</a:t>
            </a:r>
            <a:r>
              <a:rPr spc="13" dirty="0" err="1" smtClean="0"/>
              <a:t>a</a:t>
            </a:r>
            <a:r>
              <a:rPr spc="79" dirty="0" err="1" smtClean="0"/>
              <a:t>t</a:t>
            </a:r>
            <a:r>
              <a:rPr dirty="0" err="1" smtClean="0"/>
              <a:t>s</a:t>
            </a:r>
            <a:r>
              <a:rPr lang="fr-BE" dirty="0" smtClean="0"/>
              <a:t> 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175686" y="1638004"/>
            <a:ext cx="5060610" cy="3735212"/>
          </a:xfrm>
          <a:custGeom>
            <a:avLst/>
            <a:gdLst/>
            <a:ahLst/>
            <a:cxnLst/>
            <a:rect l="l" t="t" r="r" b="b"/>
            <a:pathLst>
              <a:path w="5603875" h="3443604">
                <a:moveTo>
                  <a:pt x="5603303" y="3443300"/>
                </a:moveTo>
                <a:lnTo>
                  <a:pt x="5603303" y="287997"/>
                </a:lnTo>
                <a:lnTo>
                  <a:pt x="5603267" y="246922"/>
                </a:lnTo>
                <a:lnTo>
                  <a:pt x="5602331" y="176866"/>
                </a:lnTo>
                <a:lnTo>
                  <a:pt x="5598803" y="121499"/>
                </a:lnTo>
                <a:lnTo>
                  <a:pt x="5590955" y="79091"/>
                </a:lnTo>
                <a:lnTo>
                  <a:pt x="5567303" y="35999"/>
                </a:lnTo>
                <a:lnTo>
                  <a:pt x="5524212" y="12347"/>
                </a:lnTo>
                <a:lnTo>
                  <a:pt x="5481804" y="4499"/>
                </a:lnTo>
                <a:lnTo>
                  <a:pt x="5426436" y="971"/>
                </a:lnTo>
                <a:lnTo>
                  <a:pt x="5356381" y="35"/>
                </a:lnTo>
                <a:lnTo>
                  <a:pt x="5315305" y="0"/>
                </a:lnTo>
                <a:lnTo>
                  <a:pt x="287997" y="0"/>
                </a:lnTo>
                <a:lnTo>
                  <a:pt x="246922" y="35"/>
                </a:lnTo>
                <a:lnTo>
                  <a:pt x="176866" y="971"/>
                </a:lnTo>
                <a:lnTo>
                  <a:pt x="121499" y="4499"/>
                </a:lnTo>
                <a:lnTo>
                  <a:pt x="79091" y="12347"/>
                </a:lnTo>
                <a:lnTo>
                  <a:pt x="35999" y="35999"/>
                </a:lnTo>
                <a:lnTo>
                  <a:pt x="12347" y="79091"/>
                </a:lnTo>
                <a:lnTo>
                  <a:pt x="4499" y="121499"/>
                </a:lnTo>
                <a:lnTo>
                  <a:pt x="971" y="176866"/>
                </a:lnTo>
                <a:lnTo>
                  <a:pt x="35" y="246922"/>
                </a:lnTo>
                <a:lnTo>
                  <a:pt x="0" y="287997"/>
                </a:lnTo>
                <a:lnTo>
                  <a:pt x="0" y="3155302"/>
                </a:lnTo>
                <a:lnTo>
                  <a:pt x="35" y="3196378"/>
                </a:lnTo>
                <a:lnTo>
                  <a:pt x="971" y="3266433"/>
                </a:lnTo>
                <a:lnTo>
                  <a:pt x="4499" y="3321801"/>
                </a:lnTo>
                <a:lnTo>
                  <a:pt x="12347" y="3364208"/>
                </a:lnTo>
                <a:lnTo>
                  <a:pt x="35999" y="3407300"/>
                </a:lnTo>
                <a:lnTo>
                  <a:pt x="79091" y="3430952"/>
                </a:lnTo>
                <a:lnTo>
                  <a:pt x="121499" y="3438800"/>
                </a:lnTo>
                <a:lnTo>
                  <a:pt x="176866" y="3442328"/>
                </a:lnTo>
                <a:lnTo>
                  <a:pt x="246922" y="3443264"/>
                </a:lnTo>
                <a:lnTo>
                  <a:pt x="287997" y="3443300"/>
                </a:lnTo>
                <a:lnTo>
                  <a:pt x="5603303" y="3443300"/>
                </a:lnTo>
                <a:close/>
              </a:path>
            </a:pathLst>
          </a:custGeom>
          <a:ln w="1270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70262" y="1633198"/>
            <a:ext cx="4802772" cy="392132"/>
          </a:xfrm>
          <a:custGeom>
            <a:avLst/>
            <a:gdLst/>
            <a:ahLst/>
            <a:cxnLst/>
            <a:rect l="l" t="t" r="r" b="b"/>
            <a:pathLst>
              <a:path w="5616575" h="432435">
                <a:moveTo>
                  <a:pt x="203200" y="0"/>
                </a:moveTo>
                <a:lnTo>
                  <a:pt x="148132" y="203"/>
                </a:lnTo>
                <a:lnTo>
                  <a:pt x="104038" y="1625"/>
                </a:lnTo>
                <a:lnTo>
                  <a:pt x="55803" y="8712"/>
                </a:lnTo>
                <a:lnTo>
                  <a:pt x="18516" y="33807"/>
                </a:lnTo>
                <a:lnTo>
                  <a:pt x="5486" y="69697"/>
                </a:lnTo>
                <a:lnTo>
                  <a:pt x="685" y="124790"/>
                </a:lnTo>
                <a:lnTo>
                  <a:pt x="25" y="174218"/>
                </a:lnTo>
                <a:lnTo>
                  <a:pt x="0" y="432003"/>
                </a:lnTo>
                <a:lnTo>
                  <a:pt x="5616003" y="432003"/>
                </a:lnTo>
                <a:lnTo>
                  <a:pt x="5615978" y="174218"/>
                </a:lnTo>
                <a:lnTo>
                  <a:pt x="5615317" y="124790"/>
                </a:lnTo>
                <a:lnTo>
                  <a:pt x="5612828" y="85725"/>
                </a:lnTo>
                <a:lnTo>
                  <a:pt x="5602998" y="43891"/>
                </a:lnTo>
                <a:lnTo>
                  <a:pt x="5572112" y="13004"/>
                </a:lnTo>
                <a:lnTo>
                  <a:pt x="5530278" y="3175"/>
                </a:lnTo>
                <a:lnTo>
                  <a:pt x="5491213" y="685"/>
                </a:lnTo>
                <a:lnTo>
                  <a:pt x="203200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610199" y="3569103"/>
            <a:ext cx="2987004" cy="0"/>
          </a:xfrm>
          <a:custGeom>
            <a:avLst/>
            <a:gdLst/>
            <a:ahLst/>
            <a:cxnLst/>
            <a:rect l="l" t="t" r="r" b="b"/>
            <a:pathLst>
              <a:path w="3493134">
                <a:moveTo>
                  <a:pt x="0" y="0"/>
                </a:moveTo>
                <a:lnTo>
                  <a:pt x="3492600" y="0"/>
                </a:lnTo>
              </a:path>
            </a:pathLst>
          </a:custGeom>
          <a:ln w="833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14053" y="3394949"/>
            <a:ext cx="2990262" cy="0"/>
          </a:xfrm>
          <a:custGeom>
            <a:avLst/>
            <a:gdLst/>
            <a:ahLst/>
            <a:cxnLst/>
            <a:rect l="l" t="t" r="r" b="b"/>
            <a:pathLst>
              <a:path w="3496945">
                <a:moveTo>
                  <a:pt x="0" y="0"/>
                </a:moveTo>
                <a:lnTo>
                  <a:pt x="3496841" y="0"/>
                </a:lnTo>
              </a:path>
            </a:pathLst>
          </a:custGeom>
          <a:ln w="814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14044" y="3220715"/>
            <a:ext cx="2990262" cy="0"/>
          </a:xfrm>
          <a:custGeom>
            <a:avLst/>
            <a:gdLst/>
            <a:ahLst/>
            <a:cxnLst/>
            <a:rect l="l" t="t" r="r" b="b"/>
            <a:pathLst>
              <a:path w="3496945">
                <a:moveTo>
                  <a:pt x="0" y="0"/>
                </a:moveTo>
                <a:lnTo>
                  <a:pt x="3496849" y="0"/>
                </a:lnTo>
              </a:path>
            </a:pathLst>
          </a:custGeom>
          <a:ln w="814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14044" y="3046475"/>
            <a:ext cx="2990262" cy="0"/>
          </a:xfrm>
          <a:custGeom>
            <a:avLst/>
            <a:gdLst/>
            <a:ahLst/>
            <a:cxnLst/>
            <a:rect l="l" t="t" r="r" b="b"/>
            <a:pathLst>
              <a:path w="3496945">
                <a:moveTo>
                  <a:pt x="0" y="0"/>
                </a:moveTo>
                <a:lnTo>
                  <a:pt x="3496849" y="0"/>
                </a:lnTo>
              </a:path>
            </a:pathLst>
          </a:custGeom>
          <a:ln w="814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4044" y="2872237"/>
            <a:ext cx="2990262" cy="0"/>
          </a:xfrm>
          <a:custGeom>
            <a:avLst/>
            <a:gdLst/>
            <a:ahLst/>
            <a:cxnLst/>
            <a:rect l="l" t="t" r="r" b="b"/>
            <a:pathLst>
              <a:path w="3496945">
                <a:moveTo>
                  <a:pt x="0" y="0"/>
                </a:moveTo>
                <a:lnTo>
                  <a:pt x="3496849" y="0"/>
                </a:lnTo>
              </a:path>
            </a:pathLst>
          </a:custGeom>
          <a:ln w="814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06871" y="2698000"/>
            <a:ext cx="2990262" cy="0"/>
          </a:xfrm>
          <a:custGeom>
            <a:avLst/>
            <a:gdLst/>
            <a:ahLst/>
            <a:cxnLst/>
            <a:rect l="l" t="t" r="r" b="b"/>
            <a:pathLst>
              <a:path w="3496945">
                <a:moveTo>
                  <a:pt x="0" y="0"/>
                </a:moveTo>
                <a:lnTo>
                  <a:pt x="3496841" y="0"/>
                </a:lnTo>
              </a:path>
            </a:pathLst>
          </a:custGeom>
          <a:ln w="814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0188" y="2523760"/>
            <a:ext cx="2990262" cy="0"/>
          </a:xfrm>
          <a:custGeom>
            <a:avLst/>
            <a:gdLst/>
            <a:ahLst/>
            <a:cxnLst/>
            <a:rect l="l" t="t" r="r" b="b"/>
            <a:pathLst>
              <a:path w="3496945">
                <a:moveTo>
                  <a:pt x="0" y="0"/>
                </a:moveTo>
                <a:lnTo>
                  <a:pt x="3496849" y="0"/>
                </a:lnTo>
              </a:path>
            </a:pathLst>
          </a:custGeom>
          <a:ln w="814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10194" y="2349521"/>
            <a:ext cx="2990262" cy="0"/>
          </a:xfrm>
          <a:custGeom>
            <a:avLst/>
            <a:gdLst/>
            <a:ahLst/>
            <a:cxnLst/>
            <a:rect l="l" t="t" r="r" b="b"/>
            <a:pathLst>
              <a:path w="3496945">
                <a:moveTo>
                  <a:pt x="0" y="0"/>
                </a:moveTo>
                <a:lnTo>
                  <a:pt x="3496849" y="0"/>
                </a:lnTo>
              </a:path>
            </a:pathLst>
          </a:custGeom>
          <a:ln w="814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10188" y="2175285"/>
            <a:ext cx="2990262" cy="0"/>
          </a:xfrm>
          <a:custGeom>
            <a:avLst/>
            <a:gdLst/>
            <a:ahLst/>
            <a:cxnLst/>
            <a:rect l="l" t="t" r="r" b="b"/>
            <a:pathLst>
              <a:path w="3496945">
                <a:moveTo>
                  <a:pt x="0" y="0"/>
                </a:moveTo>
                <a:lnTo>
                  <a:pt x="3496858" y="0"/>
                </a:lnTo>
              </a:path>
            </a:pathLst>
          </a:custGeom>
          <a:ln w="814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12363" y="3014700"/>
            <a:ext cx="373579" cy="158926"/>
          </a:xfrm>
          <a:custGeom>
            <a:avLst/>
            <a:gdLst/>
            <a:ahLst/>
            <a:cxnLst/>
            <a:rect l="l" t="t" r="r" b="b"/>
            <a:pathLst>
              <a:path w="436879" h="175260">
                <a:moveTo>
                  <a:pt x="411361" y="174694"/>
                </a:moveTo>
                <a:lnTo>
                  <a:pt x="0" y="174694"/>
                </a:lnTo>
                <a:lnTo>
                  <a:pt x="517" y="9290"/>
                </a:lnTo>
                <a:lnTo>
                  <a:pt x="6509" y="1161"/>
                </a:lnTo>
                <a:lnTo>
                  <a:pt x="25193" y="0"/>
                </a:lnTo>
                <a:lnTo>
                  <a:pt x="426919" y="499"/>
                </a:lnTo>
                <a:lnTo>
                  <a:pt x="435357" y="6271"/>
                </a:lnTo>
                <a:lnTo>
                  <a:pt x="436563" y="24266"/>
                </a:lnTo>
                <a:lnTo>
                  <a:pt x="436045" y="165408"/>
                </a:lnTo>
                <a:lnTo>
                  <a:pt x="430049" y="173533"/>
                </a:lnTo>
                <a:lnTo>
                  <a:pt x="411361" y="174694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64052" y="3151019"/>
            <a:ext cx="239460" cy="418620"/>
          </a:xfrm>
          <a:custGeom>
            <a:avLst/>
            <a:gdLst/>
            <a:ahLst/>
            <a:cxnLst/>
            <a:rect l="l" t="t" r="r" b="b"/>
            <a:pathLst>
              <a:path w="280035" h="461645">
                <a:moveTo>
                  <a:pt x="279414" y="461153"/>
                </a:moveTo>
                <a:lnTo>
                  <a:pt x="32552" y="461146"/>
                </a:lnTo>
                <a:lnTo>
                  <a:pt x="0" y="423800"/>
                </a:lnTo>
                <a:lnTo>
                  <a:pt x="7" y="31326"/>
                </a:lnTo>
                <a:lnTo>
                  <a:pt x="973" y="13215"/>
                </a:lnTo>
                <a:lnTo>
                  <a:pt x="5729" y="3915"/>
                </a:lnTo>
                <a:lnTo>
                  <a:pt x="17325" y="489"/>
                </a:lnTo>
                <a:lnTo>
                  <a:pt x="38814" y="0"/>
                </a:lnTo>
                <a:lnTo>
                  <a:pt x="246861" y="6"/>
                </a:lnTo>
                <a:lnTo>
                  <a:pt x="265680" y="936"/>
                </a:lnTo>
                <a:lnTo>
                  <a:pt x="275345" y="5513"/>
                </a:lnTo>
                <a:lnTo>
                  <a:pt x="278905" y="16672"/>
                </a:lnTo>
                <a:lnTo>
                  <a:pt x="279414" y="37352"/>
                </a:lnTo>
                <a:lnTo>
                  <a:pt x="279414" y="461153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10690" y="3151019"/>
            <a:ext cx="238917" cy="418620"/>
          </a:xfrm>
          <a:custGeom>
            <a:avLst/>
            <a:gdLst/>
            <a:ahLst/>
            <a:cxnLst/>
            <a:rect l="l" t="t" r="r" b="b"/>
            <a:pathLst>
              <a:path w="279400" h="461645">
                <a:moveTo>
                  <a:pt x="279405" y="461153"/>
                </a:moveTo>
                <a:lnTo>
                  <a:pt x="32556" y="461146"/>
                </a:lnTo>
                <a:lnTo>
                  <a:pt x="0" y="423800"/>
                </a:lnTo>
                <a:lnTo>
                  <a:pt x="7" y="31336"/>
                </a:lnTo>
                <a:lnTo>
                  <a:pt x="972" y="13220"/>
                </a:lnTo>
                <a:lnTo>
                  <a:pt x="5726" y="3917"/>
                </a:lnTo>
                <a:lnTo>
                  <a:pt x="17320" y="489"/>
                </a:lnTo>
                <a:lnTo>
                  <a:pt x="38806" y="0"/>
                </a:lnTo>
                <a:lnTo>
                  <a:pt x="246853" y="6"/>
                </a:lnTo>
                <a:lnTo>
                  <a:pt x="265672" y="936"/>
                </a:lnTo>
                <a:lnTo>
                  <a:pt x="275336" y="5513"/>
                </a:lnTo>
                <a:lnTo>
                  <a:pt x="278897" y="16672"/>
                </a:lnTo>
                <a:lnTo>
                  <a:pt x="279405" y="37352"/>
                </a:lnTo>
                <a:lnTo>
                  <a:pt x="279405" y="461153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57330" y="3168446"/>
            <a:ext cx="238917" cy="400769"/>
          </a:xfrm>
          <a:custGeom>
            <a:avLst/>
            <a:gdLst/>
            <a:ahLst/>
            <a:cxnLst/>
            <a:rect l="l" t="t" r="r" b="b"/>
            <a:pathLst>
              <a:path w="279400" h="441960">
                <a:moveTo>
                  <a:pt x="279405" y="441931"/>
                </a:moveTo>
                <a:lnTo>
                  <a:pt x="32556" y="441924"/>
                </a:lnTo>
                <a:lnTo>
                  <a:pt x="0" y="404578"/>
                </a:lnTo>
                <a:lnTo>
                  <a:pt x="7" y="31336"/>
                </a:lnTo>
                <a:lnTo>
                  <a:pt x="972" y="13220"/>
                </a:lnTo>
                <a:lnTo>
                  <a:pt x="5726" y="3917"/>
                </a:lnTo>
                <a:lnTo>
                  <a:pt x="17320" y="489"/>
                </a:lnTo>
                <a:lnTo>
                  <a:pt x="38806" y="0"/>
                </a:lnTo>
                <a:lnTo>
                  <a:pt x="246853" y="6"/>
                </a:lnTo>
                <a:lnTo>
                  <a:pt x="265672" y="936"/>
                </a:lnTo>
                <a:lnTo>
                  <a:pt x="275336" y="5513"/>
                </a:lnTo>
                <a:lnTo>
                  <a:pt x="278897" y="16672"/>
                </a:lnTo>
                <a:lnTo>
                  <a:pt x="279405" y="37352"/>
                </a:lnTo>
                <a:lnTo>
                  <a:pt x="279405" y="441931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03965" y="3133593"/>
            <a:ext cx="238917" cy="435895"/>
          </a:xfrm>
          <a:custGeom>
            <a:avLst/>
            <a:gdLst/>
            <a:ahLst/>
            <a:cxnLst/>
            <a:rect l="l" t="t" r="r" b="b"/>
            <a:pathLst>
              <a:path w="279400" h="480695">
                <a:moveTo>
                  <a:pt x="279405" y="480367"/>
                </a:moveTo>
                <a:lnTo>
                  <a:pt x="32556" y="480360"/>
                </a:lnTo>
                <a:lnTo>
                  <a:pt x="0" y="443014"/>
                </a:lnTo>
                <a:lnTo>
                  <a:pt x="7" y="31336"/>
                </a:lnTo>
                <a:lnTo>
                  <a:pt x="972" y="13220"/>
                </a:lnTo>
                <a:lnTo>
                  <a:pt x="5726" y="3917"/>
                </a:lnTo>
                <a:lnTo>
                  <a:pt x="17320" y="489"/>
                </a:lnTo>
                <a:lnTo>
                  <a:pt x="38806" y="0"/>
                </a:lnTo>
                <a:lnTo>
                  <a:pt x="246853" y="6"/>
                </a:lnTo>
                <a:lnTo>
                  <a:pt x="265672" y="936"/>
                </a:lnTo>
                <a:lnTo>
                  <a:pt x="275336" y="5513"/>
                </a:lnTo>
                <a:lnTo>
                  <a:pt x="278897" y="16672"/>
                </a:lnTo>
                <a:lnTo>
                  <a:pt x="279405" y="37352"/>
                </a:lnTo>
                <a:lnTo>
                  <a:pt x="279405" y="480367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12363" y="2805613"/>
            <a:ext cx="373579" cy="158926"/>
          </a:xfrm>
          <a:custGeom>
            <a:avLst/>
            <a:gdLst/>
            <a:ahLst/>
            <a:cxnLst/>
            <a:rect l="l" t="t" r="r" b="b"/>
            <a:pathLst>
              <a:path w="436879" h="175260">
                <a:moveTo>
                  <a:pt x="411361" y="174702"/>
                </a:moveTo>
                <a:lnTo>
                  <a:pt x="0" y="174702"/>
                </a:lnTo>
                <a:lnTo>
                  <a:pt x="518" y="9289"/>
                </a:lnTo>
                <a:lnTo>
                  <a:pt x="6511" y="1161"/>
                </a:lnTo>
                <a:lnTo>
                  <a:pt x="25193" y="0"/>
                </a:lnTo>
                <a:lnTo>
                  <a:pt x="426923" y="499"/>
                </a:lnTo>
                <a:lnTo>
                  <a:pt x="435358" y="6275"/>
                </a:lnTo>
                <a:lnTo>
                  <a:pt x="436563" y="24274"/>
                </a:lnTo>
                <a:lnTo>
                  <a:pt x="436044" y="165417"/>
                </a:lnTo>
                <a:lnTo>
                  <a:pt x="430047" y="173542"/>
                </a:lnTo>
                <a:lnTo>
                  <a:pt x="411361" y="174702"/>
                </a:lnTo>
                <a:close/>
              </a:path>
            </a:pathLst>
          </a:custGeom>
          <a:solidFill>
            <a:srgbClr val="D65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64052" y="2854816"/>
            <a:ext cx="239460" cy="296547"/>
          </a:xfrm>
          <a:custGeom>
            <a:avLst/>
            <a:gdLst/>
            <a:ahLst/>
            <a:cxnLst/>
            <a:rect l="l" t="t" r="r" b="b"/>
            <a:pathLst>
              <a:path w="280035" h="327025">
                <a:moveTo>
                  <a:pt x="279414" y="326646"/>
                </a:moveTo>
                <a:lnTo>
                  <a:pt x="32552" y="326639"/>
                </a:lnTo>
                <a:lnTo>
                  <a:pt x="0" y="289294"/>
                </a:lnTo>
                <a:lnTo>
                  <a:pt x="7" y="31326"/>
                </a:lnTo>
                <a:lnTo>
                  <a:pt x="973" y="13215"/>
                </a:lnTo>
                <a:lnTo>
                  <a:pt x="5729" y="3915"/>
                </a:lnTo>
                <a:lnTo>
                  <a:pt x="17325" y="489"/>
                </a:lnTo>
                <a:lnTo>
                  <a:pt x="38814" y="0"/>
                </a:lnTo>
                <a:lnTo>
                  <a:pt x="246861" y="6"/>
                </a:lnTo>
                <a:lnTo>
                  <a:pt x="265680" y="936"/>
                </a:lnTo>
                <a:lnTo>
                  <a:pt x="275345" y="5513"/>
                </a:lnTo>
                <a:lnTo>
                  <a:pt x="278905" y="16672"/>
                </a:lnTo>
                <a:lnTo>
                  <a:pt x="279414" y="37352"/>
                </a:lnTo>
                <a:lnTo>
                  <a:pt x="279414" y="326646"/>
                </a:lnTo>
                <a:close/>
              </a:path>
            </a:pathLst>
          </a:custGeom>
          <a:solidFill>
            <a:srgbClr val="D65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10690" y="2750274"/>
            <a:ext cx="238917" cy="400769"/>
          </a:xfrm>
          <a:custGeom>
            <a:avLst/>
            <a:gdLst/>
            <a:ahLst/>
            <a:cxnLst/>
            <a:rect l="l" t="t" r="r" b="b"/>
            <a:pathLst>
              <a:path w="279400" h="441960">
                <a:moveTo>
                  <a:pt x="279405" y="441931"/>
                </a:moveTo>
                <a:lnTo>
                  <a:pt x="32556" y="441924"/>
                </a:lnTo>
                <a:lnTo>
                  <a:pt x="0" y="404578"/>
                </a:lnTo>
                <a:lnTo>
                  <a:pt x="7" y="31336"/>
                </a:lnTo>
                <a:lnTo>
                  <a:pt x="972" y="13220"/>
                </a:lnTo>
                <a:lnTo>
                  <a:pt x="5726" y="3917"/>
                </a:lnTo>
                <a:lnTo>
                  <a:pt x="17320" y="489"/>
                </a:lnTo>
                <a:lnTo>
                  <a:pt x="38806" y="0"/>
                </a:lnTo>
                <a:lnTo>
                  <a:pt x="246853" y="6"/>
                </a:lnTo>
                <a:lnTo>
                  <a:pt x="265672" y="936"/>
                </a:lnTo>
                <a:lnTo>
                  <a:pt x="275336" y="5513"/>
                </a:lnTo>
                <a:lnTo>
                  <a:pt x="278897" y="16672"/>
                </a:lnTo>
                <a:lnTo>
                  <a:pt x="279405" y="37352"/>
                </a:lnTo>
                <a:lnTo>
                  <a:pt x="279405" y="441931"/>
                </a:lnTo>
                <a:close/>
              </a:path>
            </a:pathLst>
          </a:custGeom>
          <a:solidFill>
            <a:srgbClr val="D65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57330" y="2907086"/>
            <a:ext cx="238917" cy="261422"/>
          </a:xfrm>
          <a:custGeom>
            <a:avLst/>
            <a:gdLst/>
            <a:ahLst/>
            <a:cxnLst/>
            <a:rect l="l" t="t" r="r" b="b"/>
            <a:pathLst>
              <a:path w="279400" h="288289">
                <a:moveTo>
                  <a:pt x="279405" y="288218"/>
                </a:moveTo>
                <a:lnTo>
                  <a:pt x="32556" y="288211"/>
                </a:lnTo>
                <a:lnTo>
                  <a:pt x="0" y="250866"/>
                </a:lnTo>
                <a:lnTo>
                  <a:pt x="7" y="31336"/>
                </a:lnTo>
                <a:lnTo>
                  <a:pt x="972" y="13220"/>
                </a:lnTo>
                <a:lnTo>
                  <a:pt x="5726" y="3917"/>
                </a:lnTo>
                <a:lnTo>
                  <a:pt x="17320" y="489"/>
                </a:lnTo>
                <a:lnTo>
                  <a:pt x="38806" y="0"/>
                </a:lnTo>
                <a:lnTo>
                  <a:pt x="246853" y="6"/>
                </a:lnTo>
                <a:lnTo>
                  <a:pt x="265672" y="936"/>
                </a:lnTo>
                <a:lnTo>
                  <a:pt x="275336" y="5513"/>
                </a:lnTo>
                <a:lnTo>
                  <a:pt x="278897" y="16672"/>
                </a:lnTo>
                <a:lnTo>
                  <a:pt x="279405" y="37352"/>
                </a:lnTo>
                <a:lnTo>
                  <a:pt x="279405" y="288218"/>
                </a:lnTo>
                <a:close/>
              </a:path>
            </a:pathLst>
          </a:custGeom>
          <a:solidFill>
            <a:srgbClr val="D65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03965" y="2785117"/>
            <a:ext cx="238917" cy="348946"/>
          </a:xfrm>
          <a:custGeom>
            <a:avLst/>
            <a:gdLst/>
            <a:ahLst/>
            <a:cxnLst/>
            <a:rect l="l" t="t" r="r" b="b"/>
            <a:pathLst>
              <a:path w="279400" h="384810">
                <a:moveTo>
                  <a:pt x="279405" y="384289"/>
                </a:moveTo>
                <a:lnTo>
                  <a:pt x="32556" y="384282"/>
                </a:lnTo>
                <a:lnTo>
                  <a:pt x="0" y="346936"/>
                </a:lnTo>
                <a:lnTo>
                  <a:pt x="7" y="31336"/>
                </a:lnTo>
                <a:lnTo>
                  <a:pt x="972" y="13220"/>
                </a:lnTo>
                <a:lnTo>
                  <a:pt x="5726" y="3917"/>
                </a:lnTo>
                <a:lnTo>
                  <a:pt x="17320" y="489"/>
                </a:lnTo>
                <a:lnTo>
                  <a:pt x="38806" y="0"/>
                </a:lnTo>
                <a:lnTo>
                  <a:pt x="246853" y="6"/>
                </a:lnTo>
                <a:lnTo>
                  <a:pt x="265672" y="936"/>
                </a:lnTo>
                <a:lnTo>
                  <a:pt x="275336" y="5513"/>
                </a:lnTo>
                <a:lnTo>
                  <a:pt x="278897" y="16672"/>
                </a:lnTo>
                <a:lnTo>
                  <a:pt x="279405" y="37352"/>
                </a:lnTo>
                <a:lnTo>
                  <a:pt x="279405" y="384289"/>
                </a:lnTo>
                <a:close/>
              </a:path>
            </a:pathLst>
          </a:custGeom>
          <a:solidFill>
            <a:srgbClr val="D650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12363" y="2596527"/>
            <a:ext cx="373579" cy="158926"/>
          </a:xfrm>
          <a:custGeom>
            <a:avLst/>
            <a:gdLst/>
            <a:ahLst/>
            <a:cxnLst/>
            <a:rect l="l" t="t" r="r" b="b"/>
            <a:pathLst>
              <a:path w="436879" h="175260">
                <a:moveTo>
                  <a:pt x="411361" y="174702"/>
                </a:moveTo>
                <a:lnTo>
                  <a:pt x="0" y="174702"/>
                </a:lnTo>
                <a:lnTo>
                  <a:pt x="518" y="9289"/>
                </a:lnTo>
                <a:lnTo>
                  <a:pt x="6511" y="1161"/>
                </a:lnTo>
                <a:lnTo>
                  <a:pt x="25193" y="0"/>
                </a:lnTo>
                <a:lnTo>
                  <a:pt x="426923" y="499"/>
                </a:lnTo>
                <a:lnTo>
                  <a:pt x="435358" y="6275"/>
                </a:lnTo>
                <a:lnTo>
                  <a:pt x="436563" y="24274"/>
                </a:lnTo>
                <a:lnTo>
                  <a:pt x="436044" y="165417"/>
                </a:lnTo>
                <a:lnTo>
                  <a:pt x="430047" y="173542"/>
                </a:lnTo>
                <a:lnTo>
                  <a:pt x="411361" y="174702"/>
                </a:lnTo>
                <a:close/>
              </a:path>
            </a:pathLst>
          </a:custGeom>
          <a:solidFill>
            <a:srgbClr val="DA76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64052" y="2454067"/>
            <a:ext cx="239460" cy="400769"/>
          </a:xfrm>
          <a:custGeom>
            <a:avLst/>
            <a:gdLst/>
            <a:ahLst/>
            <a:cxnLst/>
            <a:rect l="l" t="t" r="r" b="b"/>
            <a:pathLst>
              <a:path w="280035" h="441960">
                <a:moveTo>
                  <a:pt x="279414" y="441939"/>
                </a:moveTo>
                <a:lnTo>
                  <a:pt x="32552" y="441932"/>
                </a:lnTo>
                <a:lnTo>
                  <a:pt x="0" y="404586"/>
                </a:lnTo>
                <a:lnTo>
                  <a:pt x="7" y="31326"/>
                </a:lnTo>
                <a:lnTo>
                  <a:pt x="973" y="13215"/>
                </a:lnTo>
                <a:lnTo>
                  <a:pt x="5729" y="3915"/>
                </a:lnTo>
                <a:lnTo>
                  <a:pt x="17325" y="489"/>
                </a:lnTo>
                <a:lnTo>
                  <a:pt x="38814" y="0"/>
                </a:lnTo>
                <a:lnTo>
                  <a:pt x="246861" y="6"/>
                </a:lnTo>
                <a:lnTo>
                  <a:pt x="265680" y="936"/>
                </a:lnTo>
                <a:lnTo>
                  <a:pt x="275345" y="5513"/>
                </a:lnTo>
                <a:lnTo>
                  <a:pt x="278905" y="16672"/>
                </a:lnTo>
                <a:lnTo>
                  <a:pt x="279414" y="37352"/>
                </a:lnTo>
                <a:lnTo>
                  <a:pt x="279414" y="441939"/>
                </a:lnTo>
                <a:close/>
              </a:path>
            </a:pathLst>
          </a:custGeom>
          <a:solidFill>
            <a:srgbClr val="DA76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10690" y="2506336"/>
            <a:ext cx="238917" cy="244147"/>
          </a:xfrm>
          <a:custGeom>
            <a:avLst/>
            <a:gdLst/>
            <a:ahLst/>
            <a:cxnLst/>
            <a:rect l="l" t="t" r="r" b="b"/>
            <a:pathLst>
              <a:path w="279400" h="269239">
                <a:moveTo>
                  <a:pt x="279405" y="269004"/>
                </a:moveTo>
                <a:lnTo>
                  <a:pt x="32556" y="268997"/>
                </a:lnTo>
                <a:lnTo>
                  <a:pt x="0" y="231652"/>
                </a:lnTo>
                <a:lnTo>
                  <a:pt x="7" y="31336"/>
                </a:lnTo>
                <a:lnTo>
                  <a:pt x="972" y="13220"/>
                </a:lnTo>
                <a:lnTo>
                  <a:pt x="5726" y="3917"/>
                </a:lnTo>
                <a:lnTo>
                  <a:pt x="17320" y="489"/>
                </a:lnTo>
                <a:lnTo>
                  <a:pt x="38806" y="0"/>
                </a:lnTo>
                <a:lnTo>
                  <a:pt x="246853" y="6"/>
                </a:lnTo>
                <a:lnTo>
                  <a:pt x="265672" y="936"/>
                </a:lnTo>
                <a:lnTo>
                  <a:pt x="275336" y="5513"/>
                </a:lnTo>
                <a:lnTo>
                  <a:pt x="278897" y="16672"/>
                </a:lnTo>
                <a:lnTo>
                  <a:pt x="279405" y="37352"/>
                </a:lnTo>
                <a:lnTo>
                  <a:pt x="279405" y="269004"/>
                </a:lnTo>
                <a:close/>
              </a:path>
            </a:pathLst>
          </a:custGeom>
          <a:solidFill>
            <a:srgbClr val="DA76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57330" y="2698000"/>
            <a:ext cx="238917" cy="209598"/>
          </a:xfrm>
          <a:custGeom>
            <a:avLst/>
            <a:gdLst/>
            <a:ahLst/>
            <a:cxnLst/>
            <a:rect l="l" t="t" r="r" b="b"/>
            <a:pathLst>
              <a:path w="279400" h="231139">
                <a:moveTo>
                  <a:pt x="279405" y="230576"/>
                </a:moveTo>
                <a:lnTo>
                  <a:pt x="32556" y="230569"/>
                </a:lnTo>
                <a:lnTo>
                  <a:pt x="0" y="193224"/>
                </a:lnTo>
                <a:lnTo>
                  <a:pt x="7" y="31336"/>
                </a:lnTo>
                <a:lnTo>
                  <a:pt x="972" y="13220"/>
                </a:lnTo>
                <a:lnTo>
                  <a:pt x="5726" y="3917"/>
                </a:lnTo>
                <a:lnTo>
                  <a:pt x="17320" y="489"/>
                </a:lnTo>
                <a:lnTo>
                  <a:pt x="38806" y="0"/>
                </a:lnTo>
                <a:lnTo>
                  <a:pt x="246853" y="6"/>
                </a:lnTo>
                <a:lnTo>
                  <a:pt x="265672" y="936"/>
                </a:lnTo>
                <a:lnTo>
                  <a:pt x="275336" y="5513"/>
                </a:lnTo>
                <a:lnTo>
                  <a:pt x="278897" y="16672"/>
                </a:lnTo>
                <a:lnTo>
                  <a:pt x="279405" y="37352"/>
                </a:lnTo>
                <a:lnTo>
                  <a:pt x="279405" y="230576"/>
                </a:lnTo>
                <a:close/>
              </a:path>
            </a:pathLst>
          </a:custGeom>
          <a:solidFill>
            <a:srgbClr val="DA76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03965" y="2488915"/>
            <a:ext cx="238917" cy="296547"/>
          </a:xfrm>
          <a:custGeom>
            <a:avLst/>
            <a:gdLst/>
            <a:ahLst/>
            <a:cxnLst/>
            <a:rect l="l" t="t" r="r" b="b"/>
            <a:pathLst>
              <a:path w="279400" h="327025">
                <a:moveTo>
                  <a:pt x="279405" y="326646"/>
                </a:moveTo>
                <a:lnTo>
                  <a:pt x="32556" y="326640"/>
                </a:lnTo>
                <a:lnTo>
                  <a:pt x="0" y="289294"/>
                </a:lnTo>
                <a:lnTo>
                  <a:pt x="7" y="31336"/>
                </a:lnTo>
                <a:lnTo>
                  <a:pt x="972" y="13220"/>
                </a:lnTo>
                <a:lnTo>
                  <a:pt x="5726" y="3917"/>
                </a:lnTo>
                <a:lnTo>
                  <a:pt x="17320" y="489"/>
                </a:lnTo>
                <a:lnTo>
                  <a:pt x="38806" y="0"/>
                </a:lnTo>
                <a:lnTo>
                  <a:pt x="246853" y="6"/>
                </a:lnTo>
                <a:lnTo>
                  <a:pt x="265672" y="936"/>
                </a:lnTo>
                <a:lnTo>
                  <a:pt x="275336" y="5513"/>
                </a:lnTo>
                <a:lnTo>
                  <a:pt x="278897" y="16672"/>
                </a:lnTo>
                <a:lnTo>
                  <a:pt x="279405" y="37352"/>
                </a:lnTo>
                <a:lnTo>
                  <a:pt x="279405" y="326646"/>
                </a:lnTo>
                <a:close/>
              </a:path>
            </a:pathLst>
          </a:custGeom>
          <a:solidFill>
            <a:srgbClr val="DA76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12363" y="2387445"/>
            <a:ext cx="373579" cy="158926"/>
          </a:xfrm>
          <a:custGeom>
            <a:avLst/>
            <a:gdLst/>
            <a:ahLst/>
            <a:cxnLst/>
            <a:rect l="l" t="t" r="r" b="b"/>
            <a:pathLst>
              <a:path w="436879" h="175260">
                <a:moveTo>
                  <a:pt x="411361" y="174694"/>
                </a:moveTo>
                <a:lnTo>
                  <a:pt x="0" y="174694"/>
                </a:lnTo>
                <a:lnTo>
                  <a:pt x="517" y="9290"/>
                </a:lnTo>
                <a:lnTo>
                  <a:pt x="6509" y="1161"/>
                </a:lnTo>
                <a:lnTo>
                  <a:pt x="25193" y="0"/>
                </a:lnTo>
                <a:lnTo>
                  <a:pt x="426919" y="499"/>
                </a:lnTo>
                <a:lnTo>
                  <a:pt x="435357" y="6271"/>
                </a:lnTo>
                <a:lnTo>
                  <a:pt x="436563" y="24266"/>
                </a:lnTo>
                <a:lnTo>
                  <a:pt x="436045" y="165408"/>
                </a:lnTo>
                <a:lnTo>
                  <a:pt x="430049" y="173533"/>
                </a:lnTo>
                <a:lnTo>
                  <a:pt x="411361" y="174694"/>
                </a:lnTo>
                <a:close/>
              </a:path>
            </a:pathLst>
          </a:custGeom>
          <a:solidFill>
            <a:srgbClr val="DE9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64052" y="2366949"/>
            <a:ext cx="239460" cy="87524"/>
          </a:xfrm>
          <a:custGeom>
            <a:avLst/>
            <a:gdLst/>
            <a:ahLst/>
            <a:cxnLst/>
            <a:rect l="l" t="t" r="r" b="b"/>
            <a:pathLst>
              <a:path w="280035" h="96519">
                <a:moveTo>
                  <a:pt x="279414" y="96070"/>
                </a:moveTo>
                <a:lnTo>
                  <a:pt x="32552" y="96063"/>
                </a:lnTo>
                <a:lnTo>
                  <a:pt x="0" y="58717"/>
                </a:lnTo>
                <a:lnTo>
                  <a:pt x="7" y="31326"/>
                </a:lnTo>
                <a:lnTo>
                  <a:pt x="973" y="13215"/>
                </a:lnTo>
                <a:lnTo>
                  <a:pt x="5729" y="3915"/>
                </a:lnTo>
                <a:lnTo>
                  <a:pt x="17325" y="489"/>
                </a:lnTo>
                <a:lnTo>
                  <a:pt x="38814" y="0"/>
                </a:lnTo>
                <a:lnTo>
                  <a:pt x="246861" y="6"/>
                </a:lnTo>
                <a:lnTo>
                  <a:pt x="265680" y="936"/>
                </a:lnTo>
                <a:lnTo>
                  <a:pt x="275345" y="5513"/>
                </a:lnTo>
                <a:lnTo>
                  <a:pt x="278905" y="16672"/>
                </a:lnTo>
                <a:lnTo>
                  <a:pt x="279414" y="37352"/>
                </a:lnTo>
                <a:lnTo>
                  <a:pt x="279414" y="96070"/>
                </a:lnTo>
                <a:close/>
              </a:path>
            </a:pathLst>
          </a:custGeom>
          <a:solidFill>
            <a:srgbClr val="DE9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10690" y="2454066"/>
            <a:ext cx="238917" cy="52399"/>
          </a:xfrm>
          <a:custGeom>
            <a:avLst/>
            <a:gdLst/>
            <a:ahLst/>
            <a:cxnLst/>
            <a:rect l="l" t="t" r="r" b="b"/>
            <a:pathLst>
              <a:path w="279400" h="57785">
                <a:moveTo>
                  <a:pt x="279405" y="57642"/>
                </a:moveTo>
                <a:lnTo>
                  <a:pt x="32556" y="57635"/>
                </a:lnTo>
                <a:lnTo>
                  <a:pt x="188" y="27939"/>
                </a:lnTo>
                <a:lnTo>
                  <a:pt x="972" y="13220"/>
                </a:lnTo>
                <a:lnTo>
                  <a:pt x="5726" y="3917"/>
                </a:lnTo>
                <a:lnTo>
                  <a:pt x="17320" y="489"/>
                </a:lnTo>
                <a:lnTo>
                  <a:pt x="38806" y="0"/>
                </a:lnTo>
                <a:lnTo>
                  <a:pt x="246853" y="6"/>
                </a:lnTo>
                <a:lnTo>
                  <a:pt x="265672" y="936"/>
                </a:lnTo>
                <a:lnTo>
                  <a:pt x="275336" y="5513"/>
                </a:lnTo>
                <a:lnTo>
                  <a:pt x="278897" y="16672"/>
                </a:lnTo>
                <a:lnTo>
                  <a:pt x="279405" y="37352"/>
                </a:lnTo>
                <a:lnTo>
                  <a:pt x="279405" y="57642"/>
                </a:lnTo>
                <a:close/>
              </a:path>
              <a:path w="279400" h="57785">
                <a:moveTo>
                  <a:pt x="7" y="31336"/>
                </a:moveTo>
                <a:lnTo>
                  <a:pt x="0" y="20289"/>
                </a:lnTo>
                <a:lnTo>
                  <a:pt x="188" y="27939"/>
                </a:lnTo>
                <a:lnTo>
                  <a:pt x="7" y="31336"/>
                </a:lnTo>
                <a:close/>
              </a:path>
            </a:pathLst>
          </a:custGeom>
          <a:solidFill>
            <a:srgbClr val="DE9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57330" y="2663153"/>
            <a:ext cx="238917" cy="35125"/>
          </a:xfrm>
          <a:custGeom>
            <a:avLst/>
            <a:gdLst/>
            <a:ahLst/>
            <a:cxnLst/>
            <a:rect l="l" t="t" r="r" b="b"/>
            <a:pathLst>
              <a:path w="279400" h="38735">
                <a:moveTo>
                  <a:pt x="279405" y="38428"/>
                </a:moveTo>
                <a:lnTo>
                  <a:pt x="32556" y="38421"/>
                </a:lnTo>
                <a:lnTo>
                  <a:pt x="13734" y="37491"/>
                </a:lnTo>
                <a:lnTo>
                  <a:pt x="4069" y="32916"/>
                </a:lnTo>
                <a:lnTo>
                  <a:pt x="516" y="21780"/>
                </a:lnTo>
                <a:lnTo>
                  <a:pt x="972" y="13220"/>
                </a:lnTo>
                <a:lnTo>
                  <a:pt x="5726" y="3917"/>
                </a:lnTo>
                <a:lnTo>
                  <a:pt x="17320" y="489"/>
                </a:lnTo>
                <a:lnTo>
                  <a:pt x="38806" y="0"/>
                </a:lnTo>
                <a:lnTo>
                  <a:pt x="246853" y="6"/>
                </a:lnTo>
                <a:lnTo>
                  <a:pt x="265672" y="936"/>
                </a:lnTo>
                <a:lnTo>
                  <a:pt x="275336" y="5513"/>
                </a:lnTo>
                <a:lnTo>
                  <a:pt x="278897" y="16672"/>
                </a:lnTo>
                <a:lnTo>
                  <a:pt x="279405" y="37352"/>
                </a:lnTo>
                <a:lnTo>
                  <a:pt x="279405" y="38428"/>
                </a:lnTo>
                <a:close/>
              </a:path>
              <a:path w="279400" h="38735">
                <a:moveTo>
                  <a:pt x="7" y="31336"/>
                </a:moveTo>
                <a:lnTo>
                  <a:pt x="0" y="1075"/>
                </a:lnTo>
                <a:lnTo>
                  <a:pt x="516" y="21780"/>
                </a:lnTo>
                <a:lnTo>
                  <a:pt x="7" y="31336"/>
                </a:lnTo>
                <a:close/>
              </a:path>
            </a:pathLst>
          </a:custGeom>
          <a:solidFill>
            <a:srgbClr val="DE9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03965" y="2419219"/>
            <a:ext cx="238917" cy="70250"/>
          </a:xfrm>
          <a:custGeom>
            <a:avLst/>
            <a:gdLst/>
            <a:ahLst/>
            <a:cxnLst/>
            <a:rect l="l" t="t" r="r" b="b"/>
            <a:pathLst>
              <a:path w="279400" h="77469">
                <a:moveTo>
                  <a:pt x="279405" y="76856"/>
                </a:moveTo>
                <a:lnTo>
                  <a:pt x="32556" y="76849"/>
                </a:lnTo>
                <a:lnTo>
                  <a:pt x="0" y="39503"/>
                </a:lnTo>
                <a:lnTo>
                  <a:pt x="7" y="31336"/>
                </a:lnTo>
                <a:lnTo>
                  <a:pt x="972" y="13220"/>
                </a:lnTo>
                <a:lnTo>
                  <a:pt x="5726" y="3917"/>
                </a:lnTo>
                <a:lnTo>
                  <a:pt x="17320" y="489"/>
                </a:lnTo>
                <a:lnTo>
                  <a:pt x="38806" y="0"/>
                </a:lnTo>
                <a:lnTo>
                  <a:pt x="246853" y="6"/>
                </a:lnTo>
                <a:lnTo>
                  <a:pt x="265672" y="936"/>
                </a:lnTo>
                <a:lnTo>
                  <a:pt x="275336" y="5513"/>
                </a:lnTo>
                <a:lnTo>
                  <a:pt x="278897" y="16672"/>
                </a:lnTo>
                <a:lnTo>
                  <a:pt x="279405" y="37352"/>
                </a:lnTo>
                <a:lnTo>
                  <a:pt x="279405" y="76856"/>
                </a:lnTo>
                <a:close/>
              </a:path>
            </a:pathLst>
          </a:custGeom>
          <a:solidFill>
            <a:srgbClr val="DE9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336373" y="2420477"/>
            <a:ext cx="332854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700" spc="13" dirty="0">
                <a:solidFill>
                  <a:srgbClr val="58595B"/>
                </a:solidFill>
                <a:latin typeface="BelfiusAlternative"/>
                <a:cs typeface="BelfiusAlternative"/>
              </a:rPr>
              <a:t>&gt;</a:t>
            </a:r>
            <a:r>
              <a:rPr sz="700" spc="9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700" spc="22" dirty="0">
                <a:solidFill>
                  <a:srgbClr val="58595B"/>
                </a:solidFill>
                <a:latin typeface="BelfiusAlternative"/>
                <a:cs typeface="BelfiusAlternative"/>
              </a:rPr>
              <a:t>5%</a:t>
            </a:r>
            <a:endParaRPr sz="700" dirty="0">
              <a:latin typeface="BelfiusAlternative"/>
              <a:cs typeface="BelfiusAlternative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610199" y="4265974"/>
            <a:ext cx="2976144" cy="0"/>
          </a:xfrm>
          <a:custGeom>
            <a:avLst/>
            <a:gdLst/>
            <a:ahLst/>
            <a:cxnLst/>
            <a:rect l="l" t="t" r="r" b="b"/>
            <a:pathLst>
              <a:path w="3480434">
                <a:moveTo>
                  <a:pt x="0" y="0"/>
                </a:moveTo>
                <a:lnTo>
                  <a:pt x="3480054" y="0"/>
                </a:lnTo>
              </a:path>
            </a:pathLst>
          </a:custGeom>
          <a:ln w="814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10199" y="4091733"/>
            <a:ext cx="2976144" cy="0"/>
          </a:xfrm>
          <a:custGeom>
            <a:avLst/>
            <a:gdLst/>
            <a:ahLst/>
            <a:cxnLst/>
            <a:rect l="l" t="t" r="r" b="b"/>
            <a:pathLst>
              <a:path w="3480434">
                <a:moveTo>
                  <a:pt x="0" y="0"/>
                </a:moveTo>
                <a:lnTo>
                  <a:pt x="3480054" y="0"/>
                </a:lnTo>
              </a:path>
            </a:pathLst>
          </a:custGeom>
          <a:ln w="814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10195" y="3917492"/>
            <a:ext cx="2976144" cy="0"/>
          </a:xfrm>
          <a:custGeom>
            <a:avLst/>
            <a:gdLst/>
            <a:ahLst/>
            <a:cxnLst/>
            <a:rect l="l" t="t" r="r" b="b"/>
            <a:pathLst>
              <a:path w="3480434">
                <a:moveTo>
                  <a:pt x="0" y="0"/>
                </a:moveTo>
                <a:lnTo>
                  <a:pt x="3480062" y="0"/>
                </a:lnTo>
              </a:path>
            </a:pathLst>
          </a:custGeom>
          <a:ln w="814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10195" y="3743258"/>
            <a:ext cx="2976144" cy="0"/>
          </a:xfrm>
          <a:custGeom>
            <a:avLst/>
            <a:gdLst/>
            <a:ahLst/>
            <a:cxnLst/>
            <a:rect l="l" t="t" r="r" b="b"/>
            <a:pathLst>
              <a:path w="3480434">
                <a:moveTo>
                  <a:pt x="0" y="0"/>
                </a:moveTo>
                <a:lnTo>
                  <a:pt x="3480062" y="0"/>
                </a:lnTo>
              </a:path>
            </a:pathLst>
          </a:custGeom>
          <a:ln w="814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12356" y="3276325"/>
            <a:ext cx="373579" cy="158926"/>
          </a:xfrm>
          <a:custGeom>
            <a:avLst/>
            <a:gdLst/>
            <a:ahLst/>
            <a:cxnLst/>
            <a:rect l="l" t="t" r="r" b="b"/>
            <a:pathLst>
              <a:path w="436879" h="175260">
                <a:moveTo>
                  <a:pt x="411361" y="174702"/>
                </a:moveTo>
                <a:lnTo>
                  <a:pt x="0" y="174702"/>
                </a:lnTo>
                <a:lnTo>
                  <a:pt x="519" y="9284"/>
                </a:lnTo>
                <a:lnTo>
                  <a:pt x="6515" y="1160"/>
                </a:lnTo>
                <a:lnTo>
                  <a:pt x="25202" y="0"/>
                </a:lnTo>
                <a:lnTo>
                  <a:pt x="426934" y="500"/>
                </a:lnTo>
                <a:lnTo>
                  <a:pt x="435367" y="6277"/>
                </a:lnTo>
                <a:lnTo>
                  <a:pt x="436571" y="24274"/>
                </a:lnTo>
                <a:lnTo>
                  <a:pt x="436052" y="165421"/>
                </a:lnTo>
                <a:lnTo>
                  <a:pt x="430053" y="173542"/>
                </a:lnTo>
                <a:lnTo>
                  <a:pt x="411361" y="174702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64052" y="3569020"/>
            <a:ext cx="239460" cy="226873"/>
          </a:xfrm>
          <a:custGeom>
            <a:avLst/>
            <a:gdLst/>
            <a:ahLst/>
            <a:cxnLst/>
            <a:rect l="l" t="t" r="r" b="b"/>
            <a:pathLst>
              <a:path w="280035" h="250189">
                <a:moveTo>
                  <a:pt x="38814" y="249790"/>
                </a:moveTo>
                <a:lnTo>
                  <a:pt x="13611" y="249311"/>
                </a:lnTo>
                <a:lnTo>
                  <a:pt x="2682" y="245960"/>
                </a:lnTo>
                <a:lnTo>
                  <a:pt x="59" y="236863"/>
                </a:lnTo>
                <a:lnTo>
                  <a:pt x="0" y="18676"/>
                </a:lnTo>
                <a:lnTo>
                  <a:pt x="994" y="6548"/>
                </a:lnTo>
                <a:lnTo>
                  <a:pt x="7958" y="1290"/>
                </a:lnTo>
                <a:lnTo>
                  <a:pt x="26860" y="28"/>
                </a:lnTo>
                <a:lnTo>
                  <a:pt x="279414" y="0"/>
                </a:lnTo>
                <a:lnTo>
                  <a:pt x="279414" y="231106"/>
                </a:lnTo>
                <a:lnTo>
                  <a:pt x="278419" y="243238"/>
                </a:lnTo>
                <a:lnTo>
                  <a:pt x="271457" y="248499"/>
                </a:lnTo>
                <a:lnTo>
                  <a:pt x="252560" y="249761"/>
                </a:lnTo>
                <a:lnTo>
                  <a:pt x="38814" y="24979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10690" y="3569021"/>
            <a:ext cx="238917" cy="313821"/>
          </a:xfrm>
          <a:custGeom>
            <a:avLst/>
            <a:gdLst/>
            <a:ahLst/>
            <a:cxnLst/>
            <a:rect l="l" t="t" r="r" b="b"/>
            <a:pathLst>
              <a:path w="279400" h="346075">
                <a:moveTo>
                  <a:pt x="38806" y="345860"/>
                </a:moveTo>
                <a:lnTo>
                  <a:pt x="13604" y="345382"/>
                </a:lnTo>
                <a:lnTo>
                  <a:pt x="2678" y="342029"/>
                </a:lnTo>
                <a:lnTo>
                  <a:pt x="59" y="332929"/>
                </a:lnTo>
                <a:lnTo>
                  <a:pt x="0" y="18676"/>
                </a:lnTo>
                <a:lnTo>
                  <a:pt x="995" y="6547"/>
                </a:lnTo>
                <a:lnTo>
                  <a:pt x="7961" y="1289"/>
                </a:lnTo>
                <a:lnTo>
                  <a:pt x="26868" y="28"/>
                </a:lnTo>
                <a:lnTo>
                  <a:pt x="279405" y="0"/>
                </a:lnTo>
                <a:lnTo>
                  <a:pt x="279405" y="327184"/>
                </a:lnTo>
                <a:lnTo>
                  <a:pt x="278410" y="339312"/>
                </a:lnTo>
                <a:lnTo>
                  <a:pt x="271446" y="344570"/>
                </a:lnTo>
                <a:lnTo>
                  <a:pt x="252545" y="345832"/>
                </a:lnTo>
                <a:lnTo>
                  <a:pt x="38806" y="34586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57330" y="3569016"/>
            <a:ext cx="238917" cy="418620"/>
          </a:xfrm>
          <a:custGeom>
            <a:avLst/>
            <a:gdLst/>
            <a:ahLst/>
            <a:cxnLst/>
            <a:rect l="l" t="t" r="r" b="b"/>
            <a:pathLst>
              <a:path w="279400" h="461645">
                <a:moveTo>
                  <a:pt x="38806" y="461153"/>
                </a:moveTo>
                <a:lnTo>
                  <a:pt x="13604" y="460674"/>
                </a:lnTo>
                <a:lnTo>
                  <a:pt x="2678" y="457321"/>
                </a:lnTo>
                <a:lnTo>
                  <a:pt x="59" y="448222"/>
                </a:lnTo>
                <a:lnTo>
                  <a:pt x="0" y="18676"/>
                </a:lnTo>
                <a:lnTo>
                  <a:pt x="995" y="6547"/>
                </a:lnTo>
                <a:lnTo>
                  <a:pt x="7961" y="1289"/>
                </a:lnTo>
                <a:lnTo>
                  <a:pt x="26868" y="28"/>
                </a:lnTo>
                <a:lnTo>
                  <a:pt x="279405" y="0"/>
                </a:lnTo>
                <a:lnTo>
                  <a:pt x="279405" y="442477"/>
                </a:lnTo>
                <a:lnTo>
                  <a:pt x="278410" y="454604"/>
                </a:lnTo>
                <a:lnTo>
                  <a:pt x="271446" y="459863"/>
                </a:lnTo>
                <a:lnTo>
                  <a:pt x="252545" y="461124"/>
                </a:lnTo>
                <a:lnTo>
                  <a:pt x="38806" y="461153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03965" y="3569020"/>
            <a:ext cx="238917" cy="226873"/>
          </a:xfrm>
          <a:custGeom>
            <a:avLst/>
            <a:gdLst/>
            <a:ahLst/>
            <a:cxnLst/>
            <a:rect l="l" t="t" r="r" b="b"/>
            <a:pathLst>
              <a:path w="279400" h="250189">
                <a:moveTo>
                  <a:pt x="38806" y="249790"/>
                </a:moveTo>
                <a:lnTo>
                  <a:pt x="13605" y="249311"/>
                </a:lnTo>
                <a:lnTo>
                  <a:pt x="2679" y="245958"/>
                </a:lnTo>
                <a:lnTo>
                  <a:pt x="59" y="236857"/>
                </a:lnTo>
                <a:lnTo>
                  <a:pt x="0" y="18676"/>
                </a:lnTo>
                <a:lnTo>
                  <a:pt x="995" y="6547"/>
                </a:lnTo>
                <a:lnTo>
                  <a:pt x="7961" y="1289"/>
                </a:lnTo>
                <a:lnTo>
                  <a:pt x="26868" y="28"/>
                </a:lnTo>
                <a:lnTo>
                  <a:pt x="279405" y="0"/>
                </a:lnTo>
                <a:lnTo>
                  <a:pt x="279405" y="231106"/>
                </a:lnTo>
                <a:lnTo>
                  <a:pt x="278411" y="243238"/>
                </a:lnTo>
                <a:lnTo>
                  <a:pt x="271448" y="248499"/>
                </a:lnTo>
                <a:lnTo>
                  <a:pt x="252551" y="249761"/>
                </a:lnTo>
                <a:lnTo>
                  <a:pt x="38806" y="24979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12356" y="3488420"/>
            <a:ext cx="373579" cy="158926"/>
          </a:xfrm>
          <a:custGeom>
            <a:avLst/>
            <a:gdLst/>
            <a:ahLst/>
            <a:cxnLst/>
            <a:rect l="l" t="t" r="r" b="b"/>
            <a:pathLst>
              <a:path w="436879" h="175260">
                <a:moveTo>
                  <a:pt x="411361" y="174702"/>
                </a:moveTo>
                <a:lnTo>
                  <a:pt x="0" y="174702"/>
                </a:lnTo>
                <a:lnTo>
                  <a:pt x="518" y="9286"/>
                </a:lnTo>
                <a:lnTo>
                  <a:pt x="6513" y="1160"/>
                </a:lnTo>
                <a:lnTo>
                  <a:pt x="25202" y="0"/>
                </a:lnTo>
                <a:lnTo>
                  <a:pt x="426929" y="499"/>
                </a:lnTo>
                <a:lnTo>
                  <a:pt x="435366" y="6273"/>
                </a:lnTo>
                <a:lnTo>
                  <a:pt x="436571" y="24266"/>
                </a:lnTo>
                <a:lnTo>
                  <a:pt x="436052" y="165422"/>
                </a:lnTo>
                <a:lnTo>
                  <a:pt x="430052" y="173542"/>
                </a:lnTo>
                <a:lnTo>
                  <a:pt x="411361" y="174702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64052" y="3795528"/>
            <a:ext cx="239460" cy="157198"/>
          </a:xfrm>
          <a:custGeom>
            <a:avLst/>
            <a:gdLst/>
            <a:ahLst/>
            <a:cxnLst/>
            <a:rect l="l" t="t" r="r" b="b"/>
            <a:pathLst>
              <a:path w="280035" h="173354">
                <a:moveTo>
                  <a:pt x="38814" y="172934"/>
                </a:moveTo>
                <a:lnTo>
                  <a:pt x="13611" y="172455"/>
                </a:lnTo>
                <a:lnTo>
                  <a:pt x="2682" y="169104"/>
                </a:lnTo>
                <a:lnTo>
                  <a:pt x="59" y="160007"/>
                </a:lnTo>
                <a:lnTo>
                  <a:pt x="0" y="18668"/>
                </a:lnTo>
                <a:lnTo>
                  <a:pt x="995" y="6545"/>
                </a:lnTo>
                <a:lnTo>
                  <a:pt x="7960" y="1289"/>
                </a:lnTo>
                <a:lnTo>
                  <a:pt x="26867" y="28"/>
                </a:lnTo>
                <a:lnTo>
                  <a:pt x="279414" y="0"/>
                </a:lnTo>
                <a:lnTo>
                  <a:pt x="279414" y="154250"/>
                </a:lnTo>
                <a:lnTo>
                  <a:pt x="278419" y="166382"/>
                </a:lnTo>
                <a:lnTo>
                  <a:pt x="271457" y="171643"/>
                </a:lnTo>
                <a:lnTo>
                  <a:pt x="252560" y="172905"/>
                </a:lnTo>
                <a:lnTo>
                  <a:pt x="38814" y="172934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10690" y="3882647"/>
            <a:ext cx="238917" cy="87524"/>
          </a:xfrm>
          <a:custGeom>
            <a:avLst/>
            <a:gdLst/>
            <a:ahLst/>
            <a:cxnLst/>
            <a:rect l="l" t="t" r="r" b="b"/>
            <a:pathLst>
              <a:path w="279400" h="96520">
                <a:moveTo>
                  <a:pt x="38806" y="96070"/>
                </a:moveTo>
                <a:lnTo>
                  <a:pt x="13604" y="95591"/>
                </a:lnTo>
                <a:lnTo>
                  <a:pt x="2678" y="92238"/>
                </a:lnTo>
                <a:lnTo>
                  <a:pt x="59" y="83139"/>
                </a:lnTo>
                <a:lnTo>
                  <a:pt x="0" y="18676"/>
                </a:lnTo>
                <a:lnTo>
                  <a:pt x="995" y="6547"/>
                </a:lnTo>
                <a:lnTo>
                  <a:pt x="7961" y="1289"/>
                </a:lnTo>
                <a:lnTo>
                  <a:pt x="26868" y="28"/>
                </a:lnTo>
                <a:lnTo>
                  <a:pt x="279405" y="0"/>
                </a:lnTo>
                <a:lnTo>
                  <a:pt x="279405" y="77393"/>
                </a:lnTo>
                <a:lnTo>
                  <a:pt x="278410" y="89521"/>
                </a:lnTo>
                <a:lnTo>
                  <a:pt x="271446" y="94779"/>
                </a:lnTo>
                <a:lnTo>
                  <a:pt x="252545" y="96041"/>
                </a:lnTo>
                <a:lnTo>
                  <a:pt x="38806" y="9607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57330" y="3987193"/>
            <a:ext cx="238917" cy="104799"/>
          </a:xfrm>
          <a:custGeom>
            <a:avLst/>
            <a:gdLst/>
            <a:ahLst/>
            <a:cxnLst/>
            <a:rect l="l" t="t" r="r" b="b"/>
            <a:pathLst>
              <a:path w="279400" h="115570">
                <a:moveTo>
                  <a:pt x="38806" y="115284"/>
                </a:moveTo>
                <a:lnTo>
                  <a:pt x="13604" y="114805"/>
                </a:lnTo>
                <a:lnTo>
                  <a:pt x="2678" y="111452"/>
                </a:lnTo>
                <a:lnTo>
                  <a:pt x="59" y="102353"/>
                </a:lnTo>
                <a:lnTo>
                  <a:pt x="0" y="18676"/>
                </a:lnTo>
                <a:lnTo>
                  <a:pt x="995" y="6547"/>
                </a:lnTo>
                <a:lnTo>
                  <a:pt x="7961" y="1289"/>
                </a:lnTo>
                <a:lnTo>
                  <a:pt x="26868" y="28"/>
                </a:lnTo>
                <a:lnTo>
                  <a:pt x="279405" y="0"/>
                </a:lnTo>
                <a:lnTo>
                  <a:pt x="279405" y="96608"/>
                </a:lnTo>
                <a:lnTo>
                  <a:pt x="278410" y="108735"/>
                </a:lnTo>
                <a:lnTo>
                  <a:pt x="271446" y="113994"/>
                </a:lnTo>
                <a:lnTo>
                  <a:pt x="252545" y="115255"/>
                </a:lnTo>
                <a:lnTo>
                  <a:pt x="38806" y="115284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03965" y="3795531"/>
            <a:ext cx="238917" cy="52399"/>
          </a:xfrm>
          <a:custGeom>
            <a:avLst/>
            <a:gdLst/>
            <a:ahLst/>
            <a:cxnLst/>
            <a:rect l="l" t="t" r="r" b="b"/>
            <a:pathLst>
              <a:path w="279400" h="57785">
                <a:moveTo>
                  <a:pt x="38806" y="57642"/>
                </a:moveTo>
                <a:lnTo>
                  <a:pt x="13605" y="57163"/>
                </a:lnTo>
                <a:lnTo>
                  <a:pt x="2679" y="53809"/>
                </a:lnTo>
                <a:lnTo>
                  <a:pt x="59" y="44708"/>
                </a:lnTo>
                <a:lnTo>
                  <a:pt x="0" y="18668"/>
                </a:lnTo>
                <a:lnTo>
                  <a:pt x="995" y="6543"/>
                </a:lnTo>
                <a:lnTo>
                  <a:pt x="7963" y="1288"/>
                </a:lnTo>
                <a:lnTo>
                  <a:pt x="26875" y="28"/>
                </a:lnTo>
                <a:lnTo>
                  <a:pt x="279405" y="0"/>
                </a:lnTo>
                <a:lnTo>
                  <a:pt x="279405" y="38957"/>
                </a:lnTo>
                <a:lnTo>
                  <a:pt x="278411" y="51089"/>
                </a:lnTo>
                <a:lnTo>
                  <a:pt x="271448" y="56350"/>
                </a:lnTo>
                <a:lnTo>
                  <a:pt x="252551" y="57613"/>
                </a:lnTo>
                <a:lnTo>
                  <a:pt x="38806" y="57642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12356" y="3715286"/>
            <a:ext cx="373579" cy="158926"/>
          </a:xfrm>
          <a:custGeom>
            <a:avLst/>
            <a:gdLst/>
            <a:ahLst/>
            <a:cxnLst/>
            <a:rect l="l" t="t" r="r" b="b"/>
            <a:pathLst>
              <a:path w="436879" h="175260">
                <a:moveTo>
                  <a:pt x="411361" y="174702"/>
                </a:moveTo>
                <a:lnTo>
                  <a:pt x="0" y="174702"/>
                </a:lnTo>
                <a:lnTo>
                  <a:pt x="518" y="9286"/>
                </a:lnTo>
                <a:lnTo>
                  <a:pt x="6513" y="1160"/>
                </a:lnTo>
                <a:lnTo>
                  <a:pt x="25202" y="0"/>
                </a:lnTo>
                <a:lnTo>
                  <a:pt x="426929" y="499"/>
                </a:lnTo>
                <a:lnTo>
                  <a:pt x="435366" y="6273"/>
                </a:lnTo>
                <a:lnTo>
                  <a:pt x="436571" y="24266"/>
                </a:lnTo>
                <a:lnTo>
                  <a:pt x="436052" y="165422"/>
                </a:lnTo>
                <a:lnTo>
                  <a:pt x="430052" y="173542"/>
                </a:lnTo>
                <a:lnTo>
                  <a:pt x="411361" y="174702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10690" y="3969761"/>
            <a:ext cx="238917" cy="70250"/>
          </a:xfrm>
          <a:custGeom>
            <a:avLst/>
            <a:gdLst/>
            <a:ahLst/>
            <a:cxnLst/>
            <a:rect l="l" t="t" r="r" b="b"/>
            <a:pathLst>
              <a:path w="279400" h="77470">
                <a:moveTo>
                  <a:pt x="38806" y="76864"/>
                </a:moveTo>
                <a:lnTo>
                  <a:pt x="13604" y="76385"/>
                </a:lnTo>
                <a:lnTo>
                  <a:pt x="2678" y="73032"/>
                </a:lnTo>
                <a:lnTo>
                  <a:pt x="59" y="63933"/>
                </a:lnTo>
                <a:lnTo>
                  <a:pt x="0" y="18676"/>
                </a:lnTo>
                <a:lnTo>
                  <a:pt x="995" y="6547"/>
                </a:lnTo>
                <a:lnTo>
                  <a:pt x="7961" y="1289"/>
                </a:lnTo>
                <a:lnTo>
                  <a:pt x="26868" y="28"/>
                </a:lnTo>
                <a:lnTo>
                  <a:pt x="279405" y="0"/>
                </a:lnTo>
                <a:lnTo>
                  <a:pt x="279405" y="58188"/>
                </a:lnTo>
                <a:lnTo>
                  <a:pt x="278410" y="70315"/>
                </a:lnTo>
                <a:lnTo>
                  <a:pt x="271446" y="75574"/>
                </a:lnTo>
                <a:lnTo>
                  <a:pt x="252545" y="76835"/>
                </a:lnTo>
                <a:lnTo>
                  <a:pt x="38806" y="76864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57330" y="4091731"/>
            <a:ext cx="238917" cy="157198"/>
          </a:xfrm>
          <a:custGeom>
            <a:avLst/>
            <a:gdLst/>
            <a:ahLst/>
            <a:cxnLst/>
            <a:rect l="l" t="t" r="r" b="b"/>
            <a:pathLst>
              <a:path w="279400" h="173354">
                <a:moveTo>
                  <a:pt x="38806" y="172934"/>
                </a:moveTo>
                <a:lnTo>
                  <a:pt x="13604" y="172455"/>
                </a:lnTo>
                <a:lnTo>
                  <a:pt x="2678" y="169103"/>
                </a:lnTo>
                <a:lnTo>
                  <a:pt x="59" y="160003"/>
                </a:lnTo>
                <a:lnTo>
                  <a:pt x="0" y="18676"/>
                </a:lnTo>
                <a:lnTo>
                  <a:pt x="995" y="6547"/>
                </a:lnTo>
                <a:lnTo>
                  <a:pt x="7961" y="1289"/>
                </a:lnTo>
                <a:lnTo>
                  <a:pt x="26868" y="28"/>
                </a:lnTo>
                <a:lnTo>
                  <a:pt x="279405" y="0"/>
                </a:lnTo>
                <a:lnTo>
                  <a:pt x="279405" y="154258"/>
                </a:lnTo>
                <a:lnTo>
                  <a:pt x="278410" y="166385"/>
                </a:lnTo>
                <a:lnTo>
                  <a:pt x="271446" y="171644"/>
                </a:lnTo>
                <a:lnTo>
                  <a:pt x="252545" y="172905"/>
                </a:lnTo>
                <a:lnTo>
                  <a:pt x="38806" y="172934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03965" y="3847803"/>
            <a:ext cx="238917" cy="52399"/>
          </a:xfrm>
          <a:custGeom>
            <a:avLst/>
            <a:gdLst/>
            <a:ahLst/>
            <a:cxnLst/>
            <a:rect l="l" t="t" r="r" b="b"/>
            <a:pathLst>
              <a:path w="279400" h="57785">
                <a:moveTo>
                  <a:pt x="38806" y="57642"/>
                </a:moveTo>
                <a:lnTo>
                  <a:pt x="13605" y="57163"/>
                </a:lnTo>
                <a:lnTo>
                  <a:pt x="2679" y="53809"/>
                </a:lnTo>
                <a:lnTo>
                  <a:pt x="59" y="44708"/>
                </a:lnTo>
                <a:lnTo>
                  <a:pt x="0" y="18668"/>
                </a:lnTo>
                <a:lnTo>
                  <a:pt x="995" y="6543"/>
                </a:lnTo>
                <a:lnTo>
                  <a:pt x="7963" y="1288"/>
                </a:lnTo>
                <a:lnTo>
                  <a:pt x="26875" y="28"/>
                </a:lnTo>
                <a:lnTo>
                  <a:pt x="279405" y="0"/>
                </a:lnTo>
                <a:lnTo>
                  <a:pt x="279405" y="38957"/>
                </a:lnTo>
                <a:lnTo>
                  <a:pt x="278411" y="51089"/>
                </a:lnTo>
                <a:lnTo>
                  <a:pt x="271448" y="56350"/>
                </a:lnTo>
                <a:lnTo>
                  <a:pt x="252551" y="57613"/>
                </a:lnTo>
                <a:lnTo>
                  <a:pt x="38806" y="57642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12356" y="3919985"/>
            <a:ext cx="373579" cy="158926"/>
          </a:xfrm>
          <a:custGeom>
            <a:avLst/>
            <a:gdLst/>
            <a:ahLst/>
            <a:cxnLst/>
            <a:rect l="l" t="t" r="r" b="b"/>
            <a:pathLst>
              <a:path w="436879" h="175260">
                <a:moveTo>
                  <a:pt x="411361" y="174702"/>
                </a:moveTo>
                <a:lnTo>
                  <a:pt x="0" y="174702"/>
                </a:lnTo>
                <a:lnTo>
                  <a:pt x="519" y="9284"/>
                </a:lnTo>
                <a:lnTo>
                  <a:pt x="6515" y="1160"/>
                </a:lnTo>
                <a:lnTo>
                  <a:pt x="25202" y="0"/>
                </a:lnTo>
                <a:lnTo>
                  <a:pt x="426934" y="500"/>
                </a:lnTo>
                <a:lnTo>
                  <a:pt x="435367" y="6277"/>
                </a:lnTo>
                <a:lnTo>
                  <a:pt x="436571" y="24274"/>
                </a:lnTo>
                <a:lnTo>
                  <a:pt x="436052" y="165422"/>
                </a:lnTo>
                <a:lnTo>
                  <a:pt x="430052" y="173542"/>
                </a:lnTo>
                <a:lnTo>
                  <a:pt x="411361" y="17470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64052" y="3961056"/>
            <a:ext cx="239460" cy="0"/>
          </a:xfrm>
          <a:custGeom>
            <a:avLst/>
            <a:gdLst/>
            <a:ahLst/>
            <a:cxnLst/>
            <a:rect l="l" t="t" r="r" b="b"/>
            <a:pathLst>
              <a:path w="280035">
                <a:moveTo>
                  <a:pt x="0" y="0"/>
                </a:moveTo>
                <a:lnTo>
                  <a:pt x="279414" y="0"/>
                </a:lnTo>
              </a:path>
            </a:pathLst>
          </a:custGeom>
          <a:ln w="2047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10690" y="4048176"/>
            <a:ext cx="238917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5" y="0"/>
                </a:lnTo>
              </a:path>
            </a:pathLst>
          </a:custGeom>
          <a:ln w="20484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57330" y="4257262"/>
            <a:ext cx="238917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5" y="0"/>
                </a:lnTo>
              </a:path>
            </a:pathLst>
          </a:custGeom>
          <a:ln w="20484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03965" y="3900074"/>
            <a:ext cx="238917" cy="35125"/>
          </a:xfrm>
          <a:custGeom>
            <a:avLst/>
            <a:gdLst/>
            <a:ahLst/>
            <a:cxnLst/>
            <a:rect l="l" t="t" r="r" b="b"/>
            <a:pathLst>
              <a:path w="279400" h="38735">
                <a:moveTo>
                  <a:pt x="38806" y="38428"/>
                </a:moveTo>
                <a:lnTo>
                  <a:pt x="13604" y="37949"/>
                </a:lnTo>
                <a:lnTo>
                  <a:pt x="2678" y="34596"/>
                </a:lnTo>
                <a:lnTo>
                  <a:pt x="59" y="25496"/>
                </a:lnTo>
                <a:lnTo>
                  <a:pt x="0" y="18668"/>
                </a:lnTo>
                <a:lnTo>
                  <a:pt x="995" y="6543"/>
                </a:lnTo>
                <a:lnTo>
                  <a:pt x="7963" y="1288"/>
                </a:lnTo>
                <a:lnTo>
                  <a:pt x="26875" y="28"/>
                </a:lnTo>
                <a:lnTo>
                  <a:pt x="279405" y="0"/>
                </a:lnTo>
                <a:lnTo>
                  <a:pt x="279405" y="19751"/>
                </a:lnTo>
                <a:lnTo>
                  <a:pt x="278410" y="31879"/>
                </a:lnTo>
                <a:lnTo>
                  <a:pt x="271446" y="37137"/>
                </a:lnTo>
                <a:lnTo>
                  <a:pt x="252545" y="38399"/>
                </a:lnTo>
                <a:lnTo>
                  <a:pt x="38806" y="3842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79512" y="485914"/>
            <a:ext cx="8496944" cy="700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2100" b="1" spc="-22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Evolutio</a:t>
            </a:r>
            <a:r>
              <a:rPr sz="2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2100" b="1" spc="-4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-22" dirty="0" err="1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résulta</a:t>
            </a:r>
            <a:r>
              <a:rPr sz="2100" b="1" dirty="0" err="1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spc="-4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-22" dirty="0" smtClean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courant</a:t>
            </a:r>
            <a:r>
              <a:rPr lang="fr-BE" sz="2100" b="1" spc="-22" dirty="0" smtClean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=&gt;exploitation + résultat financier</a:t>
            </a:r>
            <a:endParaRPr sz="2100" dirty="0">
              <a:solidFill>
                <a:schemeClr val="bg1">
                  <a:lumMod val="85000"/>
                </a:schemeClr>
              </a:solidFill>
              <a:latin typeface="BelfiusAlternative"/>
              <a:cs typeface="BelfiusAlternative"/>
            </a:endParaRPr>
          </a:p>
          <a:p>
            <a:pPr marL="11131">
              <a:spcBef>
                <a:spcPts val="329"/>
              </a:spcBef>
            </a:pPr>
            <a:r>
              <a:rPr sz="1100" b="1" spc="-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9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2</a:t>
            </a:r>
            <a:r>
              <a:rPr sz="1100" b="1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H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1100" b="1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/</a:t>
            </a:r>
            <a:r>
              <a:rPr sz="1100" b="1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m</a:t>
            </a:r>
            <a:r>
              <a:rPr sz="1100" b="1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oye</a:t>
            </a:r>
            <a:r>
              <a:rPr sz="1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sz="1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1100" b="1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sz="1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ég</a:t>
            </a:r>
            <a:r>
              <a:rPr sz="1100" b="1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endParaRPr sz="1100" dirty="0">
              <a:solidFill>
                <a:schemeClr val="bg1">
                  <a:lumMod val="85000"/>
                </a:schemeClr>
              </a:solidFill>
              <a:latin typeface="BelfiusAlternative"/>
              <a:cs typeface="BelfiusAlternative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336372" y="2639430"/>
            <a:ext cx="467876" cy="1220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2</a:t>
            </a:r>
            <a:r>
              <a:rPr sz="700" spc="9" dirty="0">
                <a:solidFill>
                  <a:srgbClr val="58595B"/>
                </a:solidFill>
                <a:latin typeface="BelfiusAlternative"/>
                <a:cs typeface="BelfiusAlternative"/>
              </a:rPr>
              <a:t> - </a:t>
            </a:r>
            <a:r>
              <a:rPr sz="700" spc="22" dirty="0">
                <a:solidFill>
                  <a:srgbClr val="58595B"/>
                </a:solidFill>
                <a:latin typeface="BelfiusAlternative"/>
                <a:cs typeface="BelfiusAlternative"/>
              </a:rPr>
              <a:t>5%</a:t>
            </a:r>
            <a:endParaRPr sz="700" dirty="0">
              <a:latin typeface="BelfiusAlternative"/>
              <a:cs typeface="BelfiusAlternative"/>
            </a:endParaRPr>
          </a:p>
          <a:p>
            <a:pPr>
              <a:spcBef>
                <a:spcPts val="46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11131"/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1</a:t>
            </a:r>
            <a:r>
              <a:rPr sz="700" spc="9" dirty="0">
                <a:solidFill>
                  <a:srgbClr val="58595B"/>
                </a:solidFill>
                <a:latin typeface="BelfiusAlternative"/>
                <a:cs typeface="BelfiusAlternative"/>
              </a:rPr>
              <a:t> - </a:t>
            </a:r>
            <a:r>
              <a:rPr sz="700" spc="22" dirty="0">
                <a:solidFill>
                  <a:srgbClr val="58595B"/>
                </a:solidFill>
                <a:latin typeface="BelfiusAlternative"/>
                <a:cs typeface="BelfiusAlternative"/>
              </a:rPr>
              <a:t>2%</a:t>
            </a:r>
            <a:endParaRPr sz="700" dirty="0">
              <a:latin typeface="BelfiusAlternative"/>
              <a:cs typeface="BelfiusAlternative"/>
            </a:endParaRPr>
          </a:p>
          <a:p>
            <a:pPr>
              <a:spcBef>
                <a:spcPts val="46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11131"/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0</a:t>
            </a:r>
            <a:r>
              <a:rPr sz="700" spc="9" dirty="0">
                <a:solidFill>
                  <a:srgbClr val="58595B"/>
                </a:solidFill>
                <a:latin typeface="BelfiusAlternative"/>
                <a:cs typeface="BelfiusAlternative"/>
              </a:rPr>
              <a:t> - </a:t>
            </a:r>
            <a:r>
              <a:rPr sz="700" spc="22" dirty="0">
                <a:solidFill>
                  <a:srgbClr val="58595B"/>
                </a:solidFill>
                <a:latin typeface="BelfiusAlternative"/>
                <a:cs typeface="BelfiusAlternative"/>
              </a:rPr>
              <a:t>1%</a:t>
            </a:r>
            <a:endParaRPr sz="700" dirty="0">
              <a:latin typeface="BelfiusAlternative"/>
              <a:cs typeface="BelfiusAlternative"/>
            </a:endParaRPr>
          </a:p>
          <a:p>
            <a:pPr>
              <a:lnSpc>
                <a:spcPct val="100000"/>
              </a:lnSpc>
            </a:pPr>
            <a:endParaRPr sz="600" dirty="0">
              <a:latin typeface="Times New Roman"/>
              <a:cs typeface="Times New Roman"/>
            </a:endParaRPr>
          </a:p>
          <a:p>
            <a:pPr marL="11131">
              <a:spcBef>
                <a:spcPts val="390"/>
              </a:spcBef>
            </a:pPr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0</a:t>
            </a:r>
            <a:r>
              <a:rPr sz="700" spc="9" dirty="0">
                <a:solidFill>
                  <a:srgbClr val="58595B"/>
                </a:solidFill>
                <a:latin typeface="BelfiusAlternative"/>
                <a:cs typeface="BelfiusAlternative"/>
              </a:rPr>
              <a:t> - </a:t>
            </a:r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-1%</a:t>
            </a:r>
            <a:endParaRPr sz="700" dirty="0">
              <a:latin typeface="BelfiusAlternative"/>
              <a:cs typeface="BelfiusAlternative"/>
            </a:endParaRPr>
          </a:p>
          <a:p>
            <a:pPr>
              <a:spcBef>
                <a:spcPts val="46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11131"/>
            <a:r>
              <a:rPr sz="700" spc="13" dirty="0">
                <a:solidFill>
                  <a:srgbClr val="58595B"/>
                </a:solidFill>
                <a:latin typeface="BelfiusAlternative"/>
                <a:cs typeface="BelfiusAlternative"/>
              </a:rPr>
              <a:t>-1</a:t>
            </a:r>
            <a:r>
              <a:rPr sz="700" spc="9" dirty="0">
                <a:solidFill>
                  <a:srgbClr val="58595B"/>
                </a:solidFill>
                <a:latin typeface="BelfiusAlternative"/>
                <a:cs typeface="BelfiusAlternative"/>
              </a:rPr>
              <a:t> - </a:t>
            </a:r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-2%</a:t>
            </a:r>
            <a:endParaRPr sz="700" dirty="0">
              <a:latin typeface="BelfiusAlternative"/>
              <a:cs typeface="BelfiusAlternative"/>
            </a:endParaRPr>
          </a:p>
          <a:p>
            <a:pPr>
              <a:spcBef>
                <a:spcPts val="46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11131"/>
            <a:r>
              <a:rPr sz="700" spc="13" dirty="0">
                <a:solidFill>
                  <a:srgbClr val="58595B"/>
                </a:solidFill>
                <a:latin typeface="BelfiusAlternative"/>
                <a:cs typeface="BelfiusAlternative"/>
              </a:rPr>
              <a:t>-2</a:t>
            </a:r>
            <a:r>
              <a:rPr sz="700" spc="9" dirty="0">
                <a:solidFill>
                  <a:srgbClr val="58595B"/>
                </a:solidFill>
                <a:latin typeface="BelfiusAlternative"/>
                <a:cs typeface="BelfiusAlternative"/>
              </a:rPr>
              <a:t> - </a:t>
            </a:r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-5%</a:t>
            </a:r>
            <a:endParaRPr sz="700" dirty="0">
              <a:latin typeface="BelfiusAlternative"/>
              <a:cs typeface="BelfiusAlternative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336372" y="3932509"/>
            <a:ext cx="33285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700" spc="13" dirty="0">
                <a:solidFill>
                  <a:srgbClr val="58595B"/>
                </a:solidFill>
                <a:latin typeface="BelfiusAlternative"/>
                <a:cs typeface="BelfiusAlternative"/>
              </a:rPr>
              <a:t>&gt;</a:t>
            </a:r>
            <a:r>
              <a:rPr sz="700" spc="9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-5%</a:t>
            </a:r>
            <a:endParaRPr sz="700" dirty="0">
              <a:latin typeface="BelfiusAlternative"/>
              <a:cs typeface="BelfiusAlternative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113319" y="4536072"/>
            <a:ext cx="220455" cy="111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2014</a:t>
            </a:r>
            <a:endParaRPr sz="700">
              <a:latin typeface="BelfiusAlternative"/>
              <a:cs typeface="BelfiusAlternative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366716" y="4319859"/>
            <a:ext cx="220455" cy="330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43"/>
            <a:r>
              <a:rPr sz="1200" b="1" spc="-100" dirty="0">
                <a:solidFill>
                  <a:srgbClr val="58595B"/>
                </a:solidFill>
                <a:latin typeface="BelfiusNormal"/>
                <a:cs typeface="BelfiusNormal"/>
              </a:rPr>
              <a:t>40</a:t>
            </a:r>
            <a:endParaRPr sz="1200">
              <a:latin typeface="BelfiusNormal"/>
              <a:cs typeface="BelfiusNormal"/>
            </a:endParaRPr>
          </a:p>
          <a:p>
            <a:pPr marL="11131">
              <a:spcBef>
                <a:spcPts val="342"/>
              </a:spcBef>
            </a:pPr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2013</a:t>
            </a:r>
            <a:endParaRPr sz="700">
              <a:latin typeface="BelfiusAlternative"/>
              <a:cs typeface="BelfiusAlternative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620114" y="4536072"/>
            <a:ext cx="220455" cy="111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2012</a:t>
            </a:r>
            <a:endParaRPr sz="700">
              <a:latin typeface="BelfiusAlternative"/>
              <a:cs typeface="BelfiusAlternative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873424" y="4536072"/>
            <a:ext cx="220455" cy="111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700" spc="18" dirty="0">
                <a:solidFill>
                  <a:srgbClr val="58595B"/>
                </a:solidFill>
                <a:latin typeface="BelfiusAlternative"/>
                <a:cs typeface="BelfiusAlternative"/>
              </a:rPr>
              <a:t>2011</a:t>
            </a:r>
            <a:endParaRPr sz="700">
              <a:latin typeface="BelfiusAlternative"/>
              <a:cs typeface="BelfiusAlternative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499356" y="2539658"/>
            <a:ext cx="107722" cy="67025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131"/>
            <a:r>
              <a:rPr sz="700" b="1" dirty="0">
                <a:solidFill>
                  <a:srgbClr val="58595B"/>
                </a:solidFill>
                <a:latin typeface="BelfiusNormal"/>
                <a:cs typeface="BelfiusNormal"/>
              </a:rPr>
              <a:t>Résultat positif</a:t>
            </a:r>
            <a:endParaRPr sz="700">
              <a:latin typeface="BelfiusNormal"/>
              <a:cs typeface="BelfiusNorm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499356" y="3578528"/>
            <a:ext cx="107722" cy="70249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131"/>
            <a:r>
              <a:rPr sz="700" b="1" dirty="0">
                <a:solidFill>
                  <a:srgbClr val="58595B"/>
                </a:solidFill>
                <a:latin typeface="BelfiusNormal"/>
                <a:cs typeface="BelfiusNormal"/>
              </a:rPr>
              <a:t>Résultat négatif</a:t>
            </a:r>
            <a:endParaRPr sz="700">
              <a:latin typeface="BelfiusNormal"/>
              <a:cs typeface="BelfiusNorm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891056" y="2142619"/>
            <a:ext cx="18244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100" dirty="0">
                <a:solidFill>
                  <a:srgbClr val="58595B"/>
                </a:solidFill>
                <a:latin typeface="BelfiusNormal"/>
                <a:cs typeface="BelfiusNormal"/>
              </a:rPr>
              <a:t>69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640087" y="2235810"/>
            <a:ext cx="18244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100" dirty="0">
                <a:solidFill>
                  <a:srgbClr val="58595B"/>
                </a:solidFill>
                <a:latin typeface="BelfiusNormal"/>
                <a:cs typeface="BelfiusNormal"/>
              </a:rPr>
              <a:t>64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380771" y="2440732"/>
            <a:ext cx="18244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100" dirty="0">
                <a:solidFill>
                  <a:srgbClr val="58595B"/>
                </a:solidFill>
                <a:latin typeface="BelfiusNormal"/>
                <a:cs typeface="BelfiusNormal"/>
              </a:rPr>
              <a:t>52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129116" y="2203080"/>
            <a:ext cx="18244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100" dirty="0">
                <a:solidFill>
                  <a:srgbClr val="58595B"/>
                </a:solidFill>
                <a:latin typeface="BelfiusNormal"/>
                <a:cs typeface="BelfiusNormal"/>
              </a:rPr>
              <a:t>66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888456" y="4013201"/>
            <a:ext cx="18244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100" dirty="0">
                <a:solidFill>
                  <a:srgbClr val="58595B"/>
                </a:solidFill>
                <a:latin typeface="BelfiusNormal"/>
                <a:cs typeface="BelfiusNormal"/>
              </a:rPr>
              <a:t>23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632425" y="4158307"/>
            <a:ext cx="18244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100" dirty="0">
                <a:solidFill>
                  <a:srgbClr val="58595B"/>
                </a:solidFill>
                <a:latin typeface="BelfiusNormal"/>
                <a:cs typeface="BelfiusNormal"/>
              </a:rPr>
              <a:t>28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129116" y="3977085"/>
            <a:ext cx="18244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100" dirty="0">
                <a:solidFill>
                  <a:srgbClr val="58595B"/>
                </a:solidFill>
                <a:latin typeface="BelfiusNormal"/>
                <a:cs typeface="BelfiusNormal"/>
              </a:rPr>
              <a:t>26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170262" y="1662516"/>
            <a:ext cx="48027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lang="fr-FR"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é</a:t>
            </a:r>
            <a:r>
              <a:rPr lang="fr-FR" b="1" spc="22" dirty="0">
                <a:solidFill>
                  <a:srgbClr val="FFFFFF"/>
                </a:solidFill>
                <a:latin typeface="BelfiusAlternative"/>
                <a:cs typeface="BelfiusAlternative"/>
              </a:rPr>
              <a:t>p</a:t>
            </a:r>
            <a:r>
              <a:rPr lang="fr-FR"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lang="fr-FR" b="1" spc="53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lang="fr-FR" b="1" spc="39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lang="fr-FR"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lang="fr-FR" b="1" spc="39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lang="fr-FR" b="1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lang="fr-FR"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lang="fr-FR" b="1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lang="fr-FR"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lang="fr-FR"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lang="fr-FR" b="1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lang="fr-FR"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lang="fr-FR"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é</a:t>
            </a:r>
            <a:r>
              <a:rPr lang="fr-FR"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v</a:t>
            </a:r>
            <a:r>
              <a:rPr lang="fr-FR"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ol</a:t>
            </a:r>
            <a:r>
              <a:rPr lang="fr-FR" b="1" spc="22" dirty="0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lang="fr-FR" b="1" spc="39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lang="fr-FR" b="1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lang="fr-FR"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on</a:t>
            </a:r>
            <a:endParaRPr lang="fr-FR" dirty="0">
              <a:latin typeface="BelfiusAlternative"/>
              <a:cs typeface="BelfiusAlternative"/>
            </a:endParaRPr>
          </a:p>
          <a:p>
            <a:pPr algn="ctr"/>
            <a:endParaRPr lang="fr-FR" sz="1600" dirty="0" err="1" smtClean="0"/>
          </a:p>
        </p:txBody>
      </p:sp>
      <p:graphicFrame>
        <p:nvGraphicFramePr>
          <p:cNvPr id="76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994360"/>
              </p:ext>
            </p:extLst>
          </p:nvPr>
        </p:nvGraphicFramePr>
        <p:xfrm>
          <a:off x="755576" y="5624661"/>
          <a:ext cx="7920881" cy="828675"/>
        </p:xfrm>
        <a:graphic>
          <a:graphicData uri="http://schemas.openxmlformats.org/drawingml/2006/table">
            <a:tbl>
              <a:tblPr/>
              <a:tblGrid>
                <a:gridCol w="1728192"/>
                <a:gridCol w="1899331"/>
                <a:gridCol w="1172294"/>
                <a:gridCol w="1560532"/>
                <a:gridCol w="1560532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Nat.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Nat. 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Wal</a:t>
                      </a:r>
                      <a:r>
                        <a:rPr lang="fr-B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Bxl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Wal</a:t>
                      </a:r>
                      <a:r>
                        <a:rPr lang="fr-B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B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Bxl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13.577</a:t>
                      </a:r>
                      <a:endParaRPr lang="fr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99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fr-BE" sz="16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Calibri"/>
                        </a:rPr>
                        <a:t>5.921</a:t>
                      </a:r>
                      <a:endParaRPr lang="fr-BE" sz="1600" b="1" i="0" u="none" strike="noStrike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Calibri"/>
                        </a:rPr>
                        <a:t>6.133</a:t>
                      </a:r>
                      <a:endParaRPr lang="fr-BE" sz="1600" b="1" i="0" u="none" strike="noStrike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Résultat courant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99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fr-BE" sz="16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fr-BE" sz="1600" b="1" i="0" u="none" strike="noStrike" dirty="0">
                        <a:solidFill>
                          <a:srgbClr val="99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fr-BE" sz="1600" b="1" i="0" u="none" strike="noStrike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82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Compte de résultat</a:t>
            </a:r>
            <a:endParaRPr lang="fr-BE" dirty="0"/>
          </a:p>
        </p:txBody>
      </p:sp>
      <p:sp>
        <p:nvSpPr>
          <p:cNvPr id="48130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50825" y="6519863"/>
            <a:ext cx="1181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8B5422C1-C8CC-40A3-8DA3-84C640B50E5E}" type="datetime1">
              <a:rPr lang="nl-BE" altLang="en-US" sz="1000" smtClean="0">
                <a:solidFill>
                  <a:srgbClr val="979FAA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27/05/2016</a:t>
            </a:fld>
            <a:endParaRPr lang="en-US" altLang="en-US" sz="1000" smtClean="0">
              <a:solidFill>
                <a:srgbClr val="979FAA"/>
              </a:solidFill>
            </a:endParaRP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-39688" y="6519863"/>
            <a:ext cx="477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988DE1AA-429C-40CE-942F-D154BD6A17A0}" type="slidenum">
              <a:rPr lang="en-US" altLang="en-US" sz="1000" smtClean="0">
                <a:solidFill>
                  <a:srgbClr val="979FAA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32</a:t>
            </a:fld>
            <a:endParaRPr lang="en-US" altLang="en-US" sz="1000" smtClean="0">
              <a:solidFill>
                <a:srgbClr val="979FAA"/>
              </a:solidFill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285875" y="981075"/>
            <a:ext cx="6565900" cy="4500563"/>
          </a:xfrm>
          <a:prstGeom prst="rect">
            <a:avLst/>
          </a:prstGeom>
          <a:noFill/>
          <a:ln w="9525">
            <a:solidFill>
              <a:srgbClr val="2E36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1476375" y="1666875"/>
            <a:ext cx="3873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200" i="1">
                <a:solidFill>
                  <a:schemeClr val="tx1"/>
                </a:solidFill>
                <a:latin typeface="Arial Narrow" pitchFamily="34" charset="0"/>
              </a:rPr>
              <a:t>%</a:t>
            </a:r>
          </a:p>
        </p:txBody>
      </p:sp>
      <p:sp>
        <p:nvSpPr>
          <p:cNvPr id="48134" name="Rectangle 32"/>
          <p:cNvSpPr>
            <a:spLocks noChangeArrowheads="1"/>
          </p:cNvSpPr>
          <p:nvPr/>
        </p:nvSpPr>
        <p:spPr bwMode="auto">
          <a:xfrm>
            <a:off x="2233613" y="5851525"/>
            <a:ext cx="1668462" cy="809625"/>
          </a:xfrm>
          <a:prstGeom prst="rect">
            <a:avLst/>
          </a:prstGeom>
          <a:noFill/>
          <a:ln w="9525">
            <a:solidFill>
              <a:srgbClr val="6E6D4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8135" name="Rectangle 33"/>
          <p:cNvSpPr>
            <a:spLocks noChangeArrowheads="1"/>
          </p:cNvSpPr>
          <p:nvPr/>
        </p:nvSpPr>
        <p:spPr bwMode="auto">
          <a:xfrm>
            <a:off x="3987800" y="5851525"/>
            <a:ext cx="1668463" cy="809625"/>
          </a:xfrm>
          <a:prstGeom prst="rect">
            <a:avLst/>
          </a:prstGeom>
          <a:noFill/>
          <a:ln w="9525">
            <a:solidFill>
              <a:srgbClr val="6E6D4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8136" name="Rectangle 34"/>
          <p:cNvSpPr>
            <a:spLocks noChangeArrowheads="1"/>
          </p:cNvSpPr>
          <p:nvPr/>
        </p:nvSpPr>
        <p:spPr bwMode="auto">
          <a:xfrm>
            <a:off x="5745163" y="5853113"/>
            <a:ext cx="1666875" cy="809625"/>
          </a:xfrm>
          <a:prstGeom prst="rect">
            <a:avLst/>
          </a:prstGeom>
          <a:noFill/>
          <a:ln w="9525">
            <a:solidFill>
              <a:srgbClr val="6E6D4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3743231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692275" y="5868988"/>
            <a:ext cx="4619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8" name="Picture 36" descr="Vlaanderen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5495925"/>
            <a:ext cx="2794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37" descr="Wallonie coq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5499100"/>
            <a:ext cx="3016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38" descr="Bxlles cap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5535613"/>
            <a:ext cx="2809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46429618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168525" y="5867400"/>
            <a:ext cx="1639888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58451072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881438" y="5867400"/>
            <a:ext cx="1655762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42870507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622925" y="5880100"/>
            <a:ext cx="16859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44" name="Rectangle 61"/>
          <p:cNvSpPr>
            <a:spLocks noChangeArrowheads="1"/>
          </p:cNvSpPr>
          <p:nvPr/>
        </p:nvSpPr>
        <p:spPr bwMode="auto">
          <a:xfrm>
            <a:off x="1287463" y="980728"/>
            <a:ext cx="6573837" cy="35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8145" name="Rectangle 62"/>
          <p:cNvSpPr>
            <a:spLocks noChangeArrowheads="1"/>
          </p:cNvSpPr>
          <p:nvPr/>
        </p:nvSpPr>
        <p:spPr bwMode="auto">
          <a:xfrm>
            <a:off x="1812925" y="1403350"/>
            <a:ext cx="5524500" cy="327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E36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8148" name="Text Box 65"/>
          <p:cNvSpPr txBox="1">
            <a:spLocks noChangeArrowheads="1"/>
          </p:cNvSpPr>
          <p:nvPr/>
        </p:nvSpPr>
        <p:spPr bwMode="auto">
          <a:xfrm>
            <a:off x="179512" y="675928"/>
            <a:ext cx="4471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Evolution </a:t>
            </a:r>
            <a:r>
              <a:rPr lang="en-US" altLang="en-US" sz="2000" dirty="0" err="1">
                <a:solidFill>
                  <a:schemeClr val="bg1"/>
                </a:solidFill>
              </a:rPr>
              <a:t>résultat</a:t>
            </a:r>
            <a:r>
              <a:rPr lang="en-US" altLang="en-US" sz="2000" dirty="0">
                <a:solidFill>
                  <a:schemeClr val="bg1"/>
                </a:solidFill>
              </a:rPr>
              <a:t> courant </a:t>
            </a:r>
            <a:r>
              <a:rPr lang="en-US" altLang="en-US" sz="2000" dirty="0" err="1">
                <a:solidFill>
                  <a:schemeClr val="bg1"/>
                </a:solidFill>
              </a:rPr>
              <a:t>en</a:t>
            </a:r>
            <a:r>
              <a:rPr lang="en-US" altLang="en-US" sz="2000" dirty="0">
                <a:solidFill>
                  <a:schemeClr val="bg1"/>
                </a:solidFill>
              </a:rPr>
              <a:t> % de CA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46963553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331913" y="1341438"/>
            <a:ext cx="65246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71715304"/>
              </p:ext>
            </p:ext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6045200" y="4292600"/>
            <a:ext cx="179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51" name="Text Box 68"/>
          <p:cNvSpPr txBox="1">
            <a:spLocks noChangeArrowheads="1"/>
          </p:cNvSpPr>
          <p:nvPr/>
        </p:nvSpPr>
        <p:spPr bwMode="auto">
          <a:xfrm>
            <a:off x="7391400" y="4029075"/>
            <a:ext cx="476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54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rgbClr val="E1C328"/>
                </a:solidFill>
              </a:rPr>
              <a:t>HA</a:t>
            </a:r>
          </a:p>
        </p:txBody>
      </p:sp>
      <p:sp>
        <p:nvSpPr>
          <p:cNvPr id="48152" name="Text Box 69"/>
          <p:cNvSpPr txBox="1">
            <a:spLocks noChangeArrowheads="1"/>
          </p:cNvSpPr>
          <p:nvPr/>
        </p:nvSpPr>
        <p:spPr bwMode="auto">
          <a:xfrm>
            <a:off x="7164388" y="3382963"/>
            <a:ext cx="681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54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bg2"/>
                </a:solidFill>
              </a:rPr>
              <a:t>Privé</a:t>
            </a:r>
          </a:p>
        </p:txBody>
      </p:sp>
      <p:sp>
        <p:nvSpPr>
          <p:cNvPr id="48153" name="Text Box 70"/>
          <p:cNvSpPr txBox="1">
            <a:spLocks noChangeArrowheads="1"/>
          </p:cNvSpPr>
          <p:nvPr/>
        </p:nvSpPr>
        <p:spPr bwMode="auto">
          <a:xfrm>
            <a:off x="7067550" y="2852738"/>
            <a:ext cx="8175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54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HG</a:t>
            </a:r>
          </a:p>
          <a:p>
            <a:pPr algn="r">
              <a:lnSpc>
                <a:spcPct val="7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Global</a:t>
            </a:r>
          </a:p>
        </p:txBody>
      </p:sp>
      <p:sp>
        <p:nvSpPr>
          <p:cNvPr id="48154" name="Text Box 71"/>
          <p:cNvSpPr txBox="1">
            <a:spLocks noChangeArrowheads="1"/>
          </p:cNvSpPr>
          <p:nvPr/>
        </p:nvSpPr>
        <p:spPr bwMode="auto">
          <a:xfrm>
            <a:off x="7091363" y="374332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54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en-US" sz="1600" b="1" dirty="0">
                <a:solidFill>
                  <a:srgbClr val="5A0037"/>
                </a:solidFill>
              </a:rPr>
              <a:t>Public</a:t>
            </a:r>
          </a:p>
        </p:txBody>
      </p:sp>
      <p:sp>
        <p:nvSpPr>
          <p:cNvPr id="48155" name="Line 54"/>
          <p:cNvSpPr>
            <a:spLocks noChangeShapeType="1"/>
          </p:cNvSpPr>
          <p:nvPr/>
        </p:nvSpPr>
        <p:spPr bwMode="auto">
          <a:xfrm flipV="1">
            <a:off x="1960563" y="1851025"/>
            <a:ext cx="0" cy="30480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89946322"/>
              </p:ext>
            </p:ext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6605588" y="4581525"/>
            <a:ext cx="1228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6545989"/>
              </p:ext>
            </p:ext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485900" y="1927225"/>
            <a:ext cx="5481638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à coins arrondis 10"/>
          <p:cNvSpPr/>
          <p:nvPr/>
        </p:nvSpPr>
        <p:spPr>
          <a:xfrm>
            <a:off x="5622925" y="3106738"/>
            <a:ext cx="1344613" cy="1338262"/>
          </a:xfrm>
          <a:prstGeom prst="roundRect">
            <a:avLst/>
          </a:prstGeom>
          <a:noFill/>
          <a:ln w="38100">
            <a:solidFill>
              <a:srgbClr val="C3004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400" dirty="0" err="1" smtClean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51720" y="3645024"/>
            <a:ext cx="2523455" cy="384051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603750" y="3719513"/>
            <a:ext cx="1192386" cy="360362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90838" y="4029075"/>
            <a:ext cx="2473250" cy="336550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364088" y="3911600"/>
            <a:ext cx="1241500" cy="454025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889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560" y="1801242"/>
            <a:ext cx="3168352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indent="800287"/>
            <a:r>
              <a:rPr sz="25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Cashflow</a:t>
            </a:r>
            <a:endParaRPr sz="2500" dirty="0">
              <a:latin typeface="BelfiusAlternative"/>
              <a:cs typeface="BelfiusAlternative"/>
            </a:endParaRPr>
          </a:p>
          <a:p>
            <a:pPr>
              <a:spcBef>
                <a:spcPts val="22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624981" marR="4453" indent="-614407"/>
            <a:r>
              <a:rPr sz="2500" b="1" spc="-39" dirty="0">
                <a:solidFill>
                  <a:srgbClr val="425B6C"/>
                </a:solidFill>
                <a:latin typeface="BelfiusAlternative"/>
                <a:cs typeface="BelfiusAlternative"/>
              </a:rPr>
              <a:t>Dette</a:t>
            </a:r>
            <a:r>
              <a:rPr sz="2500" b="1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2500" b="1" spc="-75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2500" b="1" spc="-307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2500" b="1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2500" b="1" spc="-75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2500" b="1" dirty="0">
                <a:solidFill>
                  <a:srgbClr val="425B6C"/>
                </a:solidFill>
                <a:latin typeface="BelfiusAlternative"/>
                <a:cs typeface="BelfiusAlternative"/>
              </a:rPr>
              <a:t>à</a:t>
            </a:r>
            <a:r>
              <a:rPr sz="2500" b="1" spc="-75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2500" b="1" spc="-39" dirty="0">
                <a:solidFill>
                  <a:srgbClr val="425B6C"/>
                </a:solidFill>
                <a:latin typeface="BelfiusAlternative"/>
                <a:cs typeface="BelfiusAlternative"/>
              </a:rPr>
              <a:t>échéance </a:t>
            </a:r>
            <a:r>
              <a:rPr sz="2500" b="1" spc="-26" dirty="0">
                <a:solidFill>
                  <a:srgbClr val="425B6C"/>
                </a:solidFill>
                <a:latin typeface="BelfiusAlternative"/>
                <a:cs typeface="BelfiusAlternative"/>
              </a:rPr>
              <a:t>dan</a:t>
            </a:r>
            <a:r>
              <a:rPr sz="2500" b="1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2500" b="1" spc="-53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2500" b="1" spc="-26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2500" b="1" spc="-197" dirty="0">
                <a:solidFill>
                  <a:srgbClr val="425B6C"/>
                </a:solidFill>
                <a:latin typeface="BelfiusAlternative"/>
                <a:cs typeface="BelfiusAlternative"/>
              </a:rPr>
              <a:t>’</a:t>
            </a:r>
            <a:r>
              <a:rPr sz="2500" b="1" spc="-26" dirty="0">
                <a:solidFill>
                  <a:srgbClr val="425B6C"/>
                </a:solidFill>
                <a:latin typeface="BelfiusAlternative"/>
                <a:cs typeface="BelfiusAlternative"/>
              </a:rPr>
              <a:t>année</a:t>
            </a:r>
            <a:endParaRPr sz="2500" dirty="0">
              <a:latin typeface="BelfiusAlternative"/>
              <a:cs typeface="BelfiusAlternativ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380" y="2306273"/>
            <a:ext cx="2739942" cy="0"/>
          </a:xfrm>
          <a:custGeom>
            <a:avLst/>
            <a:gdLst/>
            <a:ahLst/>
            <a:cxnLst/>
            <a:rect l="l" t="t" r="r" b="b"/>
            <a:pathLst>
              <a:path w="3204210">
                <a:moveTo>
                  <a:pt x="0" y="0"/>
                </a:moveTo>
                <a:lnTo>
                  <a:pt x="3203994" y="0"/>
                </a:lnTo>
              </a:path>
            </a:pathLst>
          </a:custGeom>
          <a:ln w="25400">
            <a:solidFill>
              <a:srgbClr val="425B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58088" y="1614038"/>
            <a:ext cx="4212539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marR="270473"/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Capacit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l’hôpita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à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génére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des moyen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financiers</a:t>
            </a:r>
            <a:endParaRPr dirty="0">
              <a:latin typeface="BelfiusAlternative"/>
              <a:cs typeface="BelfiusAlternative"/>
            </a:endParaRPr>
          </a:p>
          <a:p>
            <a:pPr>
              <a:spcBef>
                <a:spcPts val="28"/>
              </a:spcBef>
            </a:pPr>
            <a:endParaRPr dirty="0">
              <a:latin typeface="Times New Roman"/>
              <a:cs typeface="Times New Roman"/>
            </a:endParaRPr>
          </a:p>
          <a:p>
            <a:pPr marL="11131"/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(résulta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+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charge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no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décaissée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—</a:t>
            </a:r>
            <a:endParaRPr dirty="0">
              <a:latin typeface="BelfiusAlternative"/>
              <a:cs typeface="BelfiusAlternative"/>
            </a:endParaRPr>
          </a:p>
          <a:p>
            <a:pPr marL="11131"/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produit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no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encaissés)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7972" y="1474786"/>
            <a:ext cx="3375787" cy="2078129"/>
          </a:xfrm>
          <a:custGeom>
            <a:avLst/>
            <a:gdLst/>
            <a:ahLst/>
            <a:cxnLst/>
            <a:rect l="l" t="t" r="r" b="b"/>
            <a:pathLst>
              <a:path w="3947795" h="2291715">
                <a:moveTo>
                  <a:pt x="3947299" y="2291295"/>
                </a:moveTo>
                <a:lnTo>
                  <a:pt x="3947299" y="287997"/>
                </a:lnTo>
                <a:lnTo>
                  <a:pt x="3947263" y="246922"/>
                </a:lnTo>
                <a:lnTo>
                  <a:pt x="3946327" y="176866"/>
                </a:lnTo>
                <a:lnTo>
                  <a:pt x="3942799" y="121499"/>
                </a:lnTo>
                <a:lnTo>
                  <a:pt x="3934951" y="79091"/>
                </a:lnTo>
                <a:lnTo>
                  <a:pt x="3911299" y="35999"/>
                </a:lnTo>
                <a:lnTo>
                  <a:pt x="3868208" y="12347"/>
                </a:lnTo>
                <a:lnTo>
                  <a:pt x="3825800" y="4499"/>
                </a:lnTo>
                <a:lnTo>
                  <a:pt x="3770432" y="971"/>
                </a:lnTo>
                <a:lnTo>
                  <a:pt x="3700377" y="35"/>
                </a:lnTo>
                <a:lnTo>
                  <a:pt x="3659301" y="0"/>
                </a:lnTo>
                <a:lnTo>
                  <a:pt x="287997" y="0"/>
                </a:lnTo>
                <a:lnTo>
                  <a:pt x="246922" y="35"/>
                </a:lnTo>
                <a:lnTo>
                  <a:pt x="176866" y="971"/>
                </a:lnTo>
                <a:lnTo>
                  <a:pt x="121499" y="4499"/>
                </a:lnTo>
                <a:lnTo>
                  <a:pt x="79091" y="12347"/>
                </a:lnTo>
                <a:lnTo>
                  <a:pt x="35999" y="35999"/>
                </a:lnTo>
                <a:lnTo>
                  <a:pt x="12347" y="79091"/>
                </a:lnTo>
                <a:lnTo>
                  <a:pt x="4499" y="121499"/>
                </a:lnTo>
                <a:lnTo>
                  <a:pt x="971" y="176866"/>
                </a:lnTo>
                <a:lnTo>
                  <a:pt x="35" y="246922"/>
                </a:lnTo>
                <a:lnTo>
                  <a:pt x="0" y="287997"/>
                </a:lnTo>
                <a:lnTo>
                  <a:pt x="0" y="2003297"/>
                </a:lnTo>
                <a:lnTo>
                  <a:pt x="35" y="2044373"/>
                </a:lnTo>
                <a:lnTo>
                  <a:pt x="971" y="2114429"/>
                </a:lnTo>
                <a:lnTo>
                  <a:pt x="4499" y="2169796"/>
                </a:lnTo>
                <a:lnTo>
                  <a:pt x="12347" y="2212204"/>
                </a:lnTo>
                <a:lnTo>
                  <a:pt x="35999" y="2255296"/>
                </a:lnTo>
                <a:lnTo>
                  <a:pt x="79091" y="2278947"/>
                </a:lnTo>
                <a:lnTo>
                  <a:pt x="121499" y="2286795"/>
                </a:lnTo>
                <a:lnTo>
                  <a:pt x="176866" y="2290323"/>
                </a:lnTo>
                <a:lnTo>
                  <a:pt x="246922" y="2291259"/>
                </a:lnTo>
                <a:lnTo>
                  <a:pt x="287997" y="2291295"/>
                </a:lnTo>
                <a:lnTo>
                  <a:pt x="3947299" y="2291295"/>
                </a:lnTo>
                <a:close/>
              </a:path>
            </a:pathLst>
          </a:custGeom>
          <a:ln w="1270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9512" y="125760"/>
            <a:ext cx="828092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lnSpc>
                <a:spcPts val="2717"/>
              </a:lnSpc>
            </a:pPr>
            <a:r>
              <a:rPr spc="13" dirty="0"/>
              <a:t>Co</a:t>
            </a:r>
            <a:r>
              <a:rPr spc="22" dirty="0"/>
              <a:t>m</a:t>
            </a:r>
            <a:r>
              <a:rPr spc="13" dirty="0"/>
              <a:t>p</a:t>
            </a:r>
            <a:r>
              <a:rPr spc="31" dirty="0"/>
              <a:t>t</a:t>
            </a:r>
            <a:r>
              <a:rPr dirty="0"/>
              <a:t>e</a:t>
            </a:r>
            <a:r>
              <a:rPr spc="44" dirty="0"/>
              <a:t> </a:t>
            </a:r>
            <a:r>
              <a:rPr spc="13" dirty="0"/>
              <a:t>d</a:t>
            </a:r>
            <a:r>
              <a:rPr dirty="0"/>
              <a:t>e</a:t>
            </a:r>
            <a:r>
              <a:rPr spc="44" dirty="0"/>
              <a:t> </a:t>
            </a:r>
            <a:r>
              <a:rPr spc="31" dirty="0"/>
              <a:t>r</a:t>
            </a:r>
            <a:r>
              <a:rPr spc="26" dirty="0"/>
              <a:t>é</a:t>
            </a:r>
            <a:r>
              <a:rPr spc="18" dirty="0"/>
              <a:t>s</a:t>
            </a:r>
            <a:r>
              <a:rPr spc="22" dirty="0"/>
              <a:t>u</a:t>
            </a:r>
            <a:r>
              <a:rPr spc="18" dirty="0"/>
              <a:t>l</a:t>
            </a:r>
            <a:r>
              <a:rPr spc="61" dirty="0"/>
              <a:t>t</a:t>
            </a:r>
            <a:r>
              <a:rPr spc="13" dirty="0"/>
              <a:t>a</a:t>
            </a:r>
            <a:r>
              <a:rPr spc="79" dirty="0"/>
              <a:t>t</a:t>
            </a:r>
            <a:r>
              <a:rPr dirty="0"/>
              <a:t>s</a:t>
            </a:r>
          </a:p>
          <a:p>
            <a:pPr marL="11131">
              <a:lnSpc>
                <a:spcPts val="2507"/>
              </a:lnSpc>
            </a:pPr>
            <a:r>
              <a:rPr sz="2100" spc="35" dirty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sz="2100" spc="18" dirty="0">
                <a:solidFill>
                  <a:schemeClr val="bg1">
                    <a:lumMod val="85000"/>
                  </a:schemeClr>
                </a:solidFill>
              </a:rPr>
              <a:t>as</a:t>
            </a:r>
            <a:r>
              <a:rPr sz="2100" spc="26" dirty="0">
                <a:solidFill>
                  <a:schemeClr val="bg1">
                    <a:lumMod val="85000"/>
                  </a:schemeClr>
                </a:solidFill>
              </a:rPr>
              <a:t>h</a:t>
            </a:r>
            <a:r>
              <a:rPr sz="2100" spc="83" dirty="0">
                <a:solidFill>
                  <a:schemeClr val="bg1">
                    <a:lumMod val="85000"/>
                  </a:schemeClr>
                </a:solidFill>
              </a:rPr>
              <a:t>f</a:t>
            </a:r>
            <a:r>
              <a:rPr sz="2100" spc="13" dirty="0">
                <a:solidFill>
                  <a:schemeClr val="bg1">
                    <a:lumMod val="85000"/>
                  </a:schemeClr>
                </a:solidFill>
              </a:rPr>
              <a:t>lo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w</a:t>
            </a:r>
            <a:r>
              <a:rPr sz="2100" spc="39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sz="2100" spc="39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13" dirty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sz="2100" spc="9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sz="2100" spc="48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sz="2100" spc="31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sz="2100" spc="26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sz="2100" spc="39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-162" dirty="0">
                <a:solidFill>
                  <a:schemeClr val="bg1">
                    <a:lumMod val="85000"/>
                  </a:schemeClr>
                </a:solidFill>
              </a:rPr>
              <a:t>L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sz="2100" spc="39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à</a:t>
            </a:r>
            <a:r>
              <a:rPr sz="2100" spc="39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13" dirty="0">
                <a:solidFill>
                  <a:schemeClr val="bg1">
                    <a:lumMod val="85000"/>
                  </a:schemeClr>
                </a:solidFill>
              </a:rPr>
              <a:t>é</a:t>
            </a:r>
            <a:r>
              <a:rPr sz="2100" spc="22" dirty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sz="2100" spc="9" dirty="0">
                <a:solidFill>
                  <a:schemeClr val="bg1">
                    <a:lumMod val="85000"/>
                  </a:schemeClr>
                </a:solidFill>
              </a:rPr>
              <a:t>hé</a:t>
            </a:r>
            <a:r>
              <a:rPr sz="2100" spc="18" dirty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sz="2100" spc="13" dirty="0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sz="2100" spc="9" dirty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e</a:t>
            </a:r>
          </a:p>
        </p:txBody>
      </p:sp>
      <p:sp>
        <p:nvSpPr>
          <p:cNvPr id="7" name="object 7"/>
          <p:cNvSpPr/>
          <p:nvPr/>
        </p:nvSpPr>
        <p:spPr>
          <a:xfrm>
            <a:off x="4468948" y="3379383"/>
            <a:ext cx="4201679" cy="1998091"/>
          </a:xfrm>
          <a:custGeom>
            <a:avLst/>
            <a:gdLst/>
            <a:ahLst/>
            <a:cxnLst/>
            <a:rect l="l" t="t" r="r" b="b"/>
            <a:pathLst>
              <a:path w="4913630" h="2203450">
                <a:moveTo>
                  <a:pt x="4759488" y="1796070"/>
                </a:moveTo>
                <a:lnTo>
                  <a:pt x="153737" y="2199020"/>
                </a:lnTo>
                <a:lnTo>
                  <a:pt x="110120" y="2202249"/>
                </a:lnTo>
                <a:lnTo>
                  <a:pt x="75647" y="2203052"/>
                </a:lnTo>
                <a:lnTo>
                  <a:pt x="61504" y="2202233"/>
                </a:lnTo>
                <a:lnTo>
                  <a:pt x="22414" y="2187945"/>
                </a:lnTo>
                <a:lnTo>
                  <a:pt x="4841" y="2150090"/>
                </a:lnTo>
                <a:lnTo>
                  <a:pt x="605" y="2101469"/>
                </a:lnTo>
                <a:lnTo>
                  <a:pt x="22" y="2057566"/>
                </a:lnTo>
                <a:lnTo>
                  <a:pt x="0" y="420409"/>
                </a:lnTo>
                <a:lnTo>
                  <a:pt x="4782508" y="2175"/>
                </a:lnTo>
                <a:lnTo>
                  <a:pt x="4803106" y="802"/>
                </a:lnTo>
                <a:lnTo>
                  <a:pt x="4821418" y="36"/>
                </a:lnTo>
                <a:lnTo>
                  <a:pt x="4837579" y="0"/>
                </a:lnTo>
                <a:lnTo>
                  <a:pt x="4851722" y="817"/>
                </a:lnTo>
                <a:lnTo>
                  <a:pt x="4890812" y="15105"/>
                </a:lnTo>
                <a:lnTo>
                  <a:pt x="4908385" y="52956"/>
                </a:lnTo>
                <a:lnTo>
                  <a:pt x="4912621" y="101574"/>
                </a:lnTo>
                <a:lnTo>
                  <a:pt x="4913204" y="145474"/>
                </a:lnTo>
                <a:lnTo>
                  <a:pt x="4913204" y="1627718"/>
                </a:lnTo>
                <a:lnTo>
                  <a:pt x="4912621" y="1671724"/>
                </a:lnTo>
                <a:lnTo>
                  <a:pt x="4908385" y="1721086"/>
                </a:lnTo>
                <a:lnTo>
                  <a:pt x="4890812" y="1762016"/>
                </a:lnTo>
                <a:lnTo>
                  <a:pt x="4851722" y="1783144"/>
                </a:lnTo>
                <a:lnTo>
                  <a:pt x="4803106" y="1791666"/>
                </a:lnTo>
                <a:lnTo>
                  <a:pt x="4759488" y="1796070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 rot="21360000">
            <a:off x="4634545" y="3683683"/>
            <a:ext cx="3760740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85" baseline="-4629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sz="3200" b="1" spc="-72" baseline="-4629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sz="3200" b="1" spc="-66" baseline="-4629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3200" b="1" spc="-78" baseline="-3472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sz="3200" b="1" spc="-53" baseline="-3472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sz="3200" b="1" spc="-66" baseline="-3472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sz="3200" b="1" spc="-39" baseline="-2314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3200" b="1" spc="-72" baseline="-2314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3200" b="1" spc="-72" baseline="-1157" dirty="0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sz="3200" b="1" spc="-13" baseline="-1157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sz="3200" b="1" spc="-59" baseline="-1157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100" b="1" spc="-44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2100" b="1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100" b="1" spc="-39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3200" b="1" spc="-59" baseline="1157" dirty="0">
                <a:solidFill>
                  <a:srgbClr val="FFFFFF"/>
                </a:solidFill>
                <a:latin typeface="BelfiusAlternative"/>
                <a:cs typeface="BelfiusAlternative"/>
              </a:rPr>
              <a:t>l</a:t>
            </a:r>
            <a:r>
              <a:rPr sz="3200" b="1" baseline="1157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sz="3200" b="1" spc="-59" baseline="1157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3200" b="1" spc="-32" baseline="1157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sz="3200" b="1" spc="-19" baseline="2314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sz="3200" b="1" spc="-66" baseline="2314" dirty="0">
                <a:solidFill>
                  <a:srgbClr val="FFFFFF"/>
                </a:solidFill>
                <a:latin typeface="BelfiusAlternative"/>
                <a:cs typeface="BelfiusAlternative"/>
              </a:rPr>
              <a:t>p</a:t>
            </a:r>
            <a:r>
              <a:rPr sz="3200" b="1" spc="-66" baseline="3472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sz="3200" b="1" spc="-85" baseline="3472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sz="3200" b="1" spc="-72" baseline="4629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sz="3200" b="1" spc="-39" baseline="4629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3200" b="1" spc="-19" baseline="4629" dirty="0">
                <a:solidFill>
                  <a:srgbClr val="FFFFFF"/>
                </a:solidFill>
                <a:latin typeface="BelfiusAlternative"/>
                <a:cs typeface="BelfiusAlternative"/>
              </a:rPr>
              <a:t>é</a:t>
            </a:r>
            <a:r>
              <a:rPr sz="3200" b="1" spc="-59" baseline="4629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3200" b="1" spc="-66" baseline="5787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3200" b="1" spc="-19" baseline="5787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endParaRPr sz="3200" baseline="5787" dirty="0">
              <a:latin typeface="BelfiusAlternative"/>
              <a:cs typeface="BelfiusAlternative"/>
            </a:endParaRPr>
          </a:p>
        </p:txBody>
      </p:sp>
      <p:sp>
        <p:nvSpPr>
          <p:cNvPr id="9" name="object 9"/>
          <p:cNvSpPr txBox="1"/>
          <p:nvPr/>
        </p:nvSpPr>
        <p:spPr>
          <a:xfrm rot="21360000">
            <a:off x="4634028" y="3966909"/>
            <a:ext cx="3964968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11"/>
              </a:lnSpc>
            </a:pPr>
            <a:r>
              <a:rPr sz="3200" b="1" spc="-39" baseline="-5787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sz="3200" b="1" spc="-39" baseline="-4629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3200" b="1" spc="-78" baseline="-4629" dirty="0">
                <a:solidFill>
                  <a:srgbClr val="FFFFFF"/>
                </a:solidFill>
                <a:latin typeface="BelfiusAlternative"/>
                <a:cs typeface="BelfiusAlternative"/>
              </a:rPr>
              <a:t>m</a:t>
            </a:r>
            <a:r>
              <a:rPr sz="3200" b="1" spc="-19" baseline="-3472" dirty="0">
                <a:solidFill>
                  <a:srgbClr val="FFFFFF"/>
                </a:solidFill>
                <a:latin typeface="BelfiusAlternative"/>
                <a:cs typeface="BelfiusAlternative"/>
              </a:rPr>
              <a:t>b</a:t>
            </a:r>
            <a:r>
              <a:rPr sz="3200" b="1" spc="-72" baseline="-3472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sz="3200" b="1" spc="-72" baseline="-2314" dirty="0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sz="3200" b="1" spc="6" baseline="-2314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sz="3200" b="1" spc="-72" baseline="-2314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3200" b="1" spc="-19" baseline="-1157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3200" b="1" spc="-66" baseline="-1157" dirty="0">
                <a:solidFill>
                  <a:srgbClr val="FFFFFF"/>
                </a:solidFill>
                <a:latin typeface="BelfiusAlternative"/>
                <a:cs typeface="BelfiusAlternative"/>
              </a:rPr>
              <a:t>m</a:t>
            </a:r>
            <a:r>
              <a:rPr sz="2100" b="1" spc="-26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100" b="1" spc="-57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sz="3200" b="1" baseline="1157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3200" b="1" spc="-59" baseline="1157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3200" b="1" spc="-85" baseline="1157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3200" b="1" baseline="2314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3200" b="1" spc="-59" baseline="2314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3200" b="1" spc="-72" baseline="3472" dirty="0">
                <a:solidFill>
                  <a:srgbClr val="FFFFFF"/>
                </a:solidFill>
                <a:latin typeface="BelfiusAlternative"/>
                <a:cs typeface="BelfiusAlternative"/>
              </a:rPr>
              <a:t>l</a:t>
            </a:r>
            <a:r>
              <a:rPr sz="3200" b="1" spc="-19" baseline="3472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sz="3200" b="1" spc="-59" baseline="3472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3200" b="1" spc="-66" baseline="3472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3200" b="1" spc="-39" baseline="4629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3200" b="1" spc="-26" baseline="4629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3200" b="1" spc="-39" baseline="5787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3200" b="1" baseline="5787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3200" b="1" spc="-59" baseline="5787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3200" b="1" spc="-19" baseline="6944" dirty="0">
                <a:solidFill>
                  <a:srgbClr val="FFFFFF"/>
                </a:solidFill>
                <a:latin typeface="BelfiusAlternative"/>
                <a:cs typeface="BelfiusAlternative"/>
              </a:rPr>
              <a:t>à</a:t>
            </a:r>
            <a:r>
              <a:rPr sz="3200" b="1" spc="-98" baseline="6944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3200" b="1" spc="-289" baseline="6944" dirty="0">
                <a:solidFill>
                  <a:srgbClr val="FFFFFF"/>
                </a:solidFill>
                <a:latin typeface="BelfiusAlternative"/>
                <a:cs typeface="BelfiusAlternative"/>
              </a:rPr>
              <a:t>L</a:t>
            </a:r>
            <a:r>
              <a:rPr sz="3200" b="1" baseline="8101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endParaRPr sz="3200" baseline="8101" dirty="0">
              <a:latin typeface="BelfiusAlternative"/>
              <a:cs typeface="BelfiusAlternative"/>
            </a:endParaRPr>
          </a:p>
        </p:txBody>
      </p:sp>
      <p:sp>
        <p:nvSpPr>
          <p:cNvPr id="10" name="object 10"/>
          <p:cNvSpPr txBox="1"/>
          <p:nvPr/>
        </p:nvSpPr>
        <p:spPr>
          <a:xfrm rot="21360000">
            <a:off x="4693528" y="4570564"/>
            <a:ext cx="3912748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91" baseline="-10416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sz="3200" b="1" spc="-66" baseline="-9259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sz="3200" b="1" spc="6" baseline="-9259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sz="3200" b="1" spc="-66" baseline="-9259" dirty="0">
                <a:solidFill>
                  <a:srgbClr val="FFFFFF"/>
                </a:solidFill>
                <a:latin typeface="BelfiusAlternative"/>
                <a:cs typeface="BelfiusAlternative"/>
              </a:rPr>
              <a:t>m</a:t>
            </a:r>
            <a:r>
              <a:rPr sz="3200" b="1" spc="-66" baseline="-8101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3200" b="1" baseline="-6944" dirty="0">
                <a:solidFill>
                  <a:srgbClr val="FFFFFF"/>
                </a:solidFill>
                <a:latin typeface="BelfiusAlternative"/>
                <a:cs typeface="BelfiusAlternative"/>
              </a:rPr>
              <a:t>:</a:t>
            </a:r>
            <a:r>
              <a:rPr sz="3200" b="1" spc="-59" baseline="-6944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3200" b="1" spc="-19" baseline="-6944" dirty="0">
                <a:solidFill>
                  <a:srgbClr val="FFFFFF"/>
                </a:solidFill>
                <a:latin typeface="BelfiusAlternative"/>
                <a:cs typeface="BelfiusAlternative"/>
              </a:rPr>
              <a:t>&gt;</a:t>
            </a:r>
            <a:r>
              <a:rPr sz="3200" b="1" spc="-59" baseline="-6944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3200" b="1" spc="-72" baseline="-5787" dirty="0">
                <a:solidFill>
                  <a:srgbClr val="FFFFFF"/>
                </a:solidFill>
                <a:latin typeface="BelfiusAlternative"/>
                <a:cs typeface="BelfiusAlternative"/>
              </a:rPr>
              <a:t>1</a:t>
            </a:r>
            <a:r>
              <a:rPr sz="3200" b="1" spc="-124" baseline="-5787" dirty="0">
                <a:solidFill>
                  <a:srgbClr val="FFFFFF"/>
                </a:solidFill>
                <a:latin typeface="BelfiusAlternative"/>
                <a:cs typeface="BelfiusAlternative"/>
              </a:rPr>
              <a:t>,</a:t>
            </a:r>
            <a:r>
              <a:rPr sz="3200" b="1" baseline="-5787" dirty="0">
                <a:solidFill>
                  <a:srgbClr val="FFFFFF"/>
                </a:solidFill>
                <a:latin typeface="BelfiusAlternative"/>
                <a:cs typeface="BelfiusAlternative"/>
              </a:rPr>
              <a:t>1</a:t>
            </a:r>
            <a:r>
              <a:rPr sz="3200" b="1" spc="-59" baseline="-5787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3200" b="1" baseline="-4629" dirty="0">
                <a:solidFill>
                  <a:srgbClr val="FFFFFF"/>
                </a:solidFill>
                <a:latin typeface="BelfiusAlternative"/>
                <a:cs typeface="BelfiusAlternative"/>
              </a:rPr>
              <a:t>→</a:t>
            </a:r>
            <a:r>
              <a:rPr sz="3200" b="1" spc="-59" baseline="-4629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3200" b="1" spc="6" baseline="-3472" dirty="0">
                <a:solidFill>
                  <a:srgbClr val="FFFFFF"/>
                </a:solidFill>
                <a:latin typeface="BelfiusAlternative"/>
                <a:cs typeface="BelfiusAlternative"/>
              </a:rPr>
              <a:t>“</a:t>
            </a:r>
            <a:r>
              <a:rPr sz="3200" b="1" spc="-335" baseline="-3472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3200" b="1" spc="-46" baseline="-2314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3200" b="1" spc="-59" baseline="-2314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3200" b="1" baseline="-1157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3200" b="1" spc="-59" baseline="-1157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3200" b="1" spc="-32" baseline="-1157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sz="3200" b="1" spc="-85" baseline="-1157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sz="2100" b="1" spc="-35" dirty="0">
                <a:solidFill>
                  <a:srgbClr val="FFFFFF"/>
                </a:solidFill>
                <a:latin typeface="BelfiusAlternative"/>
                <a:cs typeface="BelfiusAlternative"/>
              </a:rPr>
              <a:t>m</a:t>
            </a:r>
            <a:r>
              <a:rPr sz="3200" b="1" spc="-85" baseline="1157" dirty="0">
                <a:solidFill>
                  <a:srgbClr val="FFFFFF"/>
                </a:solidFill>
                <a:latin typeface="BelfiusAlternative"/>
                <a:cs typeface="BelfiusAlternative"/>
              </a:rPr>
              <a:t>b</a:t>
            </a:r>
            <a:r>
              <a:rPr sz="3200" b="1" spc="-66" baseline="1157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sz="3200" b="1" spc="-13" baseline="1157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sz="3200" b="1" spc="-98" baseline="1157" dirty="0">
                <a:solidFill>
                  <a:srgbClr val="FFFFFF"/>
                </a:solidFill>
                <a:latin typeface="BelfiusAlternative"/>
                <a:cs typeface="BelfiusAlternative"/>
              </a:rPr>
              <a:t>é</a:t>
            </a:r>
            <a:r>
              <a:rPr sz="3200" b="1" baseline="2314" dirty="0">
                <a:solidFill>
                  <a:srgbClr val="FFFFFF"/>
                </a:solidFill>
                <a:latin typeface="BelfiusAlternative"/>
                <a:cs typeface="BelfiusAlternative"/>
              </a:rPr>
              <a:t>”</a:t>
            </a:r>
            <a:endParaRPr sz="3200" baseline="2314" dirty="0">
              <a:latin typeface="BelfiusAlternative"/>
              <a:cs typeface="BelfiusAlternative"/>
            </a:endParaRPr>
          </a:p>
        </p:txBody>
      </p:sp>
    </p:spTree>
    <p:extLst>
      <p:ext uri="{BB962C8B-B14F-4D97-AF65-F5344CB8AC3E}">
        <p14:creationId xmlns:p14="http://schemas.microsoft.com/office/powerpoint/2010/main" val="7815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12" y="125760"/>
            <a:ext cx="828092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lnSpc>
                <a:spcPts val="2717"/>
              </a:lnSpc>
            </a:pPr>
            <a:r>
              <a:rPr spc="13" dirty="0"/>
              <a:t>Co</a:t>
            </a:r>
            <a:r>
              <a:rPr spc="22" dirty="0"/>
              <a:t>m</a:t>
            </a:r>
            <a:r>
              <a:rPr spc="13" dirty="0"/>
              <a:t>p</a:t>
            </a:r>
            <a:r>
              <a:rPr spc="31" dirty="0"/>
              <a:t>t</a:t>
            </a:r>
            <a:r>
              <a:rPr dirty="0"/>
              <a:t>e</a:t>
            </a:r>
            <a:r>
              <a:rPr spc="44" dirty="0"/>
              <a:t> </a:t>
            </a:r>
            <a:r>
              <a:rPr spc="13" dirty="0"/>
              <a:t>d</a:t>
            </a:r>
            <a:r>
              <a:rPr dirty="0"/>
              <a:t>e</a:t>
            </a:r>
            <a:r>
              <a:rPr spc="44" dirty="0"/>
              <a:t> </a:t>
            </a:r>
            <a:r>
              <a:rPr spc="31" dirty="0"/>
              <a:t>r</a:t>
            </a:r>
            <a:r>
              <a:rPr spc="26" dirty="0"/>
              <a:t>é</a:t>
            </a:r>
            <a:r>
              <a:rPr spc="18" dirty="0"/>
              <a:t>s</a:t>
            </a:r>
            <a:r>
              <a:rPr spc="22" dirty="0"/>
              <a:t>u</a:t>
            </a:r>
            <a:r>
              <a:rPr spc="18" dirty="0"/>
              <a:t>l</a:t>
            </a:r>
            <a:r>
              <a:rPr spc="61" dirty="0"/>
              <a:t>t</a:t>
            </a:r>
            <a:r>
              <a:rPr spc="13" dirty="0"/>
              <a:t>a</a:t>
            </a:r>
            <a:r>
              <a:rPr spc="79" dirty="0"/>
              <a:t>t</a:t>
            </a:r>
            <a:r>
              <a:rPr dirty="0"/>
              <a:t>s</a:t>
            </a:r>
          </a:p>
          <a:p>
            <a:pPr marL="11131">
              <a:lnSpc>
                <a:spcPts val="2507"/>
              </a:lnSpc>
            </a:pPr>
            <a:r>
              <a:rPr sz="2100" spc="35" dirty="0" err="1" smtClean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sz="2100" spc="22" dirty="0" err="1" smtClean="0">
                <a:solidFill>
                  <a:schemeClr val="bg1">
                    <a:lumMod val="85000"/>
                  </a:schemeClr>
                </a:solidFill>
              </a:rPr>
              <a:t>as</a:t>
            </a:r>
            <a:r>
              <a:rPr sz="2100" spc="26" dirty="0" err="1" smtClean="0">
                <a:solidFill>
                  <a:schemeClr val="bg1">
                    <a:lumMod val="85000"/>
                  </a:schemeClr>
                </a:solidFill>
              </a:rPr>
              <a:t>h</a:t>
            </a:r>
            <a:r>
              <a:rPr sz="2100" spc="83" dirty="0" err="1" smtClean="0">
                <a:solidFill>
                  <a:schemeClr val="bg1">
                    <a:lumMod val="85000"/>
                  </a:schemeClr>
                </a:solidFill>
              </a:rPr>
              <a:t>f</a:t>
            </a:r>
            <a:r>
              <a:rPr sz="2100" spc="13" dirty="0" err="1" smtClean="0">
                <a:solidFill>
                  <a:schemeClr val="bg1">
                    <a:lumMod val="85000"/>
                  </a:schemeClr>
                </a:solidFill>
              </a:rPr>
              <a:t>lo</a:t>
            </a:r>
            <a:r>
              <a:rPr sz="2100" dirty="0" err="1" smtClean="0">
                <a:solidFill>
                  <a:schemeClr val="bg1">
                    <a:lumMod val="85000"/>
                  </a:schemeClr>
                </a:solidFill>
              </a:rPr>
              <a:t>w</a:t>
            </a:r>
            <a:r>
              <a:rPr lang="fr-BE" sz="2100" dirty="0" smtClean="0">
                <a:solidFill>
                  <a:schemeClr val="bg1">
                    <a:lumMod val="85000"/>
                  </a:schemeClr>
                </a:solidFill>
              </a:rPr>
              <a:t> = trésorerie de l’année</a:t>
            </a:r>
            <a:endParaRPr sz="2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6063" y="4771634"/>
            <a:ext cx="2726910" cy="0"/>
          </a:xfrm>
          <a:custGeom>
            <a:avLst/>
            <a:gdLst/>
            <a:ahLst/>
            <a:cxnLst/>
            <a:rect l="l" t="t" r="r" b="b"/>
            <a:pathLst>
              <a:path w="3188970">
                <a:moveTo>
                  <a:pt x="0" y="0"/>
                </a:moveTo>
                <a:lnTo>
                  <a:pt x="3188888" y="0"/>
                </a:lnTo>
              </a:path>
            </a:pathLst>
          </a:custGeom>
          <a:ln w="14604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8847" y="4355242"/>
            <a:ext cx="2704105" cy="0"/>
          </a:xfrm>
          <a:custGeom>
            <a:avLst/>
            <a:gdLst/>
            <a:ahLst/>
            <a:cxnLst/>
            <a:rect l="l" t="t" r="r" b="b"/>
            <a:pathLst>
              <a:path w="3162300">
                <a:moveTo>
                  <a:pt x="0" y="0"/>
                </a:moveTo>
                <a:lnTo>
                  <a:pt x="3162097" y="0"/>
                </a:lnTo>
              </a:path>
            </a:pathLst>
          </a:custGeom>
          <a:ln w="14604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8847" y="3938837"/>
            <a:ext cx="2704105" cy="0"/>
          </a:xfrm>
          <a:custGeom>
            <a:avLst/>
            <a:gdLst/>
            <a:ahLst/>
            <a:cxnLst/>
            <a:rect l="l" t="t" r="r" b="b"/>
            <a:pathLst>
              <a:path w="3162300">
                <a:moveTo>
                  <a:pt x="0" y="0"/>
                </a:moveTo>
                <a:lnTo>
                  <a:pt x="3162097" y="0"/>
                </a:lnTo>
              </a:path>
            </a:pathLst>
          </a:custGeom>
          <a:ln w="14604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8847" y="3522439"/>
            <a:ext cx="2704105" cy="0"/>
          </a:xfrm>
          <a:custGeom>
            <a:avLst/>
            <a:gdLst/>
            <a:ahLst/>
            <a:cxnLst/>
            <a:rect l="l" t="t" r="r" b="b"/>
            <a:pathLst>
              <a:path w="3162300">
                <a:moveTo>
                  <a:pt x="0" y="0"/>
                </a:moveTo>
                <a:lnTo>
                  <a:pt x="3162097" y="0"/>
                </a:lnTo>
              </a:path>
            </a:pathLst>
          </a:custGeom>
          <a:ln w="14604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8847" y="3106041"/>
            <a:ext cx="2704105" cy="0"/>
          </a:xfrm>
          <a:custGeom>
            <a:avLst/>
            <a:gdLst/>
            <a:ahLst/>
            <a:cxnLst/>
            <a:rect l="l" t="t" r="r" b="b"/>
            <a:pathLst>
              <a:path w="3162300">
                <a:moveTo>
                  <a:pt x="0" y="0"/>
                </a:moveTo>
                <a:lnTo>
                  <a:pt x="3162097" y="0"/>
                </a:lnTo>
              </a:path>
            </a:pathLst>
          </a:custGeom>
          <a:ln w="14604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8847" y="2689643"/>
            <a:ext cx="2704105" cy="0"/>
          </a:xfrm>
          <a:custGeom>
            <a:avLst/>
            <a:gdLst/>
            <a:ahLst/>
            <a:cxnLst/>
            <a:rect l="l" t="t" r="r" b="b"/>
            <a:pathLst>
              <a:path w="3162300">
                <a:moveTo>
                  <a:pt x="0" y="0"/>
                </a:moveTo>
                <a:lnTo>
                  <a:pt x="3162097" y="0"/>
                </a:lnTo>
              </a:path>
            </a:pathLst>
          </a:custGeom>
          <a:ln w="14604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8847" y="2273246"/>
            <a:ext cx="2704105" cy="0"/>
          </a:xfrm>
          <a:custGeom>
            <a:avLst/>
            <a:gdLst/>
            <a:ahLst/>
            <a:cxnLst/>
            <a:rect l="l" t="t" r="r" b="b"/>
            <a:pathLst>
              <a:path w="3162300">
                <a:moveTo>
                  <a:pt x="0" y="0"/>
                </a:moveTo>
                <a:lnTo>
                  <a:pt x="3162097" y="0"/>
                </a:lnTo>
              </a:path>
            </a:pathLst>
          </a:custGeom>
          <a:ln w="14604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3371" y="3784774"/>
            <a:ext cx="327425" cy="986953"/>
          </a:xfrm>
          <a:custGeom>
            <a:avLst/>
            <a:gdLst/>
            <a:ahLst/>
            <a:cxnLst/>
            <a:rect l="l" t="t" r="r" b="b"/>
            <a:pathLst>
              <a:path w="382905" h="1088389">
                <a:moveTo>
                  <a:pt x="382586" y="1088291"/>
                </a:moveTo>
                <a:lnTo>
                  <a:pt x="37927" y="1088172"/>
                </a:lnTo>
                <a:lnTo>
                  <a:pt x="1929" y="1058801"/>
                </a:lnTo>
                <a:lnTo>
                  <a:pt x="0" y="1017918"/>
                </a:lnTo>
                <a:lnTo>
                  <a:pt x="17" y="70373"/>
                </a:lnTo>
                <a:lnTo>
                  <a:pt x="1824" y="30290"/>
                </a:lnTo>
                <a:lnTo>
                  <a:pt x="37172" y="140"/>
                </a:lnTo>
                <a:lnTo>
                  <a:pt x="53077" y="0"/>
                </a:lnTo>
                <a:lnTo>
                  <a:pt x="344584" y="118"/>
                </a:lnTo>
                <a:lnTo>
                  <a:pt x="380582" y="29489"/>
                </a:lnTo>
                <a:lnTo>
                  <a:pt x="382512" y="70373"/>
                </a:lnTo>
                <a:lnTo>
                  <a:pt x="382586" y="1088291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5090" y="3795185"/>
            <a:ext cx="327425" cy="976588"/>
          </a:xfrm>
          <a:custGeom>
            <a:avLst/>
            <a:gdLst/>
            <a:ahLst/>
            <a:cxnLst/>
            <a:rect l="l" t="t" r="r" b="b"/>
            <a:pathLst>
              <a:path w="382905" h="1076960">
                <a:moveTo>
                  <a:pt x="382586" y="1076812"/>
                </a:moveTo>
                <a:lnTo>
                  <a:pt x="37923" y="1076693"/>
                </a:lnTo>
                <a:lnTo>
                  <a:pt x="1929" y="1047324"/>
                </a:lnTo>
                <a:lnTo>
                  <a:pt x="0" y="1006440"/>
                </a:lnTo>
                <a:lnTo>
                  <a:pt x="18" y="70373"/>
                </a:lnTo>
                <a:lnTo>
                  <a:pt x="1823" y="30296"/>
                </a:lnTo>
                <a:lnTo>
                  <a:pt x="37161" y="140"/>
                </a:lnTo>
                <a:lnTo>
                  <a:pt x="53062" y="0"/>
                </a:lnTo>
                <a:lnTo>
                  <a:pt x="344584" y="118"/>
                </a:lnTo>
                <a:lnTo>
                  <a:pt x="380582" y="29489"/>
                </a:lnTo>
                <a:lnTo>
                  <a:pt x="382512" y="70373"/>
                </a:lnTo>
                <a:lnTo>
                  <a:pt x="382586" y="1076812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06794" y="3689004"/>
            <a:ext cx="327425" cy="1083115"/>
          </a:xfrm>
          <a:custGeom>
            <a:avLst/>
            <a:gdLst/>
            <a:ahLst/>
            <a:cxnLst/>
            <a:rect l="l" t="t" r="r" b="b"/>
            <a:pathLst>
              <a:path w="382905" h="1194435">
                <a:moveTo>
                  <a:pt x="382586" y="1193900"/>
                </a:moveTo>
                <a:lnTo>
                  <a:pt x="37927" y="1193781"/>
                </a:lnTo>
                <a:lnTo>
                  <a:pt x="1929" y="1164410"/>
                </a:lnTo>
                <a:lnTo>
                  <a:pt x="0" y="1123526"/>
                </a:lnTo>
                <a:lnTo>
                  <a:pt x="17" y="70373"/>
                </a:lnTo>
                <a:lnTo>
                  <a:pt x="1824" y="30290"/>
                </a:lnTo>
                <a:lnTo>
                  <a:pt x="37172" y="140"/>
                </a:lnTo>
                <a:lnTo>
                  <a:pt x="53077" y="0"/>
                </a:lnTo>
                <a:lnTo>
                  <a:pt x="344584" y="118"/>
                </a:lnTo>
                <a:lnTo>
                  <a:pt x="380582" y="29489"/>
                </a:lnTo>
                <a:lnTo>
                  <a:pt x="382512" y="70373"/>
                </a:lnTo>
                <a:lnTo>
                  <a:pt x="382586" y="119390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88506" y="3618206"/>
            <a:ext cx="327425" cy="1153941"/>
          </a:xfrm>
          <a:custGeom>
            <a:avLst/>
            <a:gdLst/>
            <a:ahLst/>
            <a:cxnLst/>
            <a:rect l="l" t="t" r="r" b="b"/>
            <a:pathLst>
              <a:path w="382904" h="1272539">
                <a:moveTo>
                  <a:pt x="382586" y="1271978"/>
                </a:moveTo>
                <a:lnTo>
                  <a:pt x="37927" y="1271859"/>
                </a:lnTo>
                <a:lnTo>
                  <a:pt x="1929" y="1242488"/>
                </a:lnTo>
                <a:lnTo>
                  <a:pt x="0" y="1201605"/>
                </a:lnTo>
                <a:lnTo>
                  <a:pt x="17" y="70373"/>
                </a:lnTo>
                <a:lnTo>
                  <a:pt x="1824" y="30290"/>
                </a:lnTo>
                <a:lnTo>
                  <a:pt x="37172" y="140"/>
                </a:lnTo>
                <a:lnTo>
                  <a:pt x="53077" y="0"/>
                </a:lnTo>
                <a:lnTo>
                  <a:pt x="344584" y="118"/>
                </a:lnTo>
                <a:lnTo>
                  <a:pt x="380582" y="29489"/>
                </a:lnTo>
                <a:lnTo>
                  <a:pt x="382512" y="70373"/>
                </a:lnTo>
                <a:lnTo>
                  <a:pt x="382586" y="1271978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3371" y="2777086"/>
            <a:ext cx="327425" cy="1007683"/>
          </a:xfrm>
          <a:custGeom>
            <a:avLst/>
            <a:gdLst/>
            <a:ahLst/>
            <a:cxnLst/>
            <a:rect l="l" t="t" r="r" b="b"/>
            <a:pathLst>
              <a:path w="382905" h="1111250">
                <a:moveTo>
                  <a:pt x="382586" y="1111250"/>
                </a:moveTo>
                <a:lnTo>
                  <a:pt x="37927" y="1111131"/>
                </a:lnTo>
                <a:lnTo>
                  <a:pt x="1929" y="1081760"/>
                </a:lnTo>
                <a:lnTo>
                  <a:pt x="0" y="1040877"/>
                </a:lnTo>
                <a:lnTo>
                  <a:pt x="17" y="70373"/>
                </a:lnTo>
                <a:lnTo>
                  <a:pt x="1824" y="30290"/>
                </a:lnTo>
                <a:lnTo>
                  <a:pt x="37172" y="140"/>
                </a:lnTo>
                <a:lnTo>
                  <a:pt x="53077" y="0"/>
                </a:lnTo>
                <a:lnTo>
                  <a:pt x="344584" y="118"/>
                </a:lnTo>
                <a:lnTo>
                  <a:pt x="380582" y="29489"/>
                </a:lnTo>
                <a:lnTo>
                  <a:pt x="382512" y="70373"/>
                </a:lnTo>
                <a:lnTo>
                  <a:pt x="382586" y="111125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25090" y="2670904"/>
            <a:ext cx="327425" cy="1124574"/>
          </a:xfrm>
          <a:custGeom>
            <a:avLst/>
            <a:gdLst/>
            <a:ahLst/>
            <a:cxnLst/>
            <a:rect l="l" t="t" r="r" b="b"/>
            <a:pathLst>
              <a:path w="382905" h="1240154">
                <a:moveTo>
                  <a:pt x="382586" y="1239833"/>
                </a:moveTo>
                <a:lnTo>
                  <a:pt x="37923" y="1239714"/>
                </a:lnTo>
                <a:lnTo>
                  <a:pt x="1929" y="1210345"/>
                </a:lnTo>
                <a:lnTo>
                  <a:pt x="0" y="1169461"/>
                </a:lnTo>
                <a:lnTo>
                  <a:pt x="18" y="70373"/>
                </a:lnTo>
                <a:lnTo>
                  <a:pt x="1823" y="30296"/>
                </a:lnTo>
                <a:lnTo>
                  <a:pt x="37161" y="140"/>
                </a:lnTo>
                <a:lnTo>
                  <a:pt x="53062" y="0"/>
                </a:lnTo>
                <a:lnTo>
                  <a:pt x="344584" y="118"/>
                </a:lnTo>
                <a:lnTo>
                  <a:pt x="380582" y="29489"/>
                </a:lnTo>
                <a:lnTo>
                  <a:pt x="382512" y="70373"/>
                </a:lnTo>
                <a:lnTo>
                  <a:pt x="382586" y="1239833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06794" y="2793746"/>
            <a:ext cx="327425" cy="895398"/>
          </a:xfrm>
          <a:custGeom>
            <a:avLst/>
            <a:gdLst/>
            <a:ahLst/>
            <a:cxnLst/>
            <a:rect l="l" t="t" r="r" b="b"/>
            <a:pathLst>
              <a:path w="382905" h="987425">
                <a:moveTo>
                  <a:pt x="382586" y="987268"/>
                </a:moveTo>
                <a:lnTo>
                  <a:pt x="37927" y="987149"/>
                </a:lnTo>
                <a:lnTo>
                  <a:pt x="1929" y="957778"/>
                </a:lnTo>
                <a:lnTo>
                  <a:pt x="0" y="916895"/>
                </a:lnTo>
                <a:lnTo>
                  <a:pt x="17" y="70373"/>
                </a:lnTo>
                <a:lnTo>
                  <a:pt x="1824" y="30290"/>
                </a:lnTo>
                <a:lnTo>
                  <a:pt x="37172" y="140"/>
                </a:lnTo>
                <a:lnTo>
                  <a:pt x="53077" y="0"/>
                </a:lnTo>
                <a:lnTo>
                  <a:pt x="344584" y="118"/>
                </a:lnTo>
                <a:lnTo>
                  <a:pt x="380582" y="29489"/>
                </a:lnTo>
                <a:lnTo>
                  <a:pt x="382512" y="70373"/>
                </a:lnTo>
                <a:lnTo>
                  <a:pt x="382586" y="987268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88506" y="2735448"/>
            <a:ext cx="327425" cy="883306"/>
          </a:xfrm>
          <a:custGeom>
            <a:avLst/>
            <a:gdLst/>
            <a:ahLst/>
            <a:cxnLst/>
            <a:rect l="l" t="t" r="r" b="b"/>
            <a:pathLst>
              <a:path w="382904" h="974089">
                <a:moveTo>
                  <a:pt x="382586" y="973481"/>
                </a:moveTo>
                <a:lnTo>
                  <a:pt x="37927" y="973362"/>
                </a:lnTo>
                <a:lnTo>
                  <a:pt x="1929" y="943991"/>
                </a:lnTo>
                <a:lnTo>
                  <a:pt x="0" y="903108"/>
                </a:lnTo>
                <a:lnTo>
                  <a:pt x="17" y="70373"/>
                </a:lnTo>
                <a:lnTo>
                  <a:pt x="1824" y="30290"/>
                </a:lnTo>
                <a:lnTo>
                  <a:pt x="37172" y="140"/>
                </a:lnTo>
                <a:lnTo>
                  <a:pt x="53077" y="0"/>
                </a:lnTo>
                <a:lnTo>
                  <a:pt x="344584" y="118"/>
                </a:lnTo>
                <a:lnTo>
                  <a:pt x="380582" y="29489"/>
                </a:lnTo>
                <a:lnTo>
                  <a:pt x="382512" y="70373"/>
                </a:lnTo>
                <a:lnTo>
                  <a:pt x="382586" y="973481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060002" y="4842555"/>
            <a:ext cx="38443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spc="44" dirty="0">
                <a:solidFill>
                  <a:srgbClr val="58595B"/>
                </a:solidFill>
                <a:latin typeface="BelfiusAlternative"/>
                <a:cs typeface="BelfiusAlternative"/>
              </a:rPr>
              <a:t>2014</a:t>
            </a:r>
            <a:endParaRPr sz="1200">
              <a:latin typeface="BelfiusAlternative"/>
              <a:cs typeface="BelfiusAlternativ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78322" y="4842555"/>
            <a:ext cx="38443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spc="44" dirty="0">
                <a:solidFill>
                  <a:srgbClr val="58595B"/>
                </a:solidFill>
                <a:latin typeface="BelfiusAlternative"/>
                <a:cs typeface="BelfiusAlternative"/>
              </a:rPr>
              <a:t>2013</a:t>
            </a:r>
            <a:endParaRPr sz="1200">
              <a:latin typeface="BelfiusAlternative"/>
              <a:cs typeface="BelfiusAlternativ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96641" y="4842555"/>
            <a:ext cx="38443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spc="44" dirty="0">
                <a:solidFill>
                  <a:srgbClr val="58595B"/>
                </a:solidFill>
                <a:latin typeface="BelfiusAlternative"/>
                <a:cs typeface="BelfiusAlternative"/>
              </a:rPr>
              <a:t>2012</a:t>
            </a:r>
            <a:endParaRPr sz="1200">
              <a:latin typeface="BelfiusAlternative"/>
              <a:cs typeface="BelfiusAlternativ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4801" y="4842555"/>
            <a:ext cx="38443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spc="44" dirty="0">
                <a:solidFill>
                  <a:srgbClr val="58595B"/>
                </a:solidFill>
                <a:latin typeface="BelfiusAlternative"/>
                <a:cs typeface="BelfiusAlternative"/>
              </a:rPr>
              <a:t>2011</a:t>
            </a:r>
            <a:endParaRPr sz="1200">
              <a:latin typeface="BelfiusAlternative"/>
              <a:cs typeface="BelfiusAlternativ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46661" y="2566083"/>
            <a:ext cx="30733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300" b="1" spc="-35" dirty="0">
                <a:solidFill>
                  <a:srgbClr val="782B50"/>
                </a:solidFill>
                <a:latin typeface="BelfiusNormal"/>
                <a:cs typeface="BelfiusNormal"/>
              </a:rPr>
              <a:t>958</a:t>
            </a:r>
            <a:endParaRPr sz="1300">
              <a:latin typeface="BelfiusNormal"/>
              <a:cs typeface="BelfiusNorm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54666" y="2893180"/>
            <a:ext cx="30733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300" b="1" spc="-35" dirty="0">
                <a:solidFill>
                  <a:srgbClr val="FFFFFF"/>
                </a:solidFill>
                <a:latin typeface="BelfiusNormal"/>
                <a:cs typeface="BelfiusNormal"/>
              </a:rPr>
              <a:t>484</a:t>
            </a:r>
            <a:endParaRPr sz="1300">
              <a:latin typeface="BelfiusNormal"/>
              <a:cs typeface="BelfiusNorm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54666" y="3860205"/>
            <a:ext cx="30733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300" b="1" spc="-35" dirty="0">
                <a:solidFill>
                  <a:srgbClr val="FFFFFF"/>
                </a:solidFill>
                <a:latin typeface="BelfiusNormal"/>
                <a:cs typeface="BelfiusNormal"/>
              </a:rPr>
              <a:t>474</a:t>
            </a:r>
            <a:endParaRPr sz="1300">
              <a:latin typeface="BelfiusNormal"/>
              <a:cs typeface="BelfiusNorm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91329" y="2468005"/>
            <a:ext cx="401272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300" b="1" spc="-48" dirty="0">
                <a:solidFill>
                  <a:srgbClr val="782B50"/>
                </a:solidFill>
                <a:latin typeface="BelfiusNormal"/>
                <a:cs typeface="BelfiusNormal"/>
              </a:rPr>
              <a:t>1</a:t>
            </a:r>
            <a:r>
              <a:rPr sz="1300" b="1" spc="-188" dirty="0">
                <a:solidFill>
                  <a:srgbClr val="782B50"/>
                </a:solidFill>
                <a:latin typeface="BelfiusNormal"/>
                <a:cs typeface="BelfiusNormal"/>
              </a:rPr>
              <a:t> </a:t>
            </a:r>
            <a:r>
              <a:rPr sz="1300" b="1" spc="-75" dirty="0">
                <a:solidFill>
                  <a:srgbClr val="782B50"/>
                </a:solidFill>
                <a:latin typeface="BelfiusNormal"/>
                <a:cs typeface="BelfiusNormal"/>
              </a:rPr>
              <a:t>009</a:t>
            </a:r>
            <a:endParaRPr sz="1300">
              <a:latin typeface="BelfiusNormal"/>
              <a:cs typeface="BelfiusNorm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30875" y="2805056"/>
            <a:ext cx="30733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300" b="1" spc="-35" dirty="0">
                <a:solidFill>
                  <a:srgbClr val="FFFFFF"/>
                </a:solidFill>
                <a:latin typeface="BelfiusNormal"/>
                <a:cs typeface="BelfiusNormal"/>
              </a:rPr>
              <a:t>540</a:t>
            </a:r>
            <a:endParaRPr sz="1300">
              <a:latin typeface="BelfiusNormal"/>
              <a:cs typeface="BelfiusNorm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30875" y="3869136"/>
            <a:ext cx="30733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300" b="1" spc="-35" dirty="0">
                <a:solidFill>
                  <a:srgbClr val="FFFFFF"/>
                </a:solidFill>
                <a:latin typeface="BelfiusNormal"/>
                <a:cs typeface="BelfiusNormal"/>
              </a:rPr>
              <a:t>469</a:t>
            </a:r>
            <a:endParaRPr sz="1300">
              <a:latin typeface="BelfiusNormal"/>
              <a:cs typeface="BelfiusNorm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04417" y="2588223"/>
            <a:ext cx="30733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300" b="1" spc="-35" dirty="0">
                <a:solidFill>
                  <a:srgbClr val="782B50"/>
                </a:solidFill>
                <a:latin typeface="BelfiusNormal"/>
                <a:cs typeface="BelfiusNormal"/>
              </a:rPr>
              <a:t>950</a:t>
            </a:r>
            <a:endParaRPr sz="1300">
              <a:latin typeface="BelfiusNormal"/>
              <a:cs typeface="BelfiusNorm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12422" y="2927123"/>
            <a:ext cx="30733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300" b="1" spc="-35" dirty="0">
                <a:solidFill>
                  <a:srgbClr val="FFFFFF"/>
                </a:solidFill>
                <a:latin typeface="BelfiusNormal"/>
                <a:cs typeface="BelfiusNormal"/>
              </a:rPr>
              <a:t>430</a:t>
            </a:r>
            <a:endParaRPr sz="1300">
              <a:latin typeface="BelfiusNormal"/>
              <a:cs typeface="BelfiusNorm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12422" y="3766091"/>
            <a:ext cx="30733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300" b="1" spc="-35" dirty="0">
                <a:solidFill>
                  <a:srgbClr val="FFFFFF"/>
                </a:solidFill>
                <a:latin typeface="BelfiusNormal"/>
                <a:cs typeface="BelfiusNormal"/>
              </a:rPr>
              <a:t>520</a:t>
            </a:r>
            <a:endParaRPr sz="1300">
              <a:latin typeface="BelfiusNormal"/>
              <a:cs typeface="BelfiusNorm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01347" y="2520408"/>
            <a:ext cx="30733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300" b="1" spc="-35" dirty="0">
                <a:solidFill>
                  <a:srgbClr val="782B50"/>
                </a:solidFill>
                <a:latin typeface="BelfiusNormal"/>
                <a:cs typeface="BelfiusNormal"/>
              </a:rPr>
              <a:t>978</a:t>
            </a:r>
            <a:endParaRPr sz="1300">
              <a:latin typeface="BelfiusNormal"/>
              <a:cs typeface="BelfiusNorm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01347" y="2848739"/>
            <a:ext cx="30733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300" b="1" spc="-35" dirty="0">
                <a:solidFill>
                  <a:srgbClr val="FFFFFF"/>
                </a:solidFill>
                <a:latin typeface="BelfiusNormal"/>
                <a:cs typeface="BelfiusNormal"/>
              </a:rPr>
              <a:t>424</a:t>
            </a:r>
            <a:endParaRPr sz="1300">
              <a:latin typeface="BelfiusNormal"/>
              <a:cs typeface="BelfiusNorm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01347" y="3703736"/>
            <a:ext cx="30733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300" b="1" spc="-35" dirty="0">
                <a:solidFill>
                  <a:srgbClr val="FFFFFF"/>
                </a:solidFill>
                <a:latin typeface="BelfiusNormal"/>
                <a:cs typeface="BelfiusNormal"/>
              </a:rPr>
              <a:t>554</a:t>
            </a:r>
            <a:endParaRPr sz="1300">
              <a:latin typeface="BelfiusNormal"/>
              <a:cs typeface="BelfiusNorm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29474" y="2428054"/>
            <a:ext cx="78654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Mio EUR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940337" y="4069323"/>
            <a:ext cx="115657" cy="122649"/>
          </a:xfrm>
          <a:custGeom>
            <a:avLst/>
            <a:gdLst/>
            <a:ahLst/>
            <a:cxnLst/>
            <a:rect l="l" t="t" r="r" b="b"/>
            <a:pathLst>
              <a:path w="135254" h="135254">
                <a:moveTo>
                  <a:pt x="0" y="135000"/>
                </a:moveTo>
                <a:lnTo>
                  <a:pt x="135000" y="135000"/>
                </a:lnTo>
                <a:lnTo>
                  <a:pt x="135000" y="0"/>
                </a:lnTo>
                <a:lnTo>
                  <a:pt x="0" y="0"/>
                </a:lnTo>
                <a:lnTo>
                  <a:pt x="0" y="13500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40337" y="4445551"/>
            <a:ext cx="115657" cy="122649"/>
          </a:xfrm>
          <a:custGeom>
            <a:avLst/>
            <a:gdLst/>
            <a:ahLst/>
            <a:cxnLst/>
            <a:rect l="l" t="t" r="r" b="b"/>
            <a:pathLst>
              <a:path w="135254" h="135254">
                <a:moveTo>
                  <a:pt x="0" y="135000"/>
                </a:moveTo>
                <a:lnTo>
                  <a:pt x="135000" y="135000"/>
                </a:lnTo>
                <a:lnTo>
                  <a:pt x="135000" y="0"/>
                </a:lnTo>
                <a:lnTo>
                  <a:pt x="0" y="0"/>
                </a:lnTo>
                <a:lnTo>
                  <a:pt x="0" y="135000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107466" y="4072163"/>
            <a:ext cx="1151467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marge disp</a:t>
            </a:r>
            <a:endParaRPr sz="1100" dirty="0">
              <a:latin typeface="BelfiusAlternative"/>
              <a:cs typeface="BelfiusAlternative"/>
            </a:endParaRPr>
          </a:p>
          <a:p>
            <a:pPr>
              <a:spcBef>
                <a:spcPts val="39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1131"/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dettes &gt;1 an</a:t>
            </a:r>
            <a:endParaRPr sz="1100" dirty="0">
              <a:latin typeface="BelfiusAlternative"/>
              <a:cs typeface="BelfiusAlternative"/>
            </a:endParaRPr>
          </a:p>
          <a:p>
            <a:pPr marL="11131">
              <a:spcBef>
                <a:spcPts val="315"/>
              </a:spcBef>
            </a:pPr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échéant &lt;1 an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97971" y="1638001"/>
            <a:ext cx="4760962" cy="3612109"/>
          </a:xfrm>
          <a:custGeom>
            <a:avLst/>
            <a:gdLst/>
            <a:ahLst/>
            <a:cxnLst/>
            <a:rect l="l" t="t" r="r" b="b"/>
            <a:pathLst>
              <a:path w="5567680" h="3983354">
                <a:moveTo>
                  <a:pt x="5567299" y="3983304"/>
                </a:moveTo>
                <a:lnTo>
                  <a:pt x="5567299" y="287997"/>
                </a:lnTo>
                <a:lnTo>
                  <a:pt x="5567263" y="246922"/>
                </a:lnTo>
                <a:lnTo>
                  <a:pt x="5566327" y="176866"/>
                </a:lnTo>
                <a:lnTo>
                  <a:pt x="5562799" y="121499"/>
                </a:lnTo>
                <a:lnTo>
                  <a:pt x="5554951" y="79091"/>
                </a:lnTo>
                <a:lnTo>
                  <a:pt x="5531299" y="35999"/>
                </a:lnTo>
                <a:lnTo>
                  <a:pt x="5488207" y="12347"/>
                </a:lnTo>
                <a:lnTo>
                  <a:pt x="5445799" y="4499"/>
                </a:lnTo>
                <a:lnTo>
                  <a:pt x="5390432" y="971"/>
                </a:lnTo>
                <a:lnTo>
                  <a:pt x="5320376" y="35"/>
                </a:lnTo>
                <a:lnTo>
                  <a:pt x="5279301" y="0"/>
                </a:lnTo>
                <a:lnTo>
                  <a:pt x="287997" y="0"/>
                </a:lnTo>
                <a:lnTo>
                  <a:pt x="246922" y="35"/>
                </a:lnTo>
                <a:lnTo>
                  <a:pt x="176866" y="971"/>
                </a:lnTo>
                <a:lnTo>
                  <a:pt x="121499" y="4499"/>
                </a:lnTo>
                <a:lnTo>
                  <a:pt x="79091" y="12347"/>
                </a:lnTo>
                <a:lnTo>
                  <a:pt x="35999" y="35999"/>
                </a:lnTo>
                <a:lnTo>
                  <a:pt x="12347" y="79091"/>
                </a:lnTo>
                <a:lnTo>
                  <a:pt x="4499" y="121499"/>
                </a:lnTo>
                <a:lnTo>
                  <a:pt x="971" y="176866"/>
                </a:lnTo>
                <a:lnTo>
                  <a:pt x="35" y="246922"/>
                </a:lnTo>
                <a:lnTo>
                  <a:pt x="0" y="287997"/>
                </a:lnTo>
                <a:lnTo>
                  <a:pt x="0" y="3695306"/>
                </a:lnTo>
                <a:lnTo>
                  <a:pt x="35" y="3736382"/>
                </a:lnTo>
                <a:lnTo>
                  <a:pt x="971" y="3806437"/>
                </a:lnTo>
                <a:lnTo>
                  <a:pt x="4499" y="3861805"/>
                </a:lnTo>
                <a:lnTo>
                  <a:pt x="12347" y="3904212"/>
                </a:lnTo>
                <a:lnTo>
                  <a:pt x="35999" y="3947304"/>
                </a:lnTo>
                <a:lnTo>
                  <a:pt x="79091" y="3970956"/>
                </a:lnTo>
                <a:lnTo>
                  <a:pt x="121499" y="3978804"/>
                </a:lnTo>
                <a:lnTo>
                  <a:pt x="176866" y="3982332"/>
                </a:lnTo>
                <a:lnTo>
                  <a:pt x="246922" y="3983268"/>
                </a:lnTo>
                <a:lnTo>
                  <a:pt x="287997" y="3983304"/>
                </a:lnTo>
                <a:lnTo>
                  <a:pt x="5567299" y="3983304"/>
                </a:lnTo>
                <a:close/>
              </a:path>
            </a:pathLst>
          </a:custGeom>
          <a:ln w="1270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2542" y="1668716"/>
            <a:ext cx="4771821" cy="392132"/>
          </a:xfrm>
          <a:custGeom>
            <a:avLst/>
            <a:gdLst/>
            <a:ahLst/>
            <a:cxnLst/>
            <a:rect l="l" t="t" r="r" b="b"/>
            <a:pathLst>
              <a:path w="5580380" h="432435">
                <a:moveTo>
                  <a:pt x="203200" y="0"/>
                </a:moveTo>
                <a:lnTo>
                  <a:pt x="148132" y="203"/>
                </a:lnTo>
                <a:lnTo>
                  <a:pt x="104038" y="1625"/>
                </a:lnTo>
                <a:lnTo>
                  <a:pt x="55803" y="8712"/>
                </a:lnTo>
                <a:lnTo>
                  <a:pt x="18516" y="33807"/>
                </a:lnTo>
                <a:lnTo>
                  <a:pt x="5486" y="69697"/>
                </a:lnTo>
                <a:lnTo>
                  <a:pt x="685" y="124790"/>
                </a:lnTo>
                <a:lnTo>
                  <a:pt x="25" y="174218"/>
                </a:lnTo>
                <a:lnTo>
                  <a:pt x="0" y="432003"/>
                </a:lnTo>
                <a:lnTo>
                  <a:pt x="5579999" y="432003"/>
                </a:lnTo>
                <a:lnTo>
                  <a:pt x="5579973" y="174218"/>
                </a:lnTo>
                <a:lnTo>
                  <a:pt x="5579313" y="124790"/>
                </a:lnTo>
                <a:lnTo>
                  <a:pt x="5576823" y="85725"/>
                </a:lnTo>
                <a:lnTo>
                  <a:pt x="5566994" y="43891"/>
                </a:lnTo>
                <a:lnTo>
                  <a:pt x="5536107" y="13004"/>
                </a:lnTo>
                <a:lnTo>
                  <a:pt x="5494274" y="3175"/>
                </a:lnTo>
                <a:lnTo>
                  <a:pt x="5455208" y="685"/>
                </a:lnTo>
                <a:lnTo>
                  <a:pt x="203200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281106" y="1746629"/>
            <a:ext cx="317759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Analys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spc="-3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cashflo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w</a:t>
            </a:r>
            <a:r>
              <a:rPr b="1" spc="-3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réalis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é</a:t>
            </a:r>
            <a:r>
              <a:rPr b="1" spc="-197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/</a:t>
            </a:r>
            <a:r>
              <a:rPr b="1" spc="-197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9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2</a:t>
            </a:r>
            <a:r>
              <a:rPr b="1" spc="-3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inst.</a:t>
            </a:r>
            <a:endParaRPr>
              <a:latin typeface="BelfiusAlternative"/>
              <a:cs typeface="BelfiusAlternative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508104" y="1932689"/>
            <a:ext cx="2703409" cy="1669874"/>
          </a:xfrm>
          <a:custGeom>
            <a:avLst/>
            <a:gdLst/>
            <a:ahLst/>
            <a:cxnLst/>
            <a:rect l="l" t="t" r="r" b="b"/>
            <a:pathLst>
              <a:path w="3003550" h="1841500">
                <a:moveTo>
                  <a:pt x="0" y="1841097"/>
                </a:moveTo>
                <a:lnTo>
                  <a:pt x="71" y="339570"/>
                </a:lnTo>
                <a:lnTo>
                  <a:pt x="4083" y="288466"/>
                </a:lnTo>
                <a:lnTo>
                  <a:pt x="32075" y="258255"/>
                </a:lnTo>
                <a:lnTo>
                  <a:pt x="82964" y="249898"/>
                </a:lnTo>
                <a:lnTo>
                  <a:pt x="2921677" y="1553"/>
                </a:lnTo>
                <a:lnTo>
                  <a:pt x="2958699" y="0"/>
                </a:lnTo>
                <a:lnTo>
                  <a:pt x="2972044" y="1190"/>
                </a:lnTo>
                <a:lnTo>
                  <a:pt x="3001871" y="40390"/>
                </a:lnTo>
                <a:lnTo>
                  <a:pt x="3003461" y="1495847"/>
                </a:lnTo>
                <a:lnTo>
                  <a:pt x="3003003" y="1516399"/>
                </a:lnTo>
                <a:lnTo>
                  <a:pt x="2995614" y="1557760"/>
                </a:lnTo>
                <a:lnTo>
                  <a:pt x="2957956" y="1580637"/>
                </a:lnTo>
                <a:lnTo>
                  <a:pt x="0" y="1841097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63488" y="2669997"/>
            <a:ext cx="383352" cy="250481"/>
          </a:xfrm>
          <a:custGeom>
            <a:avLst/>
            <a:gdLst/>
            <a:ahLst/>
            <a:cxnLst/>
            <a:rect l="l" t="t" r="r" b="b"/>
            <a:pathLst>
              <a:path w="448309" h="276225">
                <a:moveTo>
                  <a:pt x="448286" y="236816"/>
                </a:moveTo>
                <a:lnTo>
                  <a:pt x="0" y="276036"/>
                </a:lnTo>
                <a:lnTo>
                  <a:pt x="0" y="39219"/>
                </a:lnTo>
                <a:lnTo>
                  <a:pt x="448286" y="0"/>
                </a:lnTo>
                <a:lnTo>
                  <a:pt x="448286" y="236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46821" y="2634433"/>
            <a:ext cx="383352" cy="250481"/>
          </a:xfrm>
          <a:custGeom>
            <a:avLst/>
            <a:gdLst/>
            <a:ahLst/>
            <a:cxnLst/>
            <a:rect l="l" t="t" r="r" b="b"/>
            <a:pathLst>
              <a:path w="448309" h="276225">
                <a:moveTo>
                  <a:pt x="448286" y="236816"/>
                </a:moveTo>
                <a:lnTo>
                  <a:pt x="0" y="276036"/>
                </a:lnTo>
                <a:lnTo>
                  <a:pt x="0" y="39219"/>
                </a:lnTo>
                <a:lnTo>
                  <a:pt x="448286" y="0"/>
                </a:lnTo>
                <a:lnTo>
                  <a:pt x="448286" y="236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30164" y="2598867"/>
            <a:ext cx="383352" cy="250481"/>
          </a:xfrm>
          <a:custGeom>
            <a:avLst/>
            <a:gdLst/>
            <a:ahLst/>
            <a:cxnLst/>
            <a:rect l="l" t="t" r="r" b="b"/>
            <a:pathLst>
              <a:path w="448309" h="276225">
                <a:moveTo>
                  <a:pt x="448286" y="236816"/>
                </a:moveTo>
                <a:lnTo>
                  <a:pt x="0" y="276036"/>
                </a:lnTo>
                <a:lnTo>
                  <a:pt x="0" y="39219"/>
                </a:lnTo>
                <a:lnTo>
                  <a:pt x="448286" y="0"/>
                </a:lnTo>
                <a:lnTo>
                  <a:pt x="448286" y="236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13498" y="2563302"/>
            <a:ext cx="383352" cy="250481"/>
          </a:xfrm>
          <a:custGeom>
            <a:avLst/>
            <a:gdLst/>
            <a:ahLst/>
            <a:cxnLst/>
            <a:rect l="l" t="t" r="r" b="b"/>
            <a:pathLst>
              <a:path w="448309" h="276225">
                <a:moveTo>
                  <a:pt x="448286" y="236816"/>
                </a:moveTo>
                <a:lnTo>
                  <a:pt x="0" y="276036"/>
                </a:lnTo>
                <a:lnTo>
                  <a:pt x="0" y="39219"/>
                </a:lnTo>
                <a:lnTo>
                  <a:pt x="448286" y="0"/>
                </a:lnTo>
                <a:lnTo>
                  <a:pt x="448286" y="236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63493" y="2669996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69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46825" y="2634431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69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30159" y="2598865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69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13493" y="2563301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69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65490" y="2920303"/>
            <a:ext cx="598378" cy="55854"/>
          </a:xfrm>
          <a:custGeom>
            <a:avLst/>
            <a:gdLst/>
            <a:ahLst/>
            <a:cxnLst/>
            <a:rect l="l" t="t" r="r" b="b"/>
            <a:pathLst>
              <a:path w="699770" h="61595">
                <a:moveTo>
                  <a:pt x="0" y="61183"/>
                </a:moveTo>
                <a:lnTo>
                  <a:pt x="699333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63493" y="2884740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69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46825" y="2849174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69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30159" y="2813609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69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13493" y="2778046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69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865490" y="3135048"/>
            <a:ext cx="598378" cy="55854"/>
          </a:xfrm>
          <a:custGeom>
            <a:avLst/>
            <a:gdLst/>
            <a:ahLst/>
            <a:cxnLst/>
            <a:rect l="l" t="t" r="r" b="b"/>
            <a:pathLst>
              <a:path w="699770" h="61595">
                <a:moveTo>
                  <a:pt x="0" y="61183"/>
                </a:moveTo>
                <a:lnTo>
                  <a:pt x="699333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63493" y="3099485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70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46825" y="3063919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70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30159" y="3028353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70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13493" y="2992790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70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65490" y="3349792"/>
            <a:ext cx="598378" cy="55854"/>
          </a:xfrm>
          <a:custGeom>
            <a:avLst/>
            <a:gdLst/>
            <a:ahLst/>
            <a:cxnLst/>
            <a:rect l="l" t="t" r="r" b="b"/>
            <a:pathLst>
              <a:path w="699770" h="61595">
                <a:moveTo>
                  <a:pt x="0" y="61183"/>
                </a:moveTo>
                <a:lnTo>
                  <a:pt x="699333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463493" y="3314226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70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46825" y="3278661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70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30159" y="3243098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70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613493" y="3207533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70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 rot="21300000">
            <a:off x="6477233" y="2712349"/>
            <a:ext cx="34462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31" dirty="0">
                <a:solidFill>
                  <a:srgbClr val="425B6C"/>
                </a:solidFill>
                <a:latin typeface="BelfiusAlternative"/>
                <a:cs typeface="BelfiusAlternative"/>
              </a:rPr>
              <a:t>2011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66" name="object 66"/>
          <p:cNvSpPr txBox="1"/>
          <p:nvPr/>
        </p:nvSpPr>
        <p:spPr>
          <a:xfrm rot="21300000">
            <a:off x="6494498" y="2926971"/>
            <a:ext cx="31280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2,02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67" name="object 67"/>
          <p:cNvSpPr txBox="1"/>
          <p:nvPr/>
        </p:nvSpPr>
        <p:spPr>
          <a:xfrm rot="21300000">
            <a:off x="6494628" y="3141705"/>
            <a:ext cx="31280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2,03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68" name="object 68"/>
          <p:cNvSpPr txBox="1"/>
          <p:nvPr/>
        </p:nvSpPr>
        <p:spPr>
          <a:xfrm rot="21300000">
            <a:off x="6860597" y="2676780"/>
            <a:ext cx="34462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31" dirty="0">
                <a:solidFill>
                  <a:srgbClr val="425B6C"/>
                </a:solidFill>
                <a:latin typeface="BelfiusAlternative"/>
                <a:cs typeface="BelfiusAlternative"/>
              </a:rPr>
              <a:t>2012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69" name="object 69"/>
          <p:cNvSpPr txBox="1"/>
          <p:nvPr/>
        </p:nvSpPr>
        <p:spPr>
          <a:xfrm rot="21300000">
            <a:off x="6877863" y="2891403"/>
            <a:ext cx="31280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BelfiusAlternative"/>
                <a:cs typeface="BelfiusAlternative"/>
              </a:rPr>
              <a:t>2,15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70" name="object 70"/>
          <p:cNvSpPr txBox="1"/>
          <p:nvPr/>
        </p:nvSpPr>
        <p:spPr>
          <a:xfrm rot="21300000">
            <a:off x="6877993" y="3106135"/>
            <a:ext cx="31280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BelfiusAlternative"/>
                <a:cs typeface="BelfiusAlternative"/>
              </a:rPr>
              <a:t>2,01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71" name="object 71"/>
          <p:cNvSpPr txBox="1"/>
          <p:nvPr/>
        </p:nvSpPr>
        <p:spPr>
          <a:xfrm rot="21300000">
            <a:off x="7243961" y="2641210"/>
            <a:ext cx="34462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31" dirty="0">
                <a:solidFill>
                  <a:srgbClr val="425B6C"/>
                </a:solidFill>
                <a:latin typeface="BelfiusAlternative"/>
                <a:cs typeface="BelfiusAlternative"/>
              </a:rPr>
              <a:t>2013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72" name="object 72"/>
          <p:cNvSpPr txBox="1"/>
          <p:nvPr/>
        </p:nvSpPr>
        <p:spPr>
          <a:xfrm rot="21300000">
            <a:off x="7261227" y="2855835"/>
            <a:ext cx="31280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BelfiusAlternative"/>
                <a:cs typeface="BelfiusAlternative"/>
              </a:rPr>
              <a:t>1,83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73" name="object 73"/>
          <p:cNvSpPr txBox="1"/>
          <p:nvPr/>
        </p:nvSpPr>
        <p:spPr>
          <a:xfrm rot="21300000">
            <a:off x="7261357" y="3070568"/>
            <a:ext cx="31280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1,73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74" name="object 74"/>
          <p:cNvSpPr txBox="1"/>
          <p:nvPr/>
        </p:nvSpPr>
        <p:spPr>
          <a:xfrm rot="21300000">
            <a:off x="7627326" y="2605644"/>
            <a:ext cx="34462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22" dirty="0">
                <a:solidFill>
                  <a:srgbClr val="425B6C"/>
                </a:solidFill>
                <a:latin typeface="BelfiusAlternative"/>
                <a:cs typeface="BelfiusAlternative"/>
              </a:rPr>
              <a:t>2014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75" name="object 75"/>
          <p:cNvSpPr txBox="1"/>
          <p:nvPr/>
        </p:nvSpPr>
        <p:spPr>
          <a:xfrm rot="21300000">
            <a:off x="7644592" y="2820265"/>
            <a:ext cx="31280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1,77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76" name="object 76"/>
          <p:cNvSpPr txBox="1"/>
          <p:nvPr/>
        </p:nvSpPr>
        <p:spPr>
          <a:xfrm rot="21300000">
            <a:off x="7644720" y="3034999"/>
            <a:ext cx="31280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1,94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77" name="object 77"/>
          <p:cNvSpPr txBox="1"/>
          <p:nvPr/>
        </p:nvSpPr>
        <p:spPr>
          <a:xfrm rot="21300000">
            <a:off x="5642341" y="2988941"/>
            <a:ext cx="82566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31" dirty="0">
                <a:solidFill>
                  <a:srgbClr val="FFFFFF"/>
                </a:solidFill>
                <a:latin typeface="BelfiusAlternative"/>
                <a:cs typeface="BelfiusAlternative"/>
              </a:rPr>
              <a:t>Mo</a:t>
            </a:r>
            <a:r>
              <a:rPr sz="1000" b="1" spc="-92" dirty="0">
                <a:solidFill>
                  <a:srgbClr val="FFFFFF"/>
                </a:solidFill>
                <a:latin typeface="BelfiusAlternative"/>
                <a:cs typeface="BelfiusAlternative"/>
              </a:rPr>
              <a:t>y</a:t>
            </a:r>
            <a:r>
              <a:rPr sz="10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.</a:t>
            </a:r>
            <a:r>
              <a:rPr sz="1000" b="1" spc="-53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000" b="1" spc="-31" dirty="0">
                <a:solidFill>
                  <a:srgbClr val="FFFFFF"/>
                </a:solidFill>
                <a:latin typeface="BelfiusAlternative"/>
                <a:cs typeface="BelfiusAlternative"/>
              </a:rPr>
              <a:t>agrég.</a:t>
            </a:r>
            <a:endParaRPr sz="1000" dirty="0">
              <a:latin typeface="BelfiusAlternative"/>
              <a:cs typeface="BelfiusAlternative"/>
            </a:endParaRPr>
          </a:p>
        </p:txBody>
      </p:sp>
      <p:sp>
        <p:nvSpPr>
          <p:cNvPr id="78" name="object 78"/>
          <p:cNvSpPr txBox="1"/>
          <p:nvPr/>
        </p:nvSpPr>
        <p:spPr>
          <a:xfrm rot="21300000">
            <a:off x="5640534" y="3201901"/>
            <a:ext cx="711358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31" dirty="0">
                <a:solidFill>
                  <a:srgbClr val="FFFFFF"/>
                </a:solidFill>
                <a:latin typeface="BelfiusAlternative"/>
                <a:cs typeface="BelfiusAlternative"/>
              </a:rPr>
              <a:t>Médiane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79" name="object 79"/>
          <p:cNvSpPr txBox="1"/>
          <p:nvPr/>
        </p:nvSpPr>
        <p:spPr>
          <a:xfrm rot="21360000">
            <a:off x="5844181" y="2211725"/>
            <a:ext cx="166927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3"/>
              </a:lnSpc>
            </a:pPr>
            <a:r>
              <a:rPr sz="12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Cashflow</a:t>
            </a:r>
            <a:r>
              <a:rPr sz="1200"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baseline="4115" dirty="0">
                <a:solidFill>
                  <a:srgbClr val="FFFFFF"/>
                </a:solidFill>
                <a:latin typeface="BelfiusAlternative"/>
                <a:cs typeface="BelfiusAlternative"/>
              </a:rPr>
              <a:t>/</a:t>
            </a:r>
            <a:r>
              <a:rPr b="1" spc="-32" baseline="411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-13" baseline="4115" dirty="0">
                <a:solidFill>
                  <a:srgbClr val="FFFFFF"/>
                </a:solidFill>
                <a:latin typeface="BelfiusAlternative"/>
                <a:cs typeface="BelfiusAlternative"/>
              </a:rPr>
              <a:t>dettes</a:t>
            </a:r>
            <a:endParaRPr baseline="4115" dirty="0">
              <a:latin typeface="BelfiusAlternative"/>
              <a:cs typeface="BelfiusAlternative"/>
            </a:endParaRPr>
          </a:p>
        </p:txBody>
      </p:sp>
      <p:sp>
        <p:nvSpPr>
          <p:cNvPr id="80" name="object 80"/>
          <p:cNvSpPr txBox="1"/>
          <p:nvPr/>
        </p:nvSpPr>
        <p:spPr>
          <a:xfrm rot="21360000">
            <a:off x="5843491" y="2418197"/>
            <a:ext cx="173799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6"/>
              </a:lnSpc>
            </a:pPr>
            <a:r>
              <a:rPr sz="12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&gt;1</a:t>
            </a:r>
            <a:r>
              <a:rPr sz="1200"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-13" baseline="2057" dirty="0">
                <a:solidFill>
                  <a:srgbClr val="FFFFFF"/>
                </a:solidFill>
                <a:latin typeface="BelfiusAlternative"/>
                <a:cs typeface="BelfiusAlternative"/>
              </a:rPr>
              <a:t>an</a:t>
            </a:r>
            <a:r>
              <a:rPr b="1" spc="-32" baseline="2057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-13" baseline="2057" dirty="0">
                <a:solidFill>
                  <a:srgbClr val="FFFFFF"/>
                </a:solidFill>
                <a:latin typeface="BelfiusAlternative"/>
                <a:cs typeface="BelfiusAlternative"/>
              </a:rPr>
              <a:t>éch.</a:t>
            </a:r>
            <a:r>
              <a:rPr b="1" spc="-32" baseline="2057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-13" baseline="4115" dirty="0">
                <a:solidFill>
                  <a:srgbClr val="FFFFFF"/>
                </a:solidFill>
                <a:latin typeface="BelfiusAlternative"/>
                <a:cs typeface="BelfiusAlternative"/>
              </a:rPr>
              <a:t>&lt;1</a:t>
            </a:r>
            <a:r>
              <a:rPr b="1" spc="-32" baseline="411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baseline="6172" dirty="0">
                <a:solidFill>
                  <a:srgbClr val="FFFFFF"/>
                </a:solidFill>
                <a:latin typeface="BelfiusAlternative"/>
                <a:cs typeface="BelfiusAlternative"/>
              </a:rPr>
              <a:t>an</a:t>
            </a:r>
            <a:endParaRPr baseline="6172" dirty="0">
              <a:latin typeface="BelfiusAlternative"/>
              <a:cs typeface="BelfiusAlternative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508104" y="3449331"/>
            <a:ext cx="2703409" cy="1669874"/>
          </a:xfrm>
          <a:custGeom>
            <a:avLst/>
            <a:gdLst/>
            <a:ahLst/>
            <a:cxnLst/>
            <a:rect l="l" t="t" r="r" b="b"/>
            <a:pathLst>
              <a:path w="3003550" h="1841500">
                <a:moveTo>
                  <a:pt x="0" y="1841097"/>
                </a:moveTo>
                <a:lnTo>
                  <a:pt x="71" y="339570"/>
                </a:lnTo>
                <a:lnTo>
                  <a:pt x="4083" y="288466"/>
                </a:lnTo>
                <a:lnTo>
                  <a:pt x="32075" y="258255"/>
                </a:lnTo>
                <a:lnTo>
                  <a:pt x="82964" y="249898"/>
                </a:lnTo>
                <a:lnTo>
                  <a:pt x="2921677" y="1553"/>
                </a:lnTo>
                <a:lnTo>
                  <a:pt x="2958699" y="0"/>
                </a:lnTo>
                <a:lnTo>
                  <a:pt x="2972044" y="1190"/>
                </a:lnTo>
                <a:lnTo>
                  <a:pt x="3001871" y="40390"/>
                </a:lnTo>
                <a:lnTo>
                  <a:pt x="3003461" y="1495847"/>
                </a:lnTo>
                <a:lnTo>
                  <a:pt x="3003003" y="1516399"/>
                </a:lnTo>
                <a:lnTo>
                  <a:pt x="2995614" y="1557760"/>
                </a:lnTo>
                <a:lnTo>
                  <a:pt x="2957956" y="1580637"/>
                </a:lnTo>
                <a:lnTo>
                  <a:pt x="0" y="1841097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63488" y="4186636"/>
            <a:ext cx="383352" cy="250481"/>
          </a:xfrm>
          <a:custGeom>
            <a:avLst/>
            <a:gdLst/>
            <a:ahLst/>
            <a:cxnLst/>
            <a:rect l="l" t="t" r="r" b="b"/>
            <a:pathLst>
              <a:path w="448309" h="276225">
                <a:moveTo>
                  <a:pt x="448286" y="236816"/>
                </a:moveTo>
                <a:lnTo>
                  <a:pt x="0" y="276036"/>
                </a:lnTo>
                <a:lnTo>
                  <a:pt x="0" y="39219"/>
                </a:lnTo>
                <a:lnTo>
                  <a:pt x="448286" y="0"/>
                </a:lnTo>
                <a:lnTo>
                  <a:pt x="448286" y="236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46821" y="4151071"/>
            <a:ext cx="383352" cy="250481"/>
          </a:xfrm>
          <a:custGeom>
            <a:avLst/>
            <a:gdLst/>
            <a:ahLst/>
            <a:cxnLst/>
            <a:rect l="l" t="t" r="r" b="b"/>
            <a:pathLst>
              <a:path w="448309" h="276225">
                <a:moveTo>
                  <a:pt x="448286" y="236816"/>
                </a:moveTo>
                <a:lnTo>
                  <a:pt x="0" y="276036"/>
                </a:lnTo>
                <a:lnTo>
                  <a:pt x="0" y="39219"/>
                </a:lnTo>
                <a:lnTo>
                  <a:pt x="448286" y="0"/>
                </a:lnTo>
                <a:lnTo>
                  <a:pt x="448286" y="236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230164" y="4115505"/>
            <a:ext cx="383352" cy="250481"/>
          </a:xfrm>
          <a:custGeom>
            <a:avLst/>
            <a:gdLst/>
            <a:ahLst/>
            <a:cxnLst/>
            <a:rect l="l" t="t" r="r" b="b"/>
            <a:pathLst>
              <a:path w="448309" h="276225">
                <a:moveTo>
                  <a:pt x="448286" y="236816"/>
                </a:moveTo>
                <a:lnTo>
                  <a:pt x="0" y="276036"/>
                </a:lnTo>
                <a:lnTo>
                  <a:pt x="0" y="39219"/>
                </a:lnTo>
                <a:lnTo>
                  <a:pt x="448286" y="0"/>
                </a:lnTo>
                <a:lnTo>
                  <a:pt x="448286" y="236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613498" y="4079940"/>
            <a:ext cx="383352" cy="250481"/>
          </a:xfrm>
          <a:custGeom>
            <a:avLst/>
            <a:gdLst/>
            <a:ahLst/>
            <a:cxnLst/>
            <a:rect l="l" t="t" r="r" b="b"/>
            <a:pathLst>
              <a:path w="448309" h="276225">
                <a:moveTo>
                  <a:pt x="448286" y="236816"/>
                </a:moveTo>
                <a:lnTo>
                  <a:pt x="0" y="276036"/>
                </a:lnTo>
                <a:lnTo>
                  <a:pt x="0" y="39219"/>
                </a:lnTo>
                <a:lnTo>
                  <a:pt x="448286" y="0"/>
                </a:lnTo>
                <a:lnTo>
                  <a:pt x="448286" y="236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463493" y="4186638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70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46825" y="4151075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70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230159" y="4115510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70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13493" y="4079944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70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4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865490" y="4436945"/>
            <a:ext cx="598378" cy="55854"/>
          </a:xfrm>
          <a:custGeom>
            <a:avLst/>
            <a:gdLst/>
            <a:ahLst/>
            <a:cxnLst/>
            <a:rect l="l" t="t" r="r" b="b"/>
            <a:pathLst>
              <a:path w="699770" h="61595">
                <a:moveTo>
                  <a:pt x="0" y="61183"/>
                </a:moveTo>
                <a:lnTo>
                  <a:pt x="699333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463493" y="4401383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70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46825" y="4365818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70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30159" y="4330252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70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613493" y="4294687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70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865490" y="4651690"/>
            <a:ext cx="598378" cy="55854"/>
          </a:xfrm>
          <a:custGeom>
            <a:avLst/>
            <a:gdLst/>
            <a:ahLst/>
            <a:cxnLst/>
            <a:rect l="l" t="t" r="r" b="b"/>
            <a:pathLst>
              <a:path w="699770" h="61595">
                <a:moveTo>
                  <a:pt x="0" y="61183"/>
                </a:moveTo>
                <a:lnTo>
                  <a:pt x="699333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63493" y="4616127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70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46825" y="4580562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70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230159" y="4544996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70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13493" y="4509432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70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865490" y="4866434"/>
            <a:ext cx="598378" cy="55854"/>
          </a:xfrm>
          <a:custGeom>
            <a:avLst/>
            <a:gdLst/>
            <a:ahLst/>
            <a:cxnLst/>
            <a:rect l="l" t="t" r="r" b="b"/>
            <a:pathLst>
              <a:path w="699770" h="61595">
                <a:moveTo>
                  <a:pt x="0" y="61183"/>
                </a:moveTo>
                <a:lnTo>
                  <a:pt x="699333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463493" y="4830871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70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846825" y="4795305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70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230159" y="4759740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70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613493" y="4724177"/>
            <a:ext cx="383352" cy="35701"/>
          </a:xfrm>
          <a:custGeom>
            <a:avLst/>
            <a:gdLst/>
            <a:ahLst/>
            <a:cxnLst/>
            <a:rect l="l" t="t" r="r" b="b"/>
            <a:pathLst>
              <a:path w="448309" h="39370">
                <a:moveTo>
                  <a:pt x="0" y="39219"/>
                </a:moveTo>
                <a:lnTo>
                  <a:pt x="448286" y="0"/>
                </a:lnTo>
              </a:path>
            </a:pathLst>
          </a:custGeom>
          <a:ln w="63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 rot="21300000">
            <a:off x="6477233" y="4228992"/>
            <a:ext cx="34462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31" dirty="0">
                <a:solidFill>
                  <a:srgbClr val="425B6C"/>
                </a:solidFill>
                <a:latin typeface="BelfiusAlternative"/>
                <a:cs typeface="BelfiusAlternative"/>
              </a:rPr>
              <a:t>2011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106" name="object 106"/>
          <p:cNvSpPr txBox="1"/>
          <p:nvPr/>
        </p:nvSpPr>
        <p:spPr>
          <a:xfrm rot="21300000">
            <a:off x="6561997" y="4443615"/>
            <a:ext cx="17775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7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107" name="object 107"/>
          <p:cNvSpPr txBox="1"/>
          <p:nvPr/>
        </p:nvSpPr>
        <p:spPr>
          <a:xfrm rot="21300000">
            <a:off x="6561997" y="4658358"/>
            <a:ext cx="17775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1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108" name="object 108"/>
          <p:cNvSpPr txBox="1"/>
          <p:nvPr/>
        </p:nvSpPr>
        <p:spPr>
          <a:xfrm rot="21300000">
            <a:off x="6860597" y="4193423"/>
            <a:ext cx="34462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31" dirty="0">
                <a:solidFill>
                  <a:srgbClr val="425B6C"/>
                </a:solidFill>
                <a:latin typeface="BelfiusAlternative"/>
                <a:cs typeface="BelfiusAlternative"/>
              </a:rPr>
              <a:t>2012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109" name="object 109"/>
          <p:cNvSpPr txBox="1"/>
          <p:nvPr/>
        </p:nvSpPr>
        <p:spPr>
          <a:xfrm rot="21300000">
            <a:off x="6945362" y="4408047"/>
            <a:ext cx="17775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8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110" name="object 110"/>
          <p:cNvSpPr txBox="1"/>
          <p:nvPr/>
        </p:nvSpPr>
        <p:spPr>
          <a:xfrm rot="21300000">
            <a:off x="6945362" y="4622789"/>
            <a:ext cx="17775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2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111" name="object 111"/>
          <p:cNvSpPr txBox="1"/>
          <p:nvPr/>
        </p:nvSpPr>
        <p:spPr>
          <a:xfrm rot="21300000">
            <a:off x="7243961" y="4157855"/>
            <a:ext cx="34462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31" dirty="0">
                <a:solidFill>
                  <a:srgbClr val="425B6C"/>
                </a:solidFill>
                <a:latin typeface="BelfiusAlternative"/>
                <a:cs typeface="BelfiusAlternative"/>
              </a:rPr>
              <a:t>2013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112" name="object 112"/>
          <p:cNvSpPr txBox="1"/>
          <p:nvPr/>
        </p:nvSpPr>
        <p:spPr>
          <a:xfrm rot="21300000">
            <a:off x="7305370" y="4372478"/>
            <a:ext cx="22423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16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113" name="object 113"/>
          <p:cNvSpPr txBox="1"/>
          <p:nvPr/>
        </p:nvSpPr>
        <p:spPr>
          <a:xfrm rot="21300000">
            <a:off x="7328726" y="4587222"/>
            <a:ext cx="17775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1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114" name="object 114"/>
          <p:cNvSpPr txBox="1"/>
          <p:nvPr/>
        </p:nvSpPr>
        <p:spPr>
          <a:xfrm rot="21300000">
            <a:off x="7627326" y="4122286"/>
            <a:ext cx="34462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31" dirty="0">
                <a:solidFill>
                  <a:srgbClr val="425B6C"/>
                </a:solidFill>
                <a:latin typeface="BelfiusAlternative"/>
                <a:cs typeface="BelfiusAlternative"/>
              </a:rPr>
              <a:t>2014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115" name="object 115"/>
          <p:cNvSpPr txBox="1"/>
          <p:nvPr/>
        </p:nvSpPr>
        <p:spPr>
          <a:xfrm rot="21300000">
            <a:off x="7688734" y="4336908"/>
            <a:ext cx="22423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16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116" name="object 116"/>
          <p:cNvSpPr txBox="1"/>
          <p:nvPr/>
        </p:nvSpPr>
        <p:spPr>
          <a:xfrm rot="21300000">
            <a:off x="7712091" y="4551652"/>
            <a:ext cx="17775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2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117" name="object 117"/>
          <p:cNvSpPr txBox="1"/>
          <p:nvPr/>
        </p:nvSpPr>
        <p:spPr>
          <a:xfrm rot="21300000">
            <a:off x="5671130" y="4516928"/>
            <a:ext cx="38871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sz="1000"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F</a:t>
            </a:r>
            <a:r>
              <a:rPr sz="1000"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000"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&gt;</a:t>
            </a:r>
            <a:r>
              <a:rPr sz="1000"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000"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0</a:t>
            </a:r>
            <a:endParaRPr sz="1000" dirty="0">
              <a:latin typeface="BelfiusAlternative"/>
              <a:cs typeface="BelfiusAlternative"/>
            </a:endParaRPr>
          </a:p>
        </p:txBody>
      </p:sp>
      <p:sp>
        <p:nvSpPr>
          <p:cNvPr id="118" name="object 118"/>
          <p:cNvSpPr txBox="1"/>
          <p:nvPr/>
        </p:nvSpPr>
        <p:spPr>
          <a:xfrm rot="21300000">
            <a:off x="5641829" y="4721010"/>
            <a:ext cx="81231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sz="1000"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F</a:t>
            </a:r>
            <a:r>
              <a:rPr sz="1000"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0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négatif</a:t>
            </a:r>
            <a:endParaRPr sz="1000" dirty="0">
              <a:latin typeface="BelfiusAlternative"/>
              <a:cs typeface="BelfiusAlternative"/>
            </a:endParaRPr>
          </a:p>
        </p:txBody>
      </p:sp>
      <p:sp>
        <p:nvSpPr>
          <p:cNvPr id="119" name="object 119"/>
          <p:cNvSpPr txBox="1"/>
          <p:nvPr/>
        </p:nvSpPr>
        <p:spPr>
          <a:xfrm rot="21360000">
            <a:off x="5845389" y="3710704"/>
            <a:ext cx="2258562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200"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Institution</a:t>
            </a:r>
            <a:r>
              <a:rPr sz="12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1200" b="1" spc="-48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-32" baseline="4115" dirty="0">
                <a:solidFill>
                  <a:srgbClr val="FFFFFF"/>
                </a:solidFill>
                <a:latin typeface="BelfiusAlternative"/>
                <a:cs typeface="BelfiusAlternative"/>
              </a:rPr>
              <a:t>ave</a:t>
            </a:r>
            <a:r>
              <a:rPr b="1" spc="-13" baseline="4115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b="1" spc="-72" baseline="411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-32" baseline="8230" dirty="0">
                <a:solidFill>
                  <a:srgbClr val="FFFFFF"/>
                </a:solidFill>
                <a:latin typeface="BelfiusAlternative"/>
                <a:cs typeface="BelfiusAlternative"/>
              </a:rPr>
              <a:t>cashflow</a:t>
            </a:r>
            <a:endParaRPr baseline="8230" dirty="0">
              <a:latin typeface="BelfiusAlternative"/>
              <a:cs typeface="BelfiusAlternative"/>
            </a:endParaRPr>
          </a:p>
        </p:txBody>
      </p:sp>
      <p:sp>
        <p:nvSpPr>
          <p:cNvPr id="120" name="object 120"/>
          <p:cNvSpPr txBox="1"/>
          <p:nvPr/>
        </p:nvSpPr>
        <p:spPr>
          <a:xfrm rot="21360000">
            <a:off x="5845377" y="3923878"/>
            <a:ext cx="2123572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8"/>
              </a:lnSpc>
            </a:pPr>
            <a:r>
              <a:rPr sz="12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&lt;</a:t>
            </a:r>
            <a:r>
              <a:rPr sz="1200"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2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dettes</a:t>
            </a:r>
            <a:r>
              <a:rPr sz="1200"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-13" baseline="4115" dirty="0">
                <a:solidFill>
                  <a:srgbClr val="FFFFFF"/>
                </a:solidFill>
                <a:latin typeface="BelfiusAlternative"/>
                <a:cs typeface="BelfiusAlternative"/>
              </a:rPr>
              <a:t>&gt;1</a:t>
            </a:r>
            <a:r>
              <a:rPr b="1" spc="-32" baseline="411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baseline="6172" dirty="0">
                <a:solidFill>
                  <a:srgbClr val="FFFFFF"/>
                </a:solidFill>
                <a:latin typeface="BelfiusAlternative"/>
                <a:cs typeface="BelfiusAlternative"/>
              </a:rPr>
              <a:t>an</a:t>
            </a:r>
            <a:r>
              <a:rPr b="1" spc="-32" baseline="6172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-13" baseline="6172" dirty="0">
                <a:solidFill>
                  <a:srgbClr val="FFFFFF"/>
                </a:solidFill>
                <a:latin typeface="BelfiusAlternative"/>
                <a:cs typeface="BelfiusAlternative"/>
              </a:rPr>
              <a:t>éch</a:t>
            </a:r>
            <a:r>
              <a:rPr b="1" spc="-32" baseline="6172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baseline="8230" dirty="0">
                <a:solidFill>
                  <a:srgbClr val="FFFFFF"/>
                </a:solidFill>
                <a:latin typeface="BelfiusAlternative"/>
                <a:cs typeface="BelfiusAlternative"/>
              </a:rPr>
              <a:t>&lt;1</a:t>
            </a:r>
            <a:r>
              <a:rPr b="1" spc="-32" baseline="8230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-13" baseline="10288" dirty="0">
                <a:solidFill>
                  <a:srgbClr val="FFFFFF"/>
                </a:solidFill>
                <a:latin typeface="BelfiusAlternative"/>
                <a:cs typeface="BelfiusAlternative"/>
              </a:rPr>
              <a:t>an</a:t>
            </a:r>
            <a:endParaRPr baseline="10288">
              <a:latin typeface="BelfiusAlternative"/>
              <a:cs typeface="BelfiusAlternative"/>
            </a:endParaRPr>
          </a:p>
        </p:txBody>
      </p:sp>
      <p:pic>
        <p:nvPicPr>
          <p:cNvPr id="37970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27" y="5075634"/>
            <a:ext cx="52863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48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12" y="125760"/>
            <a:ext cx="8280920" cy="1369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13" dirty="0"/>
              <a:t>Co</a:t>
            </a:r>
            <a:r>
              <a:rPr spc="22" dirty="0"/>
              <a:t>m</a:t>
            </a:r>
            <a:r>
              <a:rPr spc="13" dirty="0"/>
              <a:t>p</a:t>
            </a:r>
            <a:r>
              <a:rPr spc="31" dirty="0"/>
              <a:t>t</a:t>
            </a:r>
            <a:r>
              <a:rPr dirty="0"/>
              <a:t>e</a:t>
            </a:r>
            <a:r>
              <a:rPr spc="44" dirty="0"/>
              <a:t> </a:t>
            </a:r>
            <a:r>
              <a:rPr spc="13" dirty="0"/>
              <a:t>d</a:t>
            </a:r>
            <a:r>
              <a:rPr dirty="0"/>
              <a:t>e</a:t>
            </a:r>
            <a:r>
              <a:rPr spc="44" dirty="0"/>
              <a:t> </a:t>
            </a:r>
            <a:r>
              <a:rPr spc="31" dirty="0" err="1" smtClean="0"/>
              <a:t>r</a:t>
            </a:r>
            <a:r>
              <a:rPr spc="26" dirty="0" err="1" smtClean="0"/>
              <a:t>é</a:t>
            </a:r>
            <a:r>
              <a:rPr spc="18" dirty="0" err="1" smtClean="0"/>
              <a:t>s</a:t>
            </a:r>
            <a:r>
              <a:rPr spc="22" dirty="0" err="1" smtClean="0"/>
              <a:t>u</a:t>
            </a:r>
            <a:r>
              <a:rPr spc="18" dirty="0" err="1" smtClean="0"/>
              <a:t>l</a:t>
            </a:r>
            <a:r>
              <a:rPr spc="61" dirty="0" err="1" smtClean="0"/>
              <a:t>t</a:t>
            </a:r>
            <a:r>
              <a:rPr spc="13" dirty="0" err="1" smtClean="0"/>
              <a:t>a</a:t>
            </a:r>
            <a:r>
              <a:rPr spc="79" dirty="0" err="1" smtClean="0"/>
              <a:t>t</a:t>
            </a:r>
            <a:r>
              <a:rPr dirty="0" err="1" smtClean="0"/>
              <a:t>s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fr-FR" sz="2100" spc="35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C</a:t>
            </a:r>
            <a:r>
              <a:rPr lang="fr-FR" sz="2100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as</a:t>
            </a:r>
            <a:r>
              <a:rPr lang="fr-FR" sz="2100" spc="26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h</a:t>
            </a:r>
            <a:r>
              <a:rPr lang="fr-FR" sz="2100" spc="8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f</a:t>
            </a:r>
            <a:r>
              <a:rPr lang="fr-FR" sz="2100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lo</a:t>
            </a:r>
            <a:r>
              <a:rPr lang="fr-FR" sz="2100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w</a:t>
            </a:r>
            <a:r>
              <a:rPr lang="fr-FR" sz="2100" spc="3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lang="fr-FR" sz="2100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/</a:t>
            </a:r>
            <a:r>
              <a:rPr lang="fr-FR" sz="2100" spc="3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lang="fr-FR" sz="2100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d</a:t>
            </a:r>
            <a:r>
              <a:rPr lang="fr-FR" sz="2100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lang="fr-FR" sz="2100" spc="4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lang="fr-FR" sz="2100" spc="3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lang="fr-FR" sz="2100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lang="fr-FR" sz="2100" spc="3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lang="fr-FR" sz="2100" spc="-162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lang="fr-FR" sz="2100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lang="fr-FR" sz="2100" spc="3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lang="fr-FR" sz="2100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à</a:t>
            </a:r>
            <a:r>
              <a:rPr lang="fr-FR" sz="2100" spc="3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lang="fr-FR" sz="2100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lang="fr-FR" sz="2100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c</a:t>
            </a:r>
            <a:r>
              <a:rPr lang="fr-FR" sz="2100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hé</a:t>
            </a:r>
            <a:r>
              <a:rPr lang="fr-FR" sz="2100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lang="fr-FR" sz="2100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lang="fr-FR" sz="2100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c</a:t>
            </a:r>
            <a:r>
              <a:rPr lang="fr-FR" sz="2100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/>
            </a:r>
            <a:br>
              <a:rPr lang="fr-FR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</a:br>
            <a:r>
              <a:rPr lang="fr-FR" sz="1200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lang="fr-FR" sz="1200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v</a:t>
            </a:r>
            <a:r>
              <a:rPr lang="fr-FR" sz="1200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olu</a:t>
            </a:r>
            <a:r>
              <a:rPr lang="fr-FR" sz="1200" spc="26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lang="fr-FR" sz="1200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lang="fr-FR" sz="1200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o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lang="fr-FR" sz="1200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lang="fr-FR" sz="1200" spc="-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9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2</a:t>
            </a:r>
            <a:r>
              <a:rPr lang="fr-FR" sz="1200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lang="fr-FR" sz="1200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H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lang="fr-FR" sz="1200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/</a:t>
            </a:r>
            <a:r>
              <a:rPr lang="fr-FR" sz="1200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lang="fr-FR" sz="1200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m</a:t>
            </a:r>
            <a:r>
              <a:rPr lang="fr-FR" sz="1200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oye</a:t>
            </a:r>
            <a:r>
              <a:rPr lang="fr-FR" sz="1200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lang="fr-FR" sz="1200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lang="fr-FR" sz="1200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lang="fr-FR" sz="1200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lang="fr-FR" sz="1200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lang="fr-FR" sz="1200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lang="fr-FR" sz="1200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lang="fr-FR" sz="1200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lang="fr-FR" sz="1200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lang="fr-FR" sz="1200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br>
              <a:rPr lang="fr-FR" sz="1200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</a:br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24395" y="4505305"/>
            <a:ext cx="4480777" cy="0"/>
          </a:xfrm>
          <a:custGeom>
            <a:avLst/>
            <a:gdLst/>
            <a:ahLst/>
            <a:cxnLst/>
            <a:rect l="l" t="t" r="r" b="b"/>
            <a:pathLst>
              <a:path w="5240020">
                <a:moveTo>
                  <a:pt x="0" y="0"/>
                </a:moveTo>
                <a:lnTo>
                  <a:pt x="5239893" y="0"/>
                </a:lnTo>
              </a:path>
            </a:pathLst>
          </a:custGeom>
          <a:ln w="1270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9592" y="4455156"/>
            <a:ext cx="36571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0,0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9592" y="4020666"/>
            <a:ext cx="36571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0,5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9592" y="3586177"/>
            <a:ext cx="36571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1,0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9592" y="3181574"/>
            <a:ext cx="36571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1,5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13534" y="4070798"/>
            <a:ext cx="4488922" cy="0"/>
          </a:xfrm>
          <a:custGeom>
            <a:avLst/>
            <a:gdLst/>
            <a:ahLst/>
            <a:cxnLst/>
            <a:rect l="l" t="t" r="r" b="b"/>
            <a:pathLst>
              <a:path w="5249545">
                <a:moveTo>
                  <a:pt x="0" y="0"/>
                </a:moveTo>
                <a:lnTo>
                  <a:pt x="524910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13534" y="3636302"/>
            <a:ext cx="4488922" cy="0"/>
          </a:xfrm>
          <a:custGeom>
            <a:avLst/>
            <a:gdLst/>
            <a:ahLst/>
            <a:cxnLst/>
            <a:rect l="l" t="t" r="r" b="b"/>
            <a:pathLst>
              <a:path w="5249545">
                <a:moveTo>
                  <a:pt x="0" y="0"/>
                </a:moveTo>
                <a:lnTo>
                  <a:pt x="524910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3534" y="3201796"/>
            <a:ext cx="4488922" cy="0"/>
          </a:xfrm>
          <a:custGeom>
            <a:avLst/>
            <a:gdLst/>
            <a:ahLst/>
            <a:cxnLst/>
            <a:rect l="l" t="t" r="r" b="b"/>
            <a:pathLst>
              <a:path w="5249545">
                <a:moveTo>
                  <a:pt x="0" y="0"/>
                </a:moveTo>
                <a:lnTo>
                  <a:pt x="524910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3534" y="2767295"/>
            <a:ext cx="4488922" cy="0"/>
          </a:xfrm>
          <a:custGeom>
            <a:avLst/>
            <a:gdLst/>
            <a:ahLst/>
            <a:cxnLst/>
            <a:rect l="l" t="t" r="r" b="b"/>
            <a:pathLst>
              <a:path w="5249545">
                <a:moveTo>
                  <a:pt x="0" y="0"/>
                </a:moveTo>
                <a:lnTo>
                  <a:pt x="524910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13534" y="2332793"/>
            <a:ext cx="4488922" cy="0"/>
          </a:xfrm>
          <a:custGeom>
            <a:avLst/>
            <a:gdLst/>
            <a:ahLst/>
            <a:cxnLst/>
            <a:rect l="l" t="t" r="r" b="b"/>
            <a:pathLst>
              <a:path w="5249545">
                <a:moveTo>
                  <a:pt x="0" y="0"/>
                </a:moveTo>
                <a:lnTo>
                  <a:pt x="524910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42404" y="2767294"/>
            <a:ext cx="262809" cy="1738396"/>
          </a:xfrm>
          <a:custGeom>
            <a:avLst/>
            <a:gdLst/>
            <a:ahLst/>
            <a:cxnLst/>
            <a:rect l="l" t="t" r="r" b="b"/>
            <a:pathLst>
              <a:path w="307339" h="1917064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6"/>
                </a:lnTo>
                <a:lnTo>
                  <a:pt x="0" y="1855447"/>
                </a:lnTo>
                <a:lnTo>
                  <a:pt x="695" y="1874585"/>
                </a:lnTo>
                <a:lnTo>
                  <a:pt x="21347" y="1912352"/>
                </a:lnTo>
                <a:lnTo>
                  <a:pt x="72283" y="1916632"/>
                </a:lnTo>
                <a:lnTo>
                  <a:pt x="307304" y="1916645"/>
                </a:lnTo>
                <a:lnTo>
                  <a:pt x="307204" y="61186"/>
                </a:lnTo>
                <a:lnTo>
                  <a:pt x="300947" y="16603"/>
                </a:lnTo>
                <a:lnTo>
                  <a:pt x="256452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41114" y="2506595"/>
            <a:ext cx="262809" cy="1999242"/>
          </a:xfrm>
          <a:custGeom>
            <a:avLst/>
            <a:gdLst/>
            <a:ahLst/>
            <a:cxnLst/>
            <a:rect l="l" t="t" r="r" b="b"/>
            <a:pathLst>
              <a:path w="307339" h="2204720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6"/>
                </a:lnTo>
                <a:lnTo>
                  <a:pt x="0" y="2142937"/>
                </a:lnTo>
                <a:lnTo>
                  <a:pt x="695" y="2162075"/>
                </a:lnTo>
                <a:lnTo>
                  <a:pt x="21347" y="2199841"/>
                </a:lnTo>
                <a:lnTo>
                  <a:pt x="72283" y="2204122"/>
                </a:lnTo>
                <a:lnTo>
                  <a:pt x="307304" y="2204135"/>
                </a:lnTo>
                <a:lnTo>
                  <a:pt x="307204" y="61186"/>
                </a:lnTo>
                <a:lnTo>
                  <a:pt x="300947" y="16603"/>
                </a:lnTo>
                <a:lnTo>
                  <a:pt x="256452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39829" y="3114899"/>
            <a:ext cx="262809" cy="1390602"/>
          </a:xfrm>
          <a:custGeom>
            <a:avLst/>
            <a:gdLst/>
            <a:ahLst/>
            <a:cxnLst/>
            <a:rect l="l" t="t" r="r" b="b"/>
            <a:pathLst>
              <a:path w="307339" h="1533525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6"/>
                </a:lnTo>
                <a:lnTo>
                  <a:pt x="0" y="1472110"/>
                </a:lnTo>
                <a:lnTo>
                  <a:pt x="695" y="1491249"/>
                </a:lnTo>
                <a:lnTo>
                  <a:pt x="21347" y="1529015"/>
                </a:lnTo>
                <a:lnTo>
                  <a:pt x="72283" y="1533295"/>
                </a:lnTo>
                <a:lnTo>
                  <a:pt x="307304" y="1533309"/>
                </a:lnTo>
                <a:lnTo>
                  <a:pt x="307204" y="61186"/>
                </a:lnTo>
                <a:lnTo>
                  <a:pt x="300947" y="16603"/>
                </a:lnTo>
                <a:lnTo>
                  <a:pt x="256452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37247" y="2593497"/>
            <a:ext cx="262809" cy="1912294"/>
          </a:xfrm>
          <a:custGeom>
            <a:avLst/>
            <a:gdLst/>
            <a:ahLst/>
            <a:cxnLst/>
            <a:rect l="l" t="t" r="r" b="b"/>
            <a:pathLst>
              <a:path w="307339" h="2108835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6"/>
                </a:lnTo>
                <a:lnTo>
                  <a:pt x="0" y="2047103"/>
                </a:lnTo>
                <a:lnTo>
                  <a:pt x="695" y="2066241"/>
                </a:lnTo>
                <a:lnTo>
                  <a:pt x="21347" y="2104007"/>
                </a:lnTo>
                <a:lnTo>
                  <a:pt x="72283" y="2108288"/>
                </a:lnTo>
                <a:lnTo>
                  <a:pt x="307304" y="2108301"/>
                </a:lnTo>
                <a:lnTo>
                  <a:pt x="307204" y="61186"/>
                </a:lnTo>
                <a:lnTo>
                  <a:pt x="300947" y="16603"/>
                </a:lnTo>
                <a:lnTo>
                  <a:pt x="256452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5958" y="2332793"/>
            <a:ext cx="262809" cy="2172564"/>
          </a:xfrm>
          <a:custGeom>
            <a:avLst/>
            <a:gdLst/>
            <a:ahLst/>
            <a:cxnLst/>
            <a:rect l="l" t="t" r="r" b="b"/>
            <a:pathLst>
              <a:path w="307339" h="2395854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6"/>
                </a:lnTo>
                <a:lnTo>
                  <a:pt x="0" y="2334605"/>
                </a:lnTo>
                <a:lnTo>
                  <a:pt x="695" y="2353744"/>
                </a:lnTo>
                <a:lnTo>
                  <a:pt x="21347" y="2391510"/>
                </a:lnTo>
                <a:lnTo>
                  <a:pt x="72283" y="2395791"/>
                </a:lnTo>
                <a:lnTo>
                  <a:pt x="307304" y="2395804"/>
                </a:lnTo>
                <a:lnTo>
                  <a:pt x="307204" y="61186"/>
                </a:lnTo>
                <a:lnTo>
                  <a:pt x="300947" y="16603"/>
                </a:lnTo>
                <a:lnTo>
                  <a:pt x="256452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34672" y="2941098"/>
            <a:ext cx="262809" cy="1564499"/>
          </a:xfrm>
          <a:custGeom>
            <a:avLst/>
            <a:gdLst/>
            <a:ahLst/>
            <a:cxnLst/>
            <a:rect l="l" t="t" r="r" b="b"/>
            <a:pathLst>
              <a:path w="307339" h="1725295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6"/>
                </a:lnTo>
                <a:lnTo>
                  <a:pt x="0" y="1663778"/>
                </a:lnTo>
                <a:lnTo>
                  <a:pt x="695" y="1682917"/>
                </a:lnTo>
                <a:lnTo>
                  <a:pt x="21347" y="1720683"/>
                </a:lnTo>
                <a:lnTo>
                  <a:pt x="72283" y="1724964"/>
                </a:lnTo>
                <a:lnTo>
                  <a:pt x="307304" y="1724977"/>
                </a:lnTo>
                <a:lnTo>
                  <a:pt x="307204" y="61186"/>
                </a:lnTo>
                <a:lnTo>
                  <a:pt x="300947" y="16603"/>
                </a:lnTo>
                <a:lnTo>
                  <a:pt x="256452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32087" y="2941098"/>
            <a:ext cx="262809" cy="1564499"/>
          </a:xfrm>
          <a:custGeom>
            <a:avLst/>
            <a:gdLst/>
            <a:ahLst/>
            <a:cxnLst/>
            <a:rect l="l" t="t" r="r" b="b"/>
            <a:pathLst>
              <a:path w="307339" h="1725295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4"/>
                </a:lnTo>
                <a:lnTo>
                  <a:pt x="0" y="1663778"/>
                </a:lnTo>
                <a:lnTo>
                  <a:pt x="695" y="1682917"/>
                </a:lnTo>
                <a:lnTo>
                  <a:pt x="21347" y="1720683"/>
                </a:lnTo>
                <a:lnTo>
                  <a:pt x="72283" y="1724964"/>
                </a:lnTo>
                <a:lnTo>
                  <a:pt x="307304" y="1724977"/>
                </a:lnTo>
                <a:lnTo>
                  <a:pt x="307204" y="61184"/>
                </a:lnTo>
                <a:lnTo>
                  <a:pt x="300947" y="16600"/>
                </a:lnTo>
                <a:lnTo>
                  <a:pt x="256448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30797" y="2680393"/>
            <a:ext cx="262809" cy="1825345"/>
          </a:xfrm>
          <a:custGeom>
            <a:avLst/>
            <a:gdLst/>
            <a:ahLst/>
            <a:cxnLst/>
            <a:rect l="l" t="t" r="r" b="b"/>
            <a:pathLst>
              <a:path w="307339" h="2012950">
                <a:moveTo>
                  <a:pt x="85295" y="0"/>
                </a:moveTo>
                <a:lnTo>
                  <a:pt x="41951" y="794"/>
                </a:lnTo>
                <a:lnTo>
                  <a:pt x="4192" y="21451"/>
                </a:lnTo>
                <a:lnTo>
                  <a:pt x="84" y="61184"/>
                </a:lnTo>
                <a:lnTo>
                  <a:pt x="0" y="1951279"/>
                </a:lnTo>
                <a:lnTo>
                  <a:pt x="695" y="1970416"/>
                </a:lnTo>
                <a:lnTo>
                  <a:pt x="21352" y="2008175"/>
                </a:lnTo>
                <a:lnTo>
                  <a:pt x="72299" y="2012454"/>
                </a:lnTo>
                <a:lnTo>
                  <a:pt x="307304" y="2012467"/>
                </a:lnTo>
                <a:lnTo>
                  <a:pt x="307204" y="61184"/>
                </a:lnTo>
                <a:lnTo>
                  <a:pt x="300947" y="16600"/>
                </a:lnTo>
                <a:lnTo>
                  <a:pt x="256448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29506" y="3201797"/>
            <a:ext cx="262809" cy="1303653"/>
          </a:xfrm>
          <a:custGeom>
            <a:avLst/>
            <a:gdLst/>
            <a:ahLst/>
            <a:cxnLst/>
            <a:rect l="l" t="t" r="r" b="b"/>
            <a:pathLst>
              <a:path w="307339" h="1437639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4"/>
                </a:lnTo>
                <a:lnTo>
                  <a:pt x="0" y="1376289"/>
                </a:lnTo>
                <a:lnTo>
                  <a:pt x="695" y="1395427"/>
                </a:lnTo>
                <a:lnTo>
                  <a:pt x="21347" y="1433193"/>
                </a:lnTo>
                <a:lnTo>
                  <a:pt x="72283" y="1437474"/>
                </a:lnTo>
                <a:lnTo>
                  <a:pt x="307304" y="1437487"/>
                </a:lnTo>
                <a:lnTo>
                  <a:pt x="307204" y="61184"/>
                </a:lnTo>
                <a:lnTo>
                  <a:pt x="300947" y="16600"/>
                </a:lnTo>
                <a:lnTo>
                  <a:pt x="256448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26937" y="2941098"/>
            <a:ext cx="262809" cy="1564499"/>
          </a:xfrm>
          <a:custGeom>
            <a:avLst/>
            <a:gdLst/>
            <a:ahLst/>
            <a:cxnLst/>
            <a:rect l="l" t="t" r="r" b="b"/>
            <a:pathLst>
              <a:path w="307339" h="1725295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4"/>
                </a:lnTo>
                <a:lnTo>
                  <a:pt x="0" y="1663778"/>
                </a:lnTo>
                <a:lnTo>
                  <a:pt x="695" y="1682917"/>
                </a:lnTo>
                <a:lnTo>
                  <a:pt x="21347" y="1720683"/>
                </a:lnTo>
                <a:lnTo>
                  <a:pt x="72283" y="1724964"/>
                </a:lnTo>
                <a:lnTo>
                  <a:pt x="307304" y="1724977"/>
                </a:lnTo>
                <a:lnTo>
                  <a:pt x="307204" y="61184"/>
                </a:lnTo>
                <a:lnTo>
                  <a:pt x="300947" y="16600"/>
                </a:lnTo>
                <a:lnTo>
                  <a:pt x="256448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25645" y="2593497"/>
            <a:ext cx="262809" cy="1912294"/>
          </a:xfrm>
          <a:custGeom>
            <a:avLst/>
            <a:gdLst/>
            <a:ahLst/>
            <a:cxnLst/>
            <a:rect l="l" t="t" r="r" b="b"/>
            <a:pathLst>
              <a:path w="307339" h="2108835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4"/>
                </a:lnTo>
                <a:lnTo>
                  <a:pt x="0" y="2047103"/>
                </a:lnTo>
                <a:lnTo>
                  <a:pt x="695" y="2066241"/>
                </a:lnTo>
                <a:lnTo>
                  <a:pt x="21347" y="2104007"/>
                </a:lnTo>
                <a:lnTo>
                  <a:pt x="72283" y="2108288"/>
                </a:lnTo>
                <a:lnTo>
                  <a:pt x="307304" y="2108301"/>
                </a:lnTo>
                <a:lnTo>
                  <a:pt x="307204" y="61184"/>
                </a:lnTo>
                <a:lnTo>
                  <a:pt x="300947" y="16600"/>
                </a:lnTo>
                <a:lnTo>
                  <a:pt x="256448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24356" y="3462500"/>
            <a:ext cx="262809" cy="1042808"/>
          </a:xfrm>
          <a:custGeom>
            <a:avLst/>
            <a:gdLst/>
            <a:ahLst/>
            <a:cxnLst/>
            <a:rect l="l" t="t" r="r" b="b"/>
            <a:pathLst>
              <a:path w="307340" h="1149985">
                <a:moveTo>
                  <a:pt x="85295" y="0"/>
                </a:moveTo>
                <a:lnTo>
                  <a:pt x="41952" y="794"/>
                </a:lnTo>
                <a:lnTo>
                  <a:pt x="4192" y="21451"/>
                </a:lnTo>
                <a:lnTo>
                  <a:pt x="84" y="61184"/>
                </a:lnTo>
                <a:lnTo>
                  <a:pt x="0" y="1088786"/>
                </a:lnTo>
                <a:lnTo>
                  <a:pt x="695" y="1107924"/>
                </a:lnTo>
                <a:lnTo>
                  <a:pt x="21347" y="1145691"/>
                </a:lnTo>
                <a:lnTo>
                  <a:pt x="72283" y="1149971"/>
                </a:lnTo>
                <a:lnTo>
                  <a:pt x="307304" y="1149985"/>
                </a:lnTo>
                <a:lnTo>
                  <a:pt x="307204" y="61184"/>
                </a:lnTo>
                <a:lnTo>
                  <a:pt x="300947" y="16600"/>
                </a:lnTo>
                <a:lnTo>
                  <a:pt x="256448" y="340"/>
                </a:lnTo>
                <a:lnTo>
                  <a:pt x="85295" y="0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196083" y="4565473"/>
            <a:ext cx="45015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2014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01195" y="4565473"/>
            <a:ext cx="45225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2013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06436" y="4565473"/>
            <a:ext cx="4596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2012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11549" y="4565473"/>
            <a:ext cx="34963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2011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46231" y="1622645"/>
            <a:ext cx="7935298" cy="392132"/>
          </a:xfrm>
          <a:custGeom>
            <a:avLst/>
            <a:gdLst/>
            <a:ahLst/>
            <a:cxnLst/>
            <a:rect l="l" t="t" r="r" b="b"/>
            <a:pathLst>
              <a:path w="9279890" h="432435">
                <a:moveTo>
                  <a:pt x="259289" y="0"/>
                </a:moveTo>
                <a:lnTo>
                  <a:pt x="189022" y="203"/>
                </a:lnTo>
                <a:lnTo>
                  <a:pt x="132756" y="1625"/>
                </a:lnTo>
                <a:lnTo>
                  <a:pt x="88936" y="5486"/>
                </a:lnTo>
                <a:lnTo>
                  <a:pt x="43139" y="18516"/>
                </a:lnTo>
                <a:lnTo>
                  <a:pt x="11117" y="55803"/>
                </a:lnTo>
                <a:lnTo>
                  <a:pt x="2074" y="104038"/>
                </a:lnTo>
                <a:lnTo>
                  <a:pt x="259" y="148132"/>
                </a:lnTo>
                <a:lnTo>
                  <a:pt x="0" y="432003"/>
                </a:lnTo>
                <a:lnTo>
                  <a:pt x="9279310" y="432003"/>
                </a:lnTo>
                <a:lnTo>
                  <a:pt x="9279277" y="174218"/>
                </a:lnTo>
                <a:lnTo>
                  <a:pt x="9278435" y="124790"/>
                </a:lnTo>
                <a:lnTo>
                  <a:pt x="9275258" y="85725"/>
                </a:lnTo>
                <a:lnTo>
                  <a:pt x="9262715" y="43891"/>
                </a:lnTo>
                <a:lnTo>
                  <a:pt x="9223303" y="13004"/>
                </a:lnTo>
                <a:lnTo>
                  <a:pt x="9169922" y="3175"/>
                </a:lnTo>
                <a:lnTo>
                  <a:pt x="9120074" y="685"/>
                </a:lnTo>
                <a:lnTo>
                  <a:pt x="259289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46231" y="1350788"/>
            <a:ext cx="7935298" cy="561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sz="1100" b="1" dirty="0" smtClean="0">
              <a:latin typeface="Times New Roman"/>
              <a:cs typeface="Times New Roman"/>
            </a:endParaRPr>
          </a:p>
          <a:p>
            <a:pPr marL="1850455" algn="ctr">
              <a:spcBef>
                <a:spcPts val="885"/>
              </a:spcBef>
            </a:pPr>
            <a:r>
              <a:rPr b="1" spc="31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b="1" spc="18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as</a:t>
            </a:r>
            <a:r>
              <a:rPr b="1" spc="22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h</a:t>
            </a:r>
            <a:r>
              <a:rPr b="1" spc="70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f</a:t>
            </a:r>
            <a:r>
              <a:rPr b="1" spc="13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lo</a:t>
            </a:r>
            <a:r>
              <a:rPr b="1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w</a:t>
            </a:r>
            <a:r>
              <a:rPr b="1" spc="35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/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spc="44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spc="26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-131" dirty="0">
                <a:solidFill>
                  <a:srgbClr val="FFFFFF"/>
                </a:solidFill>
                <a:latin typeface="BelfiusAlternative"/>
                <a:cs typeface="BelfiusAlternative"/>
              </a:rPr>
              <a:t>L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à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13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é</a:t>
            </a:r>
            <a:r>
              <a:rPr b="1" spc="18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b="1" spc="9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hé</a:t>
            </a:r>
            <a:r>
              <a:rPr b="1" spc="18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an</a:t>
            </a:r>
            <a:r>
              <a:rPr b="1" spc="9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b="1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9592" y="2717198"/>
            <a:ext cx="36584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2,0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99592" y="2282708"/>
            <a:ext cx="36584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2,5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61030" y="2545039"/>
            <a:ext cx="2133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88" dirty="0">
                <a:solidFill>
                  <a:srgbClr val="58595B"/>
                </a:solidFill>
                <a:latin typeface="BelfiusNormal"/>
                <a:cs typeface="BelfiusNormal"/>
              </a:rPr>
              <a:t>2,0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61108" y="2292071"/>
            <a:ext cx="2133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88" dirty="0">
                <a:solidFill>
                  <a:srgbClr val="58595B"/>
                </a:solidFill>
                <a:latin typeface="BelfiusNormal"/>
                <a:cs typeface="BelfiusNormal"/>
              </a:rPr>
              <a:t>2,3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61184" y="2896036"/>
            <a:ext cx="2133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88" dirty="0">
                <a:solidFill>
                  <a:srgbClr val="58595B"/>
                </a:solidFill>
                <a:latin typeface="BelfiusNormal"/>
                <a:cs typeface="BelfiusNormal"/>
              </a:rPr>
              <a:t>1,6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83656" y="2384404"/>
            <a:ext cx="309428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2755371" algn="l"/>
              </a:tabLst>
            </a:pPr>
            <a:r>
              <a:rPr sz="1200" b="1" spc="-79" dirty="0" smtClean="0">
                <a:solidFill>
                  <a:srgbClr val="58595B"/>
                </a:solidFill>
                <a:latin typeface="BelfiusNormal"/>
                <a:cs typeface="BelfiusNormal"/>
              </a:rPr>
              <a:t>2,</a:t>
            </a:r>
            <a:r>
              <a:rPr sz="1200" b="1" spc="-75" dirty="0" smtClean="0">
                <a:solidFill>
                  <a:srgbClr val="58595B"/>
                </a:solidFill>
                <a:latin typeface="BelfiusNormal"/>
                <a:cs typeface="BelfiusNormal"/>
              </a:rPr>
              <a:t>2</a:t>
            </a:r>
            <a:r>
              <a:rPr sz="1200" b="1" dirty="0" smtClean="0">
                <a:solidFill>
                  <a:srgbClr val="58595B"/>
                </a:solidFill>
                <a:latin typeface="BelfiusNormal"/>
                <a:cs typeface="BelfiusNormal"/>
              </a:rPr>
              <a:t>	</a:t>
            </a:r>
            <a:r>
              <a:rPr sz="1200" b="1" spc="-88" dirty="0" smtClean="0">
                <a:solidFill>
                  <a:srgbClr val="58595B"/>
                </a:solidFill>
                <a:latin typeface="BelfiusNormal"/>
                <a:cs typeface="BelfiusNormal"/>
              </a:rPr>
              <a:t>2,</a:t>
            </a:r>
            <a:r>
              <a:rPr lang="nl-BE" sz="1200" b="1" spc="-88" dirty="0" smtClean="0">
                <a:solidFill>
                  <a:srgbClr val="58595B"/>
                </a:solidFill>
                <a:latin typeface="BelfiusNormal"/>
                <a:cs typeface="BelfiusNormal"/>
              </a:rPr>
              <a:t>2</a:t>
            </a:r>
            <a:endParaRPr sz="1200" dirty="0">
              <a:latin typeface="BelfiusNormal"/>
              <a:cs typeface="BelfiusNorm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46307" y="2724487"/>
            <a:ext cx="200635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633886" algn="l"/>
                <a:tab pos="1848786" algn="l"/>
              </a:tabLst>
            </a:pPr>
            <a:r>
              <a:rPr sz="1200" b="1" spc="-79" dirty="0">
                <a:solidFill>
                  <a:srgbClr val="58595B"/>
                </a:solidFill>
                <a:latin typeface="BelfiusNormal"/>
                <a:cs typeface="BelfiusNormal"/>
              </a:rPr>
              <a:t>1,</a:t>
            </a:r>
            <a:r>
              <a:rPr sz="1200" b="1" spc="-75" dirty="0">
                <a:solidFill>
                  <a:srgbClr val="58595B"/>
                </a:solidFill>
                <a:latin typeface="BelfiusNormal"/>
                <a:cs typeface="BelfiusNormal"/>
              </a:rPr>
              <a:t>8</a:t>
            </a:r>
            <a:r>
              <a:rPr sz="1200" b="1" dirty="0">
                <a:solidFill>
                  <a:srgbClr val="58595B"/>
                </a:solidFill>
                <a:latin typeface="BelfiusNormal"/>
                <a:cs typeface="BelfiusNormal"/>
              </a:rPr>
              <a:t>	</a:t>
            </a:r>
            <a:r>
              <a:rPr sz="1200" b="1" spc="-79" dirty="0">
                <a:solidFill>
                  <a:srgbClr val="58595B"/>
                </a:solidFill>
                <a:latin typeface="BelfiusNormal"/>
                <a:cs typeface="BelfiusNormal"/>
              </a:rPr>
              <a:t>1,</a:t>
            </a:r>
            <a:r>
              <a:rPr sz="1200" b="1" spc="-75" dirty="0">
                <a:solidFill>
                  <a:srgbClr val="58595B"/>
                </a:solidFill>
                <a:latin typeface="BelfiusNormal"/>
                <a:cs typeface="BelfiusNormal"/>
              </a:rPr>
              <a:t>8</a:t>
            </a:r>
            <a:r>
              <a:rPr sz="1200" b="1" dirty="0">
                <a:solidFill>
                  <a:srgbClr val="58595B"/>
                </a:solidFill>
                <a:latin typeface="BelfiusNormal"/>
                <a:cs typeface="BelfiusNormal"/>
              </a:rPr>
              <a:t>	</a:t>
            </a:r>
            <a:endParaRPr sz="1200" dirty="0">
              <a:latin typeface="BelfiusNormal"/>
              <a:cs typeface="BelfiusNorm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46676" y="2463296"/>
            <a:ext cx="2133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88" dirty="0">
                <a:solidFill>
                  <a:srgbClr val="58595B"/>
                </a:solidFill>
                <a:latin typeface="BelfiusNormal"/>
                <a:cs typeface="BelfiusNormal"/>
              </a:rPr>
              <a:t>2,1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46752" y="2977457"/>
            <a:ext cx="2133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88" dirty="0">
                <a:solidFill>
                  <a:srgbClr val="58595B"/>
                </a:solidFill>
                <a:latin typeface="BelfiusNormal"/>
                <a:cs typeface="BelfiusNormal"/>
              </a:rPr>
              <a:t>1,5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539537" y="3238648"/>
            <a:ext cx="2133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200" b="1" spc="-88" dirty="0">
                <a:solidFill>
                  <a:srgbClr val="58595B"/>
                </a:solidFill>
                <a:latin typeface="BelfiusNormal"/>
                <a:cs typeface="BelfiusNormal"/>
              </a:rPr>
              <a:t>1,2</a:t>
            </a:r>
            <a:endParaRPr sz="1200">
              <a:latin typeface="BelfiusNormal"/>
              <a:cs typeface="BelfiusNorm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53925" y="1638003"/>
            <a:ext cx="7927696" cy="3233797"/>
          </a:xfrm>
          <a:custGeom>
            <a:avLst/>
            <a:gdLst/>
            <a:ahLst/>
            <a:cxnLst/>
            <a:rect l="l" t="t" r="r" b="b"/>
            <a:pathLst>
              <a:path w="9271000" h="3566160">
                <a:moveTo>
                  <a:pt x="9270509" y="3565702"/>
                </a:moveTo>
                <a:lnTo>
                  <a:pt x="9270509" y="287997"/>
                </a:lnTo>
                <a:lnTo>
                  <a:pt x="9270464" y="246922"/>
                </a:lnTo>
                <a:lnTo>
                  <a:pt x="9269268" y="176866"/>
                </a:lnTo>
                <a:lnTo>
                  <a:pt x="9264763" y="121499"/>
                </a:lnTo>
                <a:lnTo>
                  <a:pt x="9254741" y="79091"/>
                </a:lnTo>
                <a:lnTo>
                  <a:pt x="9224536" y="35999"/>
                </a:lnTo>
                <a:lnTo>
                  <a:pt x="9169505" y="12347"/>
                </a:lnTo>
                <a:lnTo>
                  <a:pt x="9115349" y="4499"/>
                </a:lnTo>
                <a:lnTo>
                  <a:pt x="9044641" y="971"/>
                </a:lnTo>
                <a:lnTo>
                  <a:pt x="9002391" y="287"/>
                </a:lnTo>
                <a:lnTo>
                  <a:pt x="8955177" y="35"/>
                </a:lnTo>
                <a:lnTo>
                  <a:pt x="8902721" y="0"/>
                </a:lnTo>
                <a:lnTo>
                  <a:pt x="367788" y="0"/>
                </a:lnTo>
                <a:lnTo>
                  <a:pt x="315332" y="35"/>
                </a:lnTo>
                <a:lnTo>
                  <a:pt x="268118" y="287"/>
                </a:lnTo>
                <a:lnTo>
                  <a:pt x="225868" y="971"/>
                </a:lnTo>
                <a:lnTo>
                  <a:pt x="155160" y="4499"/>
                </a:lnTo>
                <a:lnTo>
                  <a:pt x="101004" y="12347"/>
                </a:lnTo>
                <a:lnTo>
                  <a:pt x="61190" y="26243"/>
                </a:lnTo>
                <a:lnTo>
                  <a:pt x="23538" y="62207"/>
                </a:lnTo>
                <a:lnTo>
                  <a:pt x="9930" y="98783"/>
                </a:lnTo>
                <a:lnTo>
                  <a:pt x="2942" y="147454"/>
                </a:lnTo>
                <a:lnTo>
                  <a:pt x="367" y="209950"/>
                </a:lnTo>
                <a:lnTo>
                  <a:pt x="0" y="287997"/>
                </a:lnTo>
                <a:lnTo>
                  <a:pt x="0" y="3277704"/>
                </a:lnTo>
                <a:lnTo>
                  <a:pt x="45" y="3318780"/>
                </a:lnTo>
                <a:lnTo>
                  <a:pt x="1241" y="3388836"/>
                </a:lnTo>
                <a:lnTo>
                  <a:pt x="5746" y="3444203"/>
                </a:lnTo>
                <a:lnTo>
                  <a:pt x="15768" y="3486611"/>
                </a:lnTo>
                <a:lnTo>
                  <a:pt x="45973" y="3529703"/>
                </a:lnTo>
                <a:lnTo>
                  <a:pt x="101004" y="3553354"/>
                </a:lnTo>
                <a:lnTo>
                  <a:pt x="155160" y="3561202"/>
                </a:lnTo>
                <a:lnTo>
                  <a:pt x="225868" y="3564730"/>
                </a:lnTo>
                <a:lnTo>
                  <a:pt x="268118" y="3565414"/>
                </a:lnTo>
                <a:lnTo>
                  <a:pt x="315332" y="3565666"/>
                </a:lnTo>
                <a:lnTo>
                  <a:pt x="367788" y="3565702"/>
                </a:lnTo>
                <a:lnTo>
                  <a:pt x="9270509" y="3565702"/>
                </a:lnTo>
                <a:close/>
              </a:path>
            </a:pathLst>
          </a:custGeom>
          <a:ln w="13153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660427" y="3532907"/>
            <a:ext cx="1119064" cy="104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marR="4453">
              <a:lnSpc>
                <a:spcPct val="160800"/>
              </a:lnSpc>
            </a:pPr>
            <a:r>
              <a:rPr sz="1400" b="1" dirty="0" smtClean="0">
                <a:solidFill>
                  <a:srgbClr val="D3104A"/>
                </a:solidFill>
                <a:latin typeface="BelfiusAlternative"/>
                <a:cs typeface="BelfiusAlternative"/>
              </a:rPr>
              <a:t>Global</a:t>
            </a:r>
            <a:endParaRPr lang="nl-BE" sz="1400" b="1" dirty="0" smtClean="0">
              <a:solidFill>
                <a:srgbClr val="D3104A"/>
              </a:solidFill>
              <a:latin typeface="BelfiusAlternative"/>
              <a:cs typeface="BelfiusAlternative"/>
            </a:endParaRPr>
          </a:p>
          <a:p>
            <a:pPr marL="11131" marR="4453">
              <a:lnSpc>
                <a:spcPct val="160800"/>
              </a:lnSpc>
            </a:pPr>
            <a:r>
              <a:rPr sz="1400" b="1" dirty="0" smtClean="0">
                <a:solidFill>
                  <a:srgbClr val="D3104A"/>
                </a:solidFill>
                <a:latin typeface="BelfiusAlternative"/>
                <a:cs typeface="BelfiusAlternative"/>
              </a:rPr>
              <a:t> </a:t>
            </a:r>
            <a:r>
              <a:rPr sz="1400" b="1" dirty="0" err="1" smtClean="0">
                <a:solidFill>
                  <a:srgbClr val="425C6C"/>
                </a:solidFill>
                <a:latin typeface="BelfiusAlternative"/>
                <a:cs typeface="BelfiusAlternative"/>
              </a:rPr>
              <a:t>Privé</a:t>
            </a:r>
            <a:endParaRPr lang="nl-BE" sz="1400" b="1" dirty="0" smtClean="0">
              <a:solidFill>
                <a:srgbClr val="425C6C"/>
              </a:solidFill>
              <a:latin typeface="BelfiusAlternative"/>
              <a:cs typeface="BelfiusAlternative"/>
            </a:endParaRPr>
          </a:p>
          <a:p>
            <a:pPr marL="11131" marR="4453">
              <a:lnSpc>
                <a:spcPct val="160800"/>
              </a:lnSpc>
            </a:pPr>
            <a:r>
              <a:rPr sz="1400" b="1" dirty="0" smtClean="0">
                <a:solidFill>
                  <a:srgbClr val="425C6C"/>
                </a:solidFill>
                <a:latin typeface="BelfiusAlternative"/>
                <a:cs typeface="BelfiusAlternative"/>
              </a:rPr>
              <a:t> </a:t>
            </a:r>
            <a:r>
              <a:rPr sz="1400" b="1" spc="-13" dirty="0" smtClean="0">
                <a:solidFill>
                  <a:srgbClr val="B3C0CB"/>
                </a:solidFill>
                <a:latin typeface="BelfiusAlternative"/>
                <a:cs typeface="BelfiusAlternative"/>
              </a:rPr>
              <a:t>Public</a:t>
            </a:r>
            <a:endParaRPr sz="1400" dirty="0">
              <a:latin typeface="BelfiusAlternative"/>
              <a:cs typeface="BelfiusAlternative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960625" y="3073580"/>
            <a:ext cx="212853" cy="446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400" i="1" dirty="0">
                <a:solidFill>
                  <a:srgbClr val="FFFFFF"/>
                </a:solidFill>
                <a:latin typeface="BelfiusAlternative-RegularItalic"/>
                <a:cs typeface="BelfiusAlternative-RegularItalic"/>
              </a:rPr>
              <a:t>FL</a:t>
            </a:r>
            <a:endParaRPr sz="1400">
              <a:latin typeface="BelfiusAlternative-RegularItalic"/>
              <a:cs typeface="BelfiusAlternative-RegularItalic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00056" y="2119912"/>
            <a:ext cx="561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2,5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22354" y="2709972"/>
            <a:ext cx="471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1,8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92" y="5085184"/>
            <a:ext cx="73152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4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5952" y="1098444"/>
            <a:ext cx="8241024" cy="4878161"/>
          </a:xfrm>
          <a:custGeom>
            <a:avLst/>
            <a:gdLst/>
            <a:ahLst/>
            <a:cxnLst/>
            <a:rect l="l" t="t" r="r" b="b"/>
            <a:pathLst>
              <a:path w="9292590" h="5095240">
                <a:moveTo>
                  <a:pt x="9292267" y="4301115"/>
                </a:moveTo>
                <a:lnTo>
                  <a:pt x="261392" y="5090853"/>
                </a:lnTo>
                <a:lnTo>
                  <a:pt x="220195" y="5093599"/>
                </a:lnTo>
                <a:lnTo>
                  <a:pt x="183570" y="5095132"/>
                </a:lnTo>
                <a:lnTo>
                  <a:pt x="151249" y="5095204"/>
                </a:lnTo>
                <a:lnTo>
                  <a:pt x="122963" y="5093568"/>
                </a:lnTo>
                <a:lnTo>
                  <a:pt x="77418" y="5084182"/>
                </a:lnTo>
                <a:lnTo>
                  <a:pt x="32634" y="5051105"/>
                </a:lnTo>
                <a:lnTo>
                  <a:pt x="15331" y="5013501"/>
                </a:lnTo>
                <a:lnTo>
                  <a:pt x="5558" y="4961144"/>
                </a:lnTo>
                <a:lnTo>
                  <a:pt x="1165" y="4892055"/>
                </a:lnTo>
                <a:lnTo>
                  <a:pt x="313" y="4850617"/>
                </a:lnTo>
                <a:lnTo>
                  <a:pt x="0" y="4804254"/>
                </a:lnTo>
                <a:lnTo>
                  <a:pt x="0" y="1103913"/>
                </a:lnTo>
                <a:lnTo>
                  <a:pt x="313" y="1057495"/>
                </a:lnTo>
                <a:lnTo>
                  <a:pt x="1165" y="1015908"/>
                </a:lnTo>
                <a:lnTo>
                  <a:pt x="5558" y="946051"/>
                </a:lnTo>
                <a:lnTo>
                  <a:pt x="15331" y="891984"/>
                </a:lnTo>
                <a:lnTo>
                  <a:pt x="32634" y="851352"/>
                </a:lnTo>
                <a:lnTo>
                  <a:pt x="59621" y="821798"/>
                </a:lnTo>
                <a:lnTo>
                  <a:pt x="98442" y="800965"/>
                </a:lnTo>
                <a:lnTo>
                  <a:pt x="151249" y="786498"/>
                </a:lnTo>
                <a:lnTo>
                  <a:pt x="220195" y="776039"/>
                </a:lnTo>
                <a:lnTo>
                  <a:pt x="261392" y="771577"/>
                </a:lnTo>
                <a:lnTo>
                  <a:pt x="358579" y="762713"/>
                </a:lnTo>
                <a:lnTo>
                  <a:pt x="9030830" y="4351"/>
                </a:lnTo>
                <a:lnTo>
                  <a:pt x="9072027" y="1605"/>
                </a:lnTo>
                <a:lnTo>
                  <a:pt x="9140972" y="0"/>
                </a:lnTo>
                <a:lnTo>
                  <a:pt x="9169259" y="1635"/>
                </a:lnTo>
                <a:lnTo>
                  <a:pt x="9214804" y="11021"/>
                </a:lnTo>
                <a:lnTo>
                  <a:pt x="9259587" y="44098"/>
                </a:lnTo>
                <a:lnTo>
                  <a:pt x="9276891" y="81703"/>
                </a:lnTo>
                <a:lnTo>
                  <a:pt x="9286663" y="134059"/>
                </a:lnTo>
                <a:lnTo>
                  <a:pt x="9291056" y="203148"/>
                </a:lnTo>
                <a:lnTo>
                  <a:pt x="9291908" y="244586"/>
                </a:lnTo>
                <a:lnTo>
                  <a:pt x="9292222" y="290949"/>
                </a:lnTo>
                <a:lnTo>
                  <a:pt x="9292267" y="4301115"/>
                </a:lnTo>
                <a:close/>
              </a:path>
            </a:pathLst>
          </a:custGeom>
          <a:solidFill>
            <a:srgbClr val="E3D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12098" y="2874849"/>
            <a:ext cx="3252999" cy="2642384"/>
          </a:xfrm>
          <a:custGeom>
            <a:avLst/>
            <a:gdLst/>
            <a:ahLst/>
            <a:cxnLst/>
            <a:rect l="l" t="t" r="r" b="b"/>
            <a:pathLst>
              <a:path w="3604260" h="2767329">
                <a:moveTo>
                  <a:pt x="3450496" y="2474482"/>
                </a:moveTo>
                <a:lnTo>
                  <a:pt x="153737" y="2762910"/>
                </a:lnTo>
                <a:lnTo>
                  <a:pt x="110120" y="2766139"/>
                </a:lnTo>
                <a:lnTo>
                  <a:pt x="75647" y="2766942"/>
                </a:lnTo>
                <a:lnTo>
                  <a:pt x="61504" y="2766124"/>
                </a:lnTo>
                <a:lnTo>
                  <a:pt x="22414" y="2751837"/>
                </a:lnTo>
                <a:lnTo>
                  <a:pt x="4841" y="2713985"/>
                </a:lnTo>
                <a:lnTo>
                  <a:pt x="605" y="2665367"/>
                </a:lnTo>
                <a:lnTo>
                  <a:pt x="22" y="2621467"/>
                </a:lnTo>
                <a:lnTo>
                  <a:pt x="0" y="305887"/>
                </a:lnTo>
                <a:lnTo>
                  <a:pt x="3473515" y="2175"/>
                </a:lnTo>
                <a:lnTo>
                  <a:pt x="3494113" y="802"/>
                </a:lnTo>
                <a:lnTo>
                  <a:pt x="3512426" y="36"/>
                </a:lnTo>
                <a:lnTo>
                  <a:pt x="3528586" y="0"/>
                </a:lnTo>
                <a:lnTo>
                  <a:pt x="3542729" y="817"/>
                </a:lnTo>
                <a:lnTo>
                  <a:pt x="3581819" y="15105"/>
                </a:lnTo>
                <a:lnTo>
                  <a:pt x="3599392" y="52956"/>
                </a:lnTo>
                <a:lnTo>
                  <a:pt x="3603628" y="101574"/>
                </a:lnTo>
                <a:lnTo>
                  <a:pt x="3604211" y="145474"/>
                </a:lnTo>
                <a:lnTo>
                  <a:pt x="3604211" y="2306141"/>
                </a:lnTo>
                <a:lnTo>
                  <a:pt x="3604054" y="2329350"/>
                </a:lnTo>
                <a:lnTo>
                  <a:pt x="3602799" y="2368669"/>
                </a:lnTo>
                <a:lnTo>
                  <a:pt x="3596545" y="2412106"/>
                </a:lnTo>
                <a:lnTo>
                  <a:pt x="3574400" y="2447199"/>
                </a:lnTo>
                <a:lnTo>
                  <a:pt x="3528586" y="2464849"/>
                </a:lnTo>
                <a:lnTo>
                  <a:pt x="3473515" y="2472310"/>
                </a:lnTo>
                <a:lnTo>
                  <a:pt x="3450496" y="2474482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rot="21300000">
            <a:off x="723999" y="1801161"/>
            <a:ext cx="247789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dirty="0">
                <a:solidFill>
                  <a:srgbClr val="D3104A"/>
                </a:solidFill>
                <a:latin typeface="BelfiusAlternative"/>
                <a:cs typeface="BelfiusAlternative"/>
              </a:rPr>
              <a:t>→</a:t>
            </a:r>
            <a:r>
              <a:rPr b="1" spc="53" dirty="0">
                <a:solidFill>
                  <a:srgbClr val="D3104A"/>
                </a:solidFill>
                <a:latin typeface="BelfiusAlternative"/>
                <a:cs typeface="BelfiusAlternative"/>
              </a:rPr>
              <a:t> </a:t>
            </a:r>
            <a:r>
              <a:rPr b="1" spc="13" dirty="0">
                <a:solidFill>
                  <a:srgbClr val="5F0035"/>
                </a:solidFill>
                <a:latin typeface="BelfiusAlternative"/>
                <a:cs typeface="BelfiusAlternative"/>
              </a:rPr>
              <a:t>Source</a:t>
            </a:r>
            <a:r>
              <a:rPr b="1" dirty="0">
                <a:solidFill>
                  <a:srgbClr val="5F0035"/>
                </a:solidFill>
                <a:latin typeface="BelfiusAlternative"/>
                <a:cs typeface="BelfiusAlternative"/>
              </a:rPr>
              <a:t>:</a:t>
            </a:r>
            <a:r>
              <a:rPr b="1" spc="31" dirty="0">
                <a:solidFill>
                  <a:srgbClr val="5F0035"/>
                </a:solidFill>
                <a:latin typeface="BelfiusAlternative"/>
                <a:cs typeface="BelfiusAlternative"/>
              </a:rPr>
              <a:t> </a:t>
            </a:r>
            <a:r>
              <a:rPr b="1" spc="13" dirty="0">
                <a:solidFill>
                  <a:srgbClr val="5F0035"/>
                </a:solidFill>
                <a:latin typeface="BelfiusAlternative"/>
                <a:cs typeface="BelfiusAlternative"/>
              </a:rPr>
              <a:t>Finhosta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9512" y="125760"/>
            <a:ext cx="828092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lnSpc>
                <a:spcPts val="2717"/>
              </a:lnSpc>
            </a:pPr>
            <a:r>
              <a:rPr spc="13" dirty="0">
                <a:solidFill>
                  <a:schemeClr val="bg1">
                    <a:lumMod val="85000"/>
                  </a:schemeClr>
                </a:solidFill>
              </a:rPr>
              <a:t>Co</a:t>
            </a:r>
            <a:r>
              <a:rPr spc="22" dirty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spc="13" dirty="0">
                <a:solidFill>
                  <a:schemeClr val="bg1">
                    <a:lumMod val="85000"/>
                  </a:schemeClr>
                </a:solidFill>
              </a:rPr>
              <a:t>p</a:t>
            </a:r>
            <a:r>
              <a:rPr spc="31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spc="44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pc="13" dirty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spc="44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pc="31" dirty="0">
                <a:solidFill>
                  <a:schemeClr val="bg1">
                    <a:lumMod val="85000"/>
                  </a:schemeClr>
                </a:solidFill>
              </a:rPr>
              <a:t>r</a:t>
            </a:r>
            <a:r>
              <a:rPr spc="26" dirty="0">
                <a:solidFill>
                  <a:schemeClr val="bg1">
                    <a:lumMod val="85000"/>
                  </a:schemeClr>
                </a:solidFill>
              </a:rPr>
              <a:t>é</a:t>
            </a:r>
            <a:r>
              <a:rPr spc="18" dirty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spc="22" dirty="0">
                <a:solidFill>
                  <a:schemeClr val="bg1">
                    <a:lumMod val="85000"/>
                  </a:schemeClr>
                </a:solidFill>
              </a:rPr>
              <a:t>u</a:t>
            </a:r>
            <a:r>
              <a:rPr spc="18" dirty="0">
                <a:solidFill>
                  <a:schemeClr val="bg1">
                    <a:lumMod val="85000"/>
                  </a:schemeClr>
                </a:solidFill>
              </a:rPr>
              <a:t>l</a:t>
            </a:r>
            <a:r>
              <a:rPr spc="61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spc="13" dirty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spc="79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s</a:t>
            </a:r>
          </a:p>
          <a:p>
            <a:pPr marL="11131">
              <a:lnSpc>
                <a:spcPts val="2507"/>
              </a:lnSpc>
            </a:pPr>
            <a:r>
              <a:rPr sz="2100" spc="13" dirty="0">
                <a:solidFill>
                  <a:schemeClr val="bg1">
                    <a:lumMod val="85000"/>
                  </a:schemeClr>
                </a:solidFill>
              </a:rPr>
              <a:t>Co</a:t>
            </a:r>
            <a:r>
              <a:rPr sz="2100" spc="22" dirty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sz="2100" spc="13" dirty="0">
                <a:solidFill>
                  <a:schemeClr val="bg1">
                    <a:lumMod val="85000"/>
                  </a:schemeClr>
                </a:solidFill>
              </a:rPr>
              <a:t>p</a:t>
            </a:r>
            <a:r>
              <a:rPr sz="2100" spc="61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sz="2100" spc="22" dirty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b</a:t>
            </a:r>
            <a:r>
              <a:rPr sz="2100" spc="13" dirty="0">
                <a:solidFill>
                  <a:schemeClr val="bg1">
                    <a:lumMod val="85000"/>
                  </a:schemeClr>
                </a:solidFill>
              </a:rPr>
              <a:t>il</a:t>
            </a:r>
            <a:r>
              <a:rPr sz="2100" spc="9" dirty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sz="2100" spc="31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é</a:t>
            </a:r>
            <a:r>
              <a:rPr sz="2100" spc="39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22" dirty="0">
                <a:solidFill>
                  <a:schemeClr val="bg1">
                    <a:lumMod val="85000"/>
                  </a:schemeClr>
                </a:solidFill>
              </a:rPr>
              <a:t>ana</a:t>
            </a:r>
            <a:r>
              <a:rPr sz="2100" spc="39" dirty="0">
                <a:solidFill>
                  <a:schemeClr val="bg1">
                    <a:lumMod val="85000"/>
                  </a:schemeClr>
                </a:solidFill>
              </a:rPr>
              <a:t>ly</a:t>
            </a:r>
            <a:r>
              <a:rPr sz="2100" spc="44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sz="2100" spc="-4" dirty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sz="2100" spc="18" dirty="0">
                <a:solidFill>
                  <a:schemeClr val="bg1">
                    <a:lumMod val="85000"/>
                  </a:schemeClr>
                </a:solidFill>
              </a:rPr>
              <a:t>q</a:t>
            </a:r>
            <a:r>
              <a:rPr sz="2100" spc="13" dirty="0">
                <a:solidFill>
                  <a:schemeClr val="bg1">
                    <a:lumMod val="85000"/>
                  </a:schemeClr>
                </a:solidFill>
              </a:rPr>
              <a:t>u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 rot="21300000">
            <a:off x="745828" y="2057084"/>
            <a:ext cx="369305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b="1" dirty="0">
                <a:solidFill>
                  <a:srgbClr val="D3104A"/>
                </a:solidFill>
                <a:latin typeface="BelfiusAlternative"/>
                <a:cs typeface="BelfiusAlternative"/>
              </a:rPr>
              <a:t>→</a:t>
            </a:r>
            <a:r>
              <a:rPr b="1" spc="53" dirty="0">
                <a:solidFill>
                  <a:srgbClr val="D3104A"/>
                </a:solidFill>
                <a:latin typeface="BelfiusAlternative"/>
                <a:cs typeface="BelfiusAlternative"/>
              </a:rPr>
              <a:t> 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Sélectio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de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5</a:t>
            </a:r>
            <a:r>
              <a:rPr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centre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13" dirty="0" err="1" smtClean="0">
                <a:solidFill>
                  <a:srgbClr val="425B6C"/>
                </a:solidFill>
                <a:latin typeface="BelfiusAlternative"/>
                <a:cs typeface="BelfiusAlternative"/>
              </a:rPr>
              <a:t>frais</a:t>
            </a:r>
            <a:r>
              <a:rPr lang="nl-BE" b="1" spc="13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lang="fr-FR"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définitif</a:t>
            </a:r>
            <a:r>
              <a:rPr lang="fr-FR" b="1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lang="fr-FR"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lang="fr-FR" b="1" dirty="0">
                <a:solidFill>
                  <a:srgbClr val="425B6C"/>
                </a:solidFill>
                <a:latin typeface="BelfiusAlternative"/>
                <a:cs typeface="BelfiusAlternative"/>
              </a:rPr>
              <a:t>+</a:t>
            </a:r>
            <a:r>
              <a:rPr lang="fr-FR"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lang="fr-FR"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quelque</a:t>
            </a:r>
            <a:r>
              <a:rPr lang="fr-FR" b="1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lang="fr-FR"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lang="fr-FR"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détails</a:t>
            </a:r>
            <a:endParaRPr lang="fr-FR" dirty="0">
              <a:latin typeface="BelfiusAlternative"/>
              <a:cs typeface="BelfiusAlternative"/>
            </a:endParaRPr>
          </a:p>
          <a:p>
            <a:pPr>
              <a:lnSpc>
                <a:spcPct val="100000"/>
              </a:lnSpc>
            </a:pP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7" name="object 7"/>
          <p:cNvSpPr txBox="1"/>
          <p:nvPr/>
        </p:nvSpPr>
        <p:spPr>
          <a:xfrm rot="21300000">
            <a:off x="4688242" y="1696551"/>
            <a:ext cx="431189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dirty="0">
                <a:solidFill>
                  <a:srgbClr val="D3104A"/>
                </a:solidFill>
                <a:latin typeface="BelfiusAlternative"/>
                <a:cs typeface="BelfiusAlternative"/>
              </a:rPr>
              <a:t>→</a:t>
            </a:r>
            <a:r>
              <a:rPr b="1" spc="53" dirty="0">
                <a:solidFill>
                  <a:srgbClr val="D3104A"/>
                </a:solidFill>
                <a:latin typeface="BelfiusAlternative"/>
                <a:cs typeface="BelfiusAlternative"/>
              </a:rPr>
              <a:t> 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Marg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pa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centr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13" dirty="0" err="1">
                <a:solidFill>
                  <a:srgbClr val="425B6C"/>
                </a:solidFill>
                <a:latin typeface="BelfiusAlternative"/>
                <a:cs typeface="BelfiusAlternative"/>
              </a:rPr>
              <a:t>frai</a:t>
            </a:r>
            <a:r>
              <a:rPr b="1" dirty="0" err="1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13" dirty="0" err="1" smtClean="0">
                <a:solidFill>
                  <a:srgbClr val="425B6C"/>
                </a:solidFill>
                <a:latin typeface="BelfiusAlternative"/>
                <a:cs typeface="BelfiusAlternative"/>
              </a:rPr>
              <a:t>exprimé</a:t>
            </a:r>
            <a:r>
              <a:rPr b="1" dirty="0" err="1" smtClean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b="1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: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8" name="object 8"/>
          <p:cNvSpPr txBox="1"/>
          <p:nvPr/>
        </p:nvSpPr>
        <p:spPr>
          <a:xfrm rot="21300000">
            <a:off x="4875035" y="2364326"/>
            <a:ext cx="411305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-</a:t>
            </a:r>
            <a:r>
              <a:rPr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%</a:t>
            </a:r>
            <a:r>
              <a:rPr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de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produit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correspondants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9" name="object 9"/>
          <p:cNvSpPr txBox="1"/>
          <p:nvPr/>
        </p:nvSpPr>
        <p:spPr>
          <a:xfrm rot="21300000">
            <a:off x="4937350" y="2908936"/>
            <a:ext cx="354104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-</a:t>
            </a:r>
            <a:r>
              <a:rPr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%</a:t>
            </a:r>
            <a:r>
              <a:rPr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u</a:t>
            </a:r>
            <a:r>
              <a:rPr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chiffr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b="1" spc="-96" dirty="0">
                <a:solidFill>
                  <a:srgbClr val="425B6C"/>
                </a:solidFill>
                <a:latin typeface="BelfiusAlternative"/>
                <a:cs typeface="BelfiusAlternative"/>
              </a:rPr>
              <a:t>’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affaire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total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11" name="object 11"/>
          <p:cNvSpPr txBox="1"/>
          <p:nvPr/>
        </p:nvSpPr>
        <p:spPr>
          <a:xfrm rot="21300000">
            <a:off x="1548628" y="3221859"/>
            <a:ext cx="301415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BelfiusAlternative"/>
                <a:cs typeface="BelfiusAlternative"/>
              </a:rPr>
              <a:t>→</a:t>
            </a:r>
            <a:r>
              <a:rPr sz="12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200" b="1" dirty="0">
                <a:solidFill>
                  <a:srgbClr val="FFFFFF"/>
                </a:solidFill>
                <a:latin typeface="BelfiusAlternative"/>
                <a:cs typeface="BelfiusAlternative"/>
              </a:rPr>
              <a:t>Services </a:t>
            </a:r>
            <a:r>
              <a:rPr sz="12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hospitaliers</a:t>
            </a:r>
            <a:r>
              <a:rPr sz="1200" b="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2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:</a:t>
            </a:r>
            <a:r>
              <a:rPr sz="1200" b="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2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200-499</a:t>
            </a:r>
            <a:endParaRPr sz="1200" dirty="0">
              <a:latin typeface="BelfiusAlternative"/>
              <a:cs typeface="BelfiusAlternative"/>
            </a:endParaRPr>
          </a:p>
        </p:txBody>
      </p:sp>
      <p:sp>
        <p:nvSpPr>
          <p:cNvPr id="12" name="object 12"/>
          <p:cNvSpPr txBox="1"/>
          <p:nvPr/>
        </p:nvSpPr>
        <p:spPr>
          <a:xfrm rot="21300000">
            <a:off x="1557067" y="3467282"/>
            <a:ext cx="280907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→</a:t>
            </a:r>
            <a:r>
              <a:rPr sz="12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200" b="1" dirty="0">
                <a:solidFill>
                  <a:srgbClr val="FFFFFF"/>
                </a:solidFill>
                <a:latin typeface="BelfiusAlternative"/>
                <a:cs typeface="BelfiusAlternative"/>
              </a:rPr>
              <a:t>Services </a:t>
            </a:r>
            <a:r>
              <a:rPr sz="12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médico-techniques</a:t>
            </a:r>
            <a:r>
              <a:rPr sz="1200" b="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2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:</a:t>
            </a:r>
            <a:r>
              <a:rPr sz="1200" b="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2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500-829</a:t>
            </a:r>
            <a:endParaRPr sz="1200" dirty="0">
              <a:latin typeface="BelfiusAlternative"/>
              <a:cs typeface="BelfiusAlternative"/>
            </a:endParaRPr>
          </a:p>
        </p:txBody>
      </p:sp>
      <p:sp>
        <p:nvSpPr>
          <p:cNvPr id="13" name="object 13"/>
          <p:cNvSpPr txBox="1"/>
          <p:nvPr/>
        </p:nvSpPr>
        <p:spPr>
          <a:xfrm rot="21300000">
            <a:off x="1968096" y="3909928"/>
            <a:ext cx="152227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- Radiologie </a:t>
            </a:r>
            <a:r>
              <a:rPr sz="12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: </a:t>
            </a:r>
            <a:r>
              <a:rPr sz="12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500</a:t>
            </a:r>
            <a:endParaRPr sz="1200" dirty="0">
              <a:latin typeface="BelfiusAlternative"/>
              <a:cs typeface="BelfiusAlternative"/>
            </a:endParaRPr>
          </a:p>
        </p:txBody>
      </p:sp>
      <p:sp>
        <p:nvSpPr>
          <p:cNvPr id="14" name="object 14"/>
          <p:cNvSpPr txBox="1"/>
          <p:nvPr/>
        </p:nvSpPr>
        <p:spPr>
          <a:xfrm rot="21300000">
            <a:off x="1968839" y="4103708"/>
            <a:ext cx="113173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- Labo: 510-549</a:t>
            </a:r>
            <a:endParaRPr sz="1200" dirty="0">
              <a:latin typeface="BelfiusAlternative"/>
              <a:cs typeface="BelfiusAlternative"/>
            </a:endParaRPr>
          </a:p>
        </p:txBody>
      </p:sp>
      <p:sp>
        <p:nvSpPr>
          <p:cNvPr id="15" name="object 15"/>
          <p:cNvSpPr txBox="1"/>
          <p:nvPr/>
        </p:nvSpPr>
        <p:spPr>
          <a:xfrm rot="21300000">
            <a:off x="1966891" y="4210207"/>
            <a:ext cx="215609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- Physiothérapie </a:t>
            </a:r>
            <a:r>
              <a:rPr sz="12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: 580</a:t>
            </a:r>
            <a:endParaRPr sz="1200" dirty="0">
              <a:latin typeface="BelfiusAlternative"/>
              <a:cs typeface="BelfiusAlternative"/>
            </a:endParaRPr>
          </a:p>
        </p:txBody>
      </p:sp>
      <p:sp>
        <p:nvSpPr>
          <p:cNvPr id="16" name="object 16"/>
          <p:cNvSpPr txBox="1"/>
          <p:nvPr/>
        </p:nvSpPr>
        <p:spPr>
          <a:xfrm rot="21300000">
            <a:off x="1549988" y="4588374"/>
            <a:ext cx="230038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BelfiusAlternative"/>
                <a:cs typeface="BelfiusAlternative"/>
              </a:rPr>
              <a:t>→</a:t>
            </a:r>
            <a:r>
              <a:rPr sz="12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2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Pharmacie</a:t>
            </a:r>
            <a:r>
              <a:rPr sz="1200" b="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2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:</a:t>
            </a:r>
            <a:r>
              <a:rPr sz="1200" b="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2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830-839</a:t>
            </a:r>
            <a:endParaRPr sz="1200" dirty="0">
              <a:latin typeface="BelfiusAlternative"/>
              <a:cs typeface="BelfiusAlternative"/>
            </a:endParaRPr>
          </a:p>
        </p:txBody>
      </p:sp>
      <p:sp>
        <p:nvSpPr>
          <p:cNvPr id="17" name="object 17"/>
          <p:cNvSpPr txBox="1"/>
          <p:nvPr/>
        </p:nvSpPr>
        <p:spPr>
          <a:xfrm rot="21300000">
            <a:off x="1549467" y="4836560"/>
            <a:ext cx="25743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→</a:t>
            </a:r>
            <a:r>
              <a:rPr sz="12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2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Consultations</a:t>
            </a:r>
            <a:r>
              <a:rPr sz="1200" b="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2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:</a:t>
            </a:r>
            <a:r>
              <a:rPr sz="1200" b="1" dirty="0">
                <a:solidFill>
                  <a:srgbClr val="FFFFFF"/>
                </a:solidFill>
                <a:latin typeface="BelfiusAlternative"/>
                <a:cs typeface="BelfiusAlternative"/>
              </a:rPr>
              <a:t> 840-899</a:t>
            </a:r>
            <a:endParaRPr sz="1200" dirty="0">
              <a:latin typeface="BelfiusAlternative"/>
              <a:cs typeface="BelfiusAlternative"/>
            </a:endParaRPr>
          </a:p>
        </p:txBody>
      </p:sp>
      <p:sp>
        <p:nvSpPr>
          <p:cNvPr id="18" name="object 18"/>
          <p:cNvSpPr txBox="1"/>
          <p:nvPr/>
        </p:nvSpPr>
        <p:spPr>
          <a:xfrm rot="21300000">
            <a:off x="1571193" y="5040725"/>
            <a:ext cx="283288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BelfiusAlternative"/>
                <a:cs typeface="BelfiusAlternative"/>
              </a:rPr>
              <a:t>→</a:t>
            </a:r>
            <a:r>
              <a:rPr sz="12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2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Activités</a:t>
            </a:r>
            <a:r>
              <a:rPr sz="1200" b="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2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non</a:t>
            </a:r>
            <a:r>
              <a:rPr sz="1200" b="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2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hospitalières</a:t>
            </a:r>
            <a:r>
              <a:rPr sz="1200" b="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2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:</a:t>
            </a:r>
            <a:r>
              <a:rPr sz="1200" b="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2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900-999</a:t>
            </a:r>
            <a:endParaRPr sz="1200" dirty="0">
              <a:latin typeface="BelfiusAlternative"/>
              <a:cs typeface="BelfiusAlternative"/>
            </a:endParaRPr>
          </a:p>
        </p:txBody>
      </p:sp>
    </p:spTree>
    <p:extLst>
      <p:ext uri="{BB962C8B-B14F-4D97-AF65-F5344CB8AC3E}">
        <p14:creationId xmlns:p14="http://schemas.microsoft.com/office/powerpoint/2010/main" val="14598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0459" y="2728418"/>
            <a:ext cx="270410" cy="1106723"/>
          </a:xfrm>
          <a:custGeom>
            <a:avLst/>
            <a:gdLst/>
            <a:ahLst/>
            <a:cxnLst/>
            <a:rect l="l" t="t" r="r" b="b"/>
            <a:pathLst>
              <a:path w="316229" h="1220470">
                <a:moveTo>
                  <a:pt x="315849" y="0"/>
                </a:moveTo>
                <a:lnTo>
                  <a:pt x="268312" y="965"/>
                </a:lnTo>
                <a:lnTo>
                  <a:pt x="220466" y="3842"/>
                </a:lnTo>
                <a:lnTo>
                  <a:pt x="172545" y="8599"/>
                </a:lnTo>
                <a:lnTo>
                  <a:pt x="124785" y="15202"/>
                </a:lnTo>
                <a:lnTo>
                  <a:pt x="77420" y="23622"/>
                </a:lnTo>
                <a:lnTo>
                  <a:pt x="30688" y="33826"/>
                </a:lnTo>
                <a:lnTo>
                  <a:pt x="0" y="41605"/>
                </a:lnTo>
                <a:lnTo>
                  <a:pt x="315849" y="1220368"/>
                </a:lnTo>
                <a:lnTo>
                  <a:pt x="315849" y="0"/>
                </a:lnTo>
                <a:close/>
              </a:path>
            </a:pathLst>
          </a:custGeom>
          <a:solidFill>
            <a:srgbClr val="939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5573" y="2766146"/>
            <a:ext cx="885078" cy="1069295"/>
          </a:xfrm>
          <a:custGeom>
            <a:avLst/>
            <a:gdLst/>
            <a:ahLst/>
            <a:cxnLst/>
            <a:rect l="l" t="t" r="r" b="b"/>
            <a:pathLst>
              <a:path w="1035050" h="1179195">
                <a:moveTo>
                  <a:pt x="719074" y="0"/>
                </a:moveTo>
                <a:lnTo>
                  <a:pt x="672437" y="13314"/>
                </a:lnTo>
                <a:lnTo>
                  <a:pt x="627040" y="27941"/>
                </a:lnTo>
                <a:lnTo>
                  <a:pt x="582865" y="43896"/>
                </a:lnTo>
                <a:lnTo>
                  <a:pt x="539891" y="61193"/>
                </a:lnTo>
                <a:lnTo>
                  <a:pt x="498099" y="79845"/>
                </a:lnTo>
                <a:lnTo>
                  <a:pt x="457471" y="99868"/>
                </a:lnTo>
                <a:lnTo>
                  <a:pt x="417986" y="121276"/>
                </a:lnTo>
                <a:lnTo>
                  <a:pt x="379625" y="144082"/>
                </a:lnTo>
                <a:lnTo>
                  <a:pt x="342370" y="168302"/>
                </a:lnTo>
                <a:lnTo>
                  <a:pt x="306201" y="193949"/>
                </a:lnTo>
                <a:lnTo>
                  <a:pt x="271099" y="221038"/>
                </a:lnTo>
                <a:lnTo>
                  <a:pt x="237044" y="249583"/>
                </a:lnTo>
                <a:lnTo>
                  <a:pt x="204017" y="279599"/>
                </a:lnTo>
                <a:lnTo>
                  <a:pt x="171999" y="311099"/>
                </a:lnTo>
                <a:lnTo>
                  <a:pt x="140971" y="344098"/>
                </a:lnTo>
                <a:lnTo>
                  <a:pt x="110913" y="378610"/>
                </a:lnTo>
                <a:lnTo>
                  <a:pt x="81806" y="414650"/>
                </a:lnTo>
                <a:lnTo>
                  <a:pt x="53631" y="452232"/>
                </a:lnTo>
                <a:lnTo>
                  <a:pt x="26369" y="491370"/>
                </a:lnTo>
                <a:lnTo>
                  <a:pt x="0" y="532079"/>
                </a:lnTo>
                <a:lnTo>
                  <a:pt x="1034923" y="1178763"/>
                </a:lnTo>
                <a:lnTo>
                  <a:pt x="719074" y="0"/>
                </a:lnTo>
                <a:close/>
              </a:path>
            </a:pathLst>
          </a:custGeom>
          <a:solidFill>
            <a:srgbClr val="D31D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3264" y="3248635"/>
            <a:ext cx="1047433" cy="928795"/>
          </a:xfrm>
          <a:custGeom>
            <a:avLst/>
            <a:gdLst/>
            <a:ahLst/>
            <a:cxnLst/>
            <a:rect l="l" t="t" r="r" b="b"/>
            <a:pathLst>
              <a:path w="1224914" h="1024254">
                <a:moveTo>
                  <a:pt x="189811" y="0"/>
                </a:moveTo>
                <a:lnTo>
                  <a:pt x="160992" y="48193"/>
                </a:lnTo>
                <a:lnTo>
                  <a:pt x="134539" y="96750"/>
                </a:lnTo>
                <a:lnTo>
                  <a:pt x="110454" y="145662"/>
                </a:lnTo>
                <a:lnTo>
                  <a:pt x="88736" y="194921"/>
                </a:lnTo>
                <a:lnTo>
                  <a:pt x="69387" y="244520"/>
                </a:lnTo>
                <a:lnTo>
                  <a:pt x="52409" y="294449"/>
                </a:lnTo>
                <a:lnTo>
                  <a:pt x="37801" y="344702"/>
                </a:lnTo>
                <a:lnTo>
                  <a:pt x="25566" y="395271"/>
                </a:lnTo>
                <a:lnTo>
                  <a:pt x="15703" y="446147"/>
                </a:lnTo>
                <a:lnTo>
                  <a:pt x="8214" y="497322"/>
                </a:lnTo>
                <a:lnTo>
                  <a:pt x="3100" y="548789"/>
                </a:lnTo>
                <a:lnTo>
                  <a:pt x="361" y="600540"/>
                </a:lnTo>
                <a:lnTo>
                  <a:pt x="0" y="652567"/>
                </a:lnTo>
                <a:lnTo>
                  <a:pt x="2015" y="704861"/>
                </a:lnTo>
                <a:lnTo>
                  <a:pt x="6410" y="757416"/>
                </a:lnTo>
                <a:lnTo>
                  <a:pt x="13184" y="810222"/>
                </a:lnTo>
                <a:lnTo>
                  <a:pt x="22338" y="863273"/>
                </a:lnTo>
                <a:lnTo>
                  <a:pt x="33874" y="916560"/>
                </a:lnTo>
                <a:lnTo>
                  <a:pt x="47792" y="970075"/>
                </a:lnTo>
                <a:lnTo>
                  <a:pt x="64094" y="1023810"/>
                </a:lnTo>
                <a:lnTo>
                  <a:pt x="1224734" y="646684"/>
                </a:lnTo>
                <a:lnTo>
                  <a:pt x="189811" y="0"/>
                </a:lnTo>
                <a:close/>
              </a:path>
            </a:pathLst>
          </a:custGeom>
          <a:solidFill>
            <a:srgbClr val="5F0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8072" y="3835050"/>
            <a:ext cx="1545901" cy="1107299"/>
          </a:xfrm>
          <a:custGeom>
            <a:avLst/>
            <a:gdLst/>
            <a:ahLst/>
            <a:cxnLst/>
            <a:rect l="l" t="t" r="r" b="b"/>
            <a:pathLst>
              <a:path w="1807845" h="1221104">
                <a:moveTo>
                  <a:pt x="1160640" y="0"/>
                </a:moveTo>
                <a:lnTo>
                  <a:pt x="0" y="377126"/>
                </a:lnTo>
                <a:lnTo>
                  <a:pt x="4707" y="391317"/>
                </a:lnTo>
                <a:lnTo>
                  <a:pt x="9582" y="405437"/>
                </a:lnTo>
                <a:lnTo>
                  <a:pt x="25213" y="447362"/>
                </a:lnTo>
                <a:lnTo>
                  <a:pt x="42345" y="488623"/>
                </a:lnTo>
                <a:lnTo>
                  <a:pt x="60969" y="529203"/>
                </a:lnTo>
                <a:lnTo>
                  <a:pt x="81077" y="569084"/>
                </a:lnTo>
                <a:lnTo>
                  <a:pt x="102663" y="608250"/>
                </a:lnTo>
                <a:lnTo>
                  <a:pt x="125717" y="646684"/>
                </a:lnTo>
                <a:lnTo>
                  <a:pt x="182187" y="729420"/>
                </a:lnTo>
                <a:lnTo>
                  <a:pt x="244160" y="806090"/>
                </a:lnTo>
                <a:lnTo>
                  <a:pt x="311203" y="876594"/>
                </a:lnTo>
                <a:lnTo>
                  <a:pt x="382884" y="940832"/>
                </a:lnTo>
                <a:lnTo>
                  <a:pt x="458770" y="998704"/>
                </a:lnTo>
                <a:lnTo>
                  <a:pt x="538427" y="1050109"/>
                </a:lnTo>
                <a:lnTo>
                  <a:pt x="621423" y="1094949"/>
                </a:lnTo>
                <a:lnTo>
                  <a:pt x="707326" y="1133124"/>
                </a:lnTo>
                <a:lnTo>
                  <a:pt x="795703" y="1164532"/>
                </a:lnTo>
                <a:lnTo>
                  <a:pt x="886120" y="1189075"/>
                </a:lnTo>
                <a:lnTo>
                  <a:pt x="978145" y="1206653"/>
                </a:lnTo>
                <a:lnTo>
                  <a:pt x="1071345" y="1217165"/>
                </a:lnTo>
                <a:lnTo>
                  <a:pt x="1165288" y="1220512"/>
                </a:lnTo>
                <a:lnTo>
                  <a:pt x="1259541" y="1216594"/>
                </a:lnTo>
                <a:lnTo>
                  <a:pt x="1353670" y="1205310"/>
                </a:lnTo>
                <a:lnTo>
                  <a:pt x="1447244" y="1186562"/>
                </a:lnTo>
                <a:lnTo>
                  <a:pt x="1539829" y="1160249"/>
                </a:lnTo>
                <a:lnTo>
                  <a:pt x="1630992" y="1126272"/>
                </a:lnTo>
                <a:lnTo>
                  <a:pt x="1720302" y="1084529"/>
                </a:lnTo>
                <a:lnTo>
                  <a:pt x="1807324" y="1034922"/>
                </a:lnTo>
                <a:lnTo>
                  <a:pt x="116064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0542" y="2728417"/>
            <a:ext cx="1043632" cy="2045308"/>
          </a:xfrm>
          <a:custGeom>
            <a:avLst/>
            <a:gdLst/>
            <a:ahLst/>
            <a:cxnLst/>
            <a:rect l="l" t="t" r="r" b="b"/>
            <a:pathLst>
              <a:path w="1220470" h="2255520">
                <a:moveTo>
                  <a:pt x="0" y="0"/>
                </a:moveTo>
                <a:lnTo>
                  <a:pt x="0" y="1220368"/>
                </a:lnTo>
                <a:lnTo>
                  <a:pt x="646684" y="2255291"/>
                </a:lnTo>
                <a:lnTo>
                  <a:pt x="701294" y="2219393"/>
                </a:lnTo>
                <a:lnTo>
                  <a:pt x="753308" y="2181589"/>
                </a:lnTo>
                <a:lnTo>
                  <a:pt x="802703" y="2141918"/>
                </a:lnTo>
                <a:lnTo>
                  <a:pt x="849456" y="2100421"/>
                </a:lnTo>
                <a:lnTo>
                  <a:pt x="893547" y="2057137"/>
                </a:lnTo>
                <a:lnTo>
                  <a:pt x="934952" y="2012105"/>
                </a:lnTo>
                <a:lnTo>
                  <a:pt x="973650" y="1965366"/>
                </a:lnTo>
                <a:lnTo>
                  <a:pt x="1009619" y="1916958"/>
                </a:lnTo>
                <a:lnTo>
                  <a:pt x="1042837" y="1866922"/>
                </a:lnTo>
                <a:lnTo>
                  <a:pt x="1073281" y="1815296"/>
                </a:lnTo>
                <a:lnTo>
                  <a:pt x="1100931" y="1762122"/>
                </a:lnTo>
                <a:lnTo>
                  <a:pt x="1125763" y="1707437"/>
                </a:lnTo>
                <a:lnTo>
                  <a:pt x="1147757" y="1651283"/>
                </a:lnTo>
                <a:lnTo>
                  <a:pt x="1166889" y="1593698"/>
                </a:lnTo>
                <a:lnTo>
                  <a:pt x="1183138" y="1534722"/>
                </a:lnTo>
                <a:lnTo>
                  <a:pt x="1196482" y="1474395"/>
                </a:lnTo>
                <a:lnTo>
                  <a:pt x="1206899" y="1412757"/>
                </a:lnTo>
                <a:lnTo>
                  <a:pt x="1214367" y="1349846"/>
                </a:lnTo>
                <a:lnTo>
                  <a:pt x="1218864" y="1285703"/>
                </a:lnTo>
                <a:lnTo>
                  <a:pt x="1220368" y="1220368"/>
                </a:lnTo>
                <a:lnTo>
                  <a:pt x="1216322" y="1120279"/>
                </a:lnTo>
                <a:lnTo>
                  <a:pt x="1204395" y="1022418"/>
                </a:lnTo>
                <a:lnTo>
                  <a:pt x="1184901" y="927100"/>
                </a:lnTo>
                <a:lnTo>
                  <a:pt x="1158153" y="834638"/>
                </a:lnTo>
                <a:lnTo>
                  <a:pt x="1124465" y="745346"/>
                </a:lnTo>
                <a:lnTo>
                  <a:pt x="1084152" y="659539"/>
                </a:lnTo>
                <a:lnTo>
                  <a:pt x="1037528" y="577531"/>
                </a:lnTo>
                <a:lnTo>
                  <a:pt x="984907" y="499635"/>
                </a:lnTo>
                <a:lnTo>
                  <a:pt x="926603" y="426166"/>
                </a:lnTo>
                <a:lnTo>
                  <a:pt x="862930" y="357438"/>
                </a:lnTo>
                <a:lnTo>
                  <a:pt x="794201" y="293765"/>
                </a:lnTo>
                <a:lnTo>
                  <a:pt x="720732" y="235460"/>
                </a:lnTo>
                <a:lnTo>
                  <a:pt x="642837" y="182839"/>
                </a:lnTo>
                <a:lnTo>
                  <a:pt x="560828" y="136215"/>
                </a:lnTo>
                <a:lnTo>
                  <a:pt x="475021" y="95902"/>
                </a:lnTo>
                <a:lnTo>
                  <a:pt x="385730" y="62215"/>
                </a:lnTo>
                <a:lnTo>
                  <a:pt x="293268" y="35467"/>
                </a:lnTo>
                <a:lnTo>
                  <a:pt x="197949" y="15972"/>
                </a:lnTo>
                <a:lnTo>
                  <a:pt x="100088" y="4045"/>
                </a:lnTo>
                <a:lnTo>
                  <a:pt x="0" y="0"/>
                </a:lnTo>
                <a:close/>
              </a:path>
            </a:pathLst>
          </a:custGeom>
          <a:solidFill>
            <a:srgbClr val="F598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63413" y="3104977"/>
            <a:ext cx="1436216" cy="1523040"/>
          </a:xfrm>
          <a:custGeom>
            <a:avLst/>
            <a:gdLst/>
            <a:ahLst/>
            <a:cxnLst/>
            <a:rect l="l" t="t" r="r" b="b"/>
            <a:pathLst>
              <a:path w="1679575" h="1679575">
                <a:moveTo>
                  <a:pt x="839724" y="0"/>
                </a:moveTo>
                <a:lnTo>
                  <a:pt x="770851" y="2783"/>
                </a:lnTo>
                <a:lnTo>
                  <a:pt x="703513" y="10991"/>
                </a:lnTo>
                <a:lnTo>
                  <a:pt x="637924" y="24406"/>
                </a:lnTo>
                <a:lnTo>
                  <a:pt x="574301" y="42812"/>
                </a:lnTo>
                <a:lnTo>
                  <a:pt x="512860" y="65993"/>
                </a:lnTo>
                <a:lnTo>
                  <a:pt x="453817" y="93734"/>
                </a:lnTo>
                <a:lnTo>
                  <a:pt x="397387" y="125817"/>
                </a:lnTo>
                <a:lnTo>
                  <a:pt x="343788" y="162027"/>
                </a:lnTo>
                <a:lnTo>
                  <a:pt x="293235" y="202147"/>
                </a:lnTo>
                <a:lnTo>
                  <a:pt x="245945" y="245962"/>
                </a:lnTo>
                <a:lnTo>
                  <a:pt x="202132" y="293255"/>
                </a:lnTo>
                <a:lnTo>
                  <a:pt x="162014" y="343810"/>
                </a:lnTo>
                <a:lnTo>
                  <a:pt x="125807" y="397411"/>
                </a:lnTo>
                <a:lnTo>
                  <a:pt x="93726" y="453842"/>
                </a:lnTo>
                <a:lnTo>
                  <a:pt x="65988" y="512887"/>
                </a:lnTo>
                <a:lnTo>
                  <a:pt x="42808" y="574329"/>
                </a:lnTo>
                <a:lnTo>
                  <a:pt x="24403" y="637952"/>
                </a:lnTo>
                <a:lnTo>
                  <a:pt x="10990" y="703541"/>
                </a:lnTo>
                <a:lnTo>
                  <a:pt x="2783" y="770878"/>
                </a:lnTo>
                <a:lnTo>
                  <a:pt x="0" y="839749"/>
                </a:lnTo>
                <a:lnTo>
                  <a:pt x="2783" y="908619"/>
                </a:lnTo>
                <a:lnTo>
                  <a:pt x="10990" y="975957"/>
                </a:lnTo>
                <a:lnTo>
                  <a:pt x="24403" y="1041546"/>
                </a:lnTo>
                <a:lnTo>
                  <a:pt x="42808" y="1105169"/>
                </a:lnTo>
                <a:lnTo>
                  <a:pt x="65988" y="1166611"/>
                </a:lnTo>
                <a:lnTo>
                  <a:pt x="93726" y="1225656"/>
                </a:lnTo>
                <a:lnTo>
                  <a:pt x="125807" y="1282086"/>
                </a:lnTo>
                <a:lnTo>
                  <a:pt x="162014" y="1335688"/>
                </a:lnTo>
                <a:lnTo>
                  <a:pt x="202132" y="1386243"/>
                </a:lnTo>
                <a:lnTo>
                  <a:pt x="245945" y="1433536"/>
                </a:lnTo>
                <a:lnTo>
                  <a:pt x="293235" y="1477351"/>
                </a:lnTo>
                <a:lnTo>
                  <a:pt x="343788" y="1517471"/>
                </a:lnTo>
                <a:lnTo>
                  <a:pt x="397387" y="1553681"/>
                </a:lnTo>
                <a:lnTo>
                  <a:pt x="453817" y="1585764"/>
                </a:lnTo>
                <a:lnTo>
                  <a:pt x="512860" y="1613505"/>
                </a:lnTo>
                <a:lnTo>
                  <a:pt x="574301" y="1636686"/>
                </a:lnTo>
                <a:lnTo>
                  <a:pt x="637924" y="1655092"/>
                </a:lnTo>
                <a:lnTo>
                  <a:pt x="703513" y="1668507"/>
                </a:lnTo>
                <a:lnTo>
                  <a:pt x="770851" y="1676714"/>
                </a:lnTo>
                <a:lnTo>
                  <a:pt x="839724" y="1679498"/>
                </a:lnTo>
                <a:lnTo>
                  <a:pt x="908599" y="1676714"/>
                </a:lnTo>
                <a:lnTo>
                  <a:pt x="975942" y="1668507"/>
                </a:lnTo>
                <a:lnTo>
                  <a:pt x="1041534" y="1655092"/>
                </a:lnTo>
                <a:lnTo>
                  <a:pt x="1105161" y="1636686"/>
                </a:lnTo>
                <a:lnTo>
                  <a:pt x="1166606" y="1613505"/>
                </a:lnTo>
                <a:lnTo>
                  <a:pt x="1225652" y="1585764"/>
                </a:lnTo>
                <a:lnTo>
                  <a:pt x="1282085" y="1553681"/>
                </a:lnTo>
                <a:lnTo>
                  <a:pt x="1335688" y="1517471"/>
                </a:lnTo>
                <a:lnTo>
                  <a:pt x="1386244" y="1477351"/>
                </a:lnTo>
                <a:lnTo>
                  <a:pt x="1433537" y="1433536"/>
                </a:lnTo>
                <a:lnTo>
                  <a:pt x="1477353" y="1386243"/>
                </a:lnTo>
                <a:lnTo>
                  <a:pt x="1517473" y="1335688"/>
                </a:lnTo>
                <a:lnTo>
                  <a:pt x="1553683" y="1282086"/>
                </a:lnTo>
                <a:lnTo>
                  <a:pt x="1585766" y="1225656"/>
                </a:lnTo>
                <a:lnTo>
                  <a:pt x="1613506" y="1166611"/>
                </a:lnTo>
                <a:lnTo>
                  <a:pt x="1636687" y="1105169"/>
                </a:lnTo>
                <a:lnTo>
                  <a:pt x="1655093" y="1041546"/>
                </a:lnTo>
                <a:lnTo>
                  <a:pt x="1668507" y="975957"/>
                </a:lnTo>
                <a:lnTo>
                  <a:pt x="1676715" y="908619"/>
                </a:lnTo>
                <a:lnTo>
                  <a:pt x="1679498" y="839749"/>
                </a:lnTo>
                <a:lnTo>
                  <a:pt x="1676715" y="770878"/>
                </a:lnTo>
                <a:lnTo>
                  <a:pt x="1668507" y="703541"/>
                </a:lnTo>
                <a:lnTo>
                  <a:pt x="1655093" y="637952"/>
                </a:lnTo>
                <a:lnTo>
                  <a:pt x="1636687" y="574329"/>
                </a:lnTo>
                <a:lnTo>
                  <a:pt x="1613506" y="512887"/>
                </a:lnTo>
                <a:lnTo>
                  <a:pt x="1585766" y="453842"/>
                </a:lnTo>
                <a:lnTo>
                  <a:pt x="1553683" y="397411"/>
                </a:lnTo>
                <a:lnTo>
                  <a:pt x="1517473" y="343810"/>
                </a:lnTo>
                <a:lnTo>
                  <a:pt x="1477353" y="293255"/>
                </a:lnTo>
                <a:lnTo>
                  <a:pt x="1433537" y="245962"/>
                </a:lnTo>
                <a:lnTo>
                  <a:pt x="1386244" y="202147"/>
                </a:lnTo>
                <a:lnTo>
                  <a:pt x="1335688" y="162027"/>
                </a:lnTo>
                <a:lnTo>
                  <a:pt x="1282085" y="125817"/>
                </a:lnTo>
                <a:lnTo>
                  <a:pt x="1225652" y="93734"/>
                </a:lnTo>
                <a:lnTo>
                  <a:pt x="1166606" y="65993"/>
                </a:lnTo>
                <a:lnTo>
                  <a:pt x="1105161" y="42812"/>
                </a:lnTo>
                <a:lnTo>
                  <a:pt x="1041534" y="24406"/>
                </a:lnTo>
                <a:lnTo>
                  <a:pt x="975942" y="10991"/>
                </a:lnTo>
                <a:lnTo>
                  <a:pt x="908599" y="2783"/>
                </a:lnTo>
                <a:lnTo>
                  <a:pt x="839724" y="0"/>
                </a:lnTo>
                <a:close/>
              </a:path>
            </a:pathLst>
          </a:custGeom>
          <a:solidFill>
            <a:srgbClr val="DBD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9512" y="125760"/>
            <a:ext cx="828092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lnSpc>
                <a:spcPts val="2717"/>
              </a:lnSpc>
            </a:pPr>
            <a:r>
              <a:rPr spc="13" dirty="0"/>
              <a:t>Co</a:t>
            </a:r>
            <a:r>
              <a:rPr spc="22" dirty="0"/>
              <a:t>m</a:t>
            </a:r>
            <a:r>
              <a:rPr spc="13" dirty="0"/>
              <a:t>p</a:t>
            </a:r>
            <a:r>
              <a:rPr spc="31" dirty="0"/>
              <a:t>t</a:t>
            </a:r>
            <a:r>
              <a:rPr dirty="0"/>
              <a:t>e</a:t>
            </a:r>
            <a:r>
              <a:rPr spc="44" dirty="0"/>
              <a:t> </a:t>
            </a:r>
            <a:r>
              <a:rPr spc="13" dirty="0"/>
              <a:t>d</a:t>
            </a:r>
            <a:r>
              <a:rPr dirty="0"/>
              <a:t>e</a:t>
            </a:r>
            <a:r>
              <a:rPr spc="44" dirty="0"/>
              <a:t> </a:t>
            </a:r>
            <a:r>
              <a:rPr spc="31" dirty="0"/>
              <a:t>r</a:t>
            </a:r>
            <a:r>
              <a:rPr spc="26" dirty="0"/>
              <a:t>é</a:t>
            </a:r>
            <a:r>
              <a:rPr spc="18" dirty="0"/>
              <a:t>s</a:t>
            </a:r>
            <a:r>
              <a:rPr spc="22" dirty="0"/>
              <a:t>u</a:t>
            </a:r>
            <a:r>
              <a:rPr spc="18" dirty="0"/>
              <a:t>l</a:t>
            </a:r>
            <a:r>
              <a:rPr spc="61" dirty="0"/>
              <a:t>t</a:t>
            </a:r>
            <a:r>
              <a:rPr spc="13" dirty="0"/>
              <a:t>a</a:t>
            </a:r>
            <a:r>
              <a:rPr spc="79" dirty="0"/>
              <a:t>t</a:t>
            </a:r>
            <a:r>
              <a:rPr dirty="0"/>
              <a:t>s</a:t>
            </a:r>
          </a:p>
          <a:p>
            <a:pPr marL="11131">
              <a:lnSpc>
                <a:spcPts val="2507"/>
              </a:lnSpc>
            </a:pPr>
            <a:r>
              <a:rPr sz="2100" spc="-13" dirty="0">
                <a:solidFill>
                  <a:schemeClr val="bg1">
                    <a:lumMod val="85000"/>
                  </a:schemeClr>
                </a:solidFill>
              </a:rPr>
              <a:t>Comptabilit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é</a:t>
            </a:r>
            <a:r>
              <a:rPr sz="2100" spc="-22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-13" dirty="0">
                <a:solidFill>
                  <a:schemeClr val="bg1">
                    <a:lumMod val="85000"/>
                  </a:schemeClr>
                </a:solidFill>
              </a:rPr>
              <a:t>analytique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:</a:t>
            </a:r>
            <a:r>
              <a:rPr sz="2100" spc="-22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-13" dirty="0">
                <a:solidFill>
                  <a:schemeClr val="bg1">
                    <a:lumMod val="85000"/>
                  </a:schemeClr>
                </a:solidFill>
              </a:rPr>
              <a:t>composante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sz="2100" spc="-22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-13" dirty="0">
                <a:solidFill>
                  <a:schemeClr val="bg1">
                    <a:lumMod val="85000"/>
                  </a:schemeClr>
                </a:solidFill>
              </a:rPr>
              <a:t>de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sz="2100" spc="-22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-13" dirty="0">
                <a:solidFill>
                  <a:schemeClr val="bg1">
                    <a:lumMod val="85000"/>
                  </a:schemeClr>
                </a:solidFill>
              </a:rPr>
              <a:t>centre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sz="2100" spc="-22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-13" dirty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sz="2100" spc="-22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-13" dirty="0">
                <a:solidFill>
                  <a:schemeClr val="bg1">
                    <a:lumMod val="85000"/>
                  </a:schemeClr>
                </a:solidFill>
              </a:rPr>
              <a:t>frai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sz="2100" spc="-22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-13" dirty="0">
                <a:solidFill>
                  <a:schemeClr val="bg1">
                    <a:lumMod val="85000"/>
                  </a:schemeClr>
                </a:solidFill>
              </a:rPr>
              <a:t>définitifs</a:t>
            </a:r>
            <a:endParaRPr sz="2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91106" y="3070669"/>
            <a:ext cx="154210" cy="163532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0" y="180009"/>
                </a:moveTo>
                <a:lnTo>
                  <a:pt x="179997" y="180009"/>
                </a:lnTo>
                <a:lnTo>
                  <a:pt x="179997" y="0"/>
                </a:lnTo>
                <a:lnTo>
                  <a:pt x="0" y="0"/>
                </a:lnTo>
                <a:lnTo>
                  <a:pt x="0" y="180009"/>
                </a:lnTo>
                <a:close/>
              </a:path>
            </a:pathLst>
          </a:custGeom>
          <a:solidFill>
            <a:srgbClr val="F598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91106" y="3439193"/>
            <a:ext cx="154210" cy="163532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0" y="180009"/>
                </a:moveTo>
                <a:lnTo>
                  <a:pt x="179997" y="180009"/>
                </a:lnTo>
                <a:lnTo>
                  <a:pt x="179997" y="0"/>
                </a:lnTo>
                <a:lnTo>
                  <a:pt x="0" y="0"/>
                </a:lnTo>
                <a:lnTo>
                  <a:pt x="0" y="1800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91106" y="3807717"/>
            <a:ext cx="154210" cy="163532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0" y="180009"/>
                </a:moveTo>
                <a:lnTo>
                  <a:pt x="179997" y="180009"/>
                </a:lnTo>
                <a:lnTo>
                  <a:pt x="179997" y="0"/>
                </a:lnTo>
                <a:lnTo>
                  <a:pt x="0" y="0"/>
                </a:lnTo>
                <a:lnTo>
                  <a:pt x="0" y="180009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91106" y="4176241"/>
            <a:ext cx="154210" cy="163532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0" y="180009"/>
                </a:moveTo>
                <a:lnTo>
                  <a:pt x="179997" y="180009"/>
                </a:lnTo>
                <a:lnTo>
                  <a:pt x="179997" y="0"/>
                </a:lnTo>
                <a:lnTo>
                  <a:pt x="0" y="0"/>
                </a:lnTo>
                <a:lnTo>
                  <a:pt x="0" y="180009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91106" y="4544764"/>
            <a:ext cx="154210" cy="163532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0" y="180009"/>
                </a:moveTo>
                <a:lnTo>
                  <a:pt x="179997" y="180009"/>
                </a:lnTo>
                <a:lnTo>
                  <a:pt x="179997" y="0"/>
                </a:lnTo>
                <a:lnTo>
                  <a:pt x="0" y="0"/>
                </a:lnTo>
                <a:lnTo>
                  <a:pt x="0" y="180009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96720" y="2970064"/>
            <a:ext cx="2567568" cy="1838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marR="4453" indent="10574">
              <a:lnSpc>
                <a:spcPct val="133300"/>
              </a:lnSpc>
            </a:pP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41,3</a:t>
            </a:r>
            <a:r>
              <a:rPr b="1" spc="-88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400" b="1" dirty="0">
                <a:solidFill>
                  <a:srgbClr val="425B6C"/>
                </a:solidFill>
                <a:latin typeface="BelfiusAlternative"/>
                <a:cs typeface="BelfiusAlternative"/>
              </a:rPr>
              <a:t>%</a:t>
            </a:r>
            <a:r>
              <a:rPr sz="1400" b="1" spc="-88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services hospitaliers 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28,7</a:t>
            </a:r>
            <a:r>
              <a:rPr b="1" spc="-88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400" b="1" dirty="0">
                <a:solidFill>
                  <a:srgbClr val="425B6C"/>
                </a:solidFill>
                <a:latin typeface="BelfiusAlternative"/>
                <a:cs typeface="BelfiusAlternative"/>
              </a:rPr>
              <a:t>%</a:t>
            </a:r>
            <a:r>
              <a:rPr sz="1400" b="1" spc="-88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services médico-techn. </a:t>
            </a:r>
            <a:endParaRPr lang="nl-BE" sz="1100" b="1" dirty="0" smtClean="0">
              <a:solidFill>
                <a:srgbClr val="425B6C"/>
              </a:solidFill>
              <a:latin typeface="BelfiusAlternative"/>
              <a:cs typeface="BelfiusAlternative"/>
            </a:endParaRPr>
          </a:p>
          <a:p>
            <a:pPr marL="11131" marR="4453" indent="10574">
              <a:lnSpc>
                <a:spcPct val="133300"/>
              </a:lnSpc>
            </a:pPr>
            <a:r>
              <a:rPr b="1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14</a:t>
            </a:r>
            <a:r>
              <a:rPr b="1" spc="-88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400" b="1" dirty="0">
                <a:solidFill>
                  <a:srgbClr val="425B6C"/>
                </a:solidFill>
                <a:latin typeface="BelfiusAlternative"/>
                <a:cs typeface="BelfiusAlternative"/>
              </a:rPr>
              <a:t>%</a:t>
            </a:r>
            <a:r>
              <a:rPr sz="1400" b="1" spc="-88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pharmacie</a:t>
            </a:r>
            <a:endParaRPr sz="1100" dirty="0">
              <a:latin typeface="BelfiusAlternative"/>
              <a:cs typeface="BelfiusAlternative"/>
            </a:endParaRPr>
          </a:p>
          <a:p>
            <a:pPr marL="11131">
              <a:spcBef>
                <a:spcPts val="701"/>
              </a:spcBef>
            </a:pP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12,1</a:t>
            </a:r>
            <a:r>
              <a:rPr b="1" spc="-88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400" b="1" dirty="0">
                <a:solidFill>
                  <a:srgbClr val="425B6C"/>
                </a:solidFill>
                <a:latin typeface="BelfiusAlternative"/>
                <a:cs typeface="BelfiusAlternative"/>
              </a:rPr>
              <a:t>%</a:t>
            </a:r>
            <a:r>
              <a:rPr sz="1400" b="1" spc="-88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consultations</a:t>
            </a:r>
            <a:endParaRPr sz="1100" dirty="0">
              <a:latin typeface="BelfiusAlternative"/>
              <a:cs typeface="BelfiusAlternative"/>
            </a:endParaRPr>
          </a:p>
          <a:p>
            <a:pPr marL="11131">
              <a:spcBef>
                <a:spcPts val="701"/>
              </a:spcBef>
            </a:pP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3,9</a:t>
            </a:r>
            <a:r>
              <a:rPr b="1" spc="-88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400" b="1" dirty="0">
                <a:solidFill>
                  <a:srgbClr val="425B6C"/>
                </a:solidFill>
                <a:latin typeface="BelfiusAlternative"/>
                <a:cs typeface="BelfiusAlternative"/>
              </a:rPr>
              <a:t>%</a:t>
            </a:r>
            <a:r>
              <a:rPr sz="1400" b="1" spc="-88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activités non hospitaliers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56980" y="3520959"/>
            <a:ext cx="127056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104" marR="4453" indent="-49531"/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Moyenne agrégée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94438" y="1304878"/>
            <a:ext cx="4549970" cy="1271408"/>
          </a:xfrm>
          <a:custGeom>
            <a:avLst/>
            <a:gdLst/>
            <a:ahLst/>
            <a:cxnLst/>
            <a:rect l="l" t="t" r="r" b="b"/>
            <a:pathLst>
              <a:path w="4591050" h="1402080">
                <a:moveTo>
                  <a:pt x="0" y="1402028"/>
                </a:moveTo>
                <a:lnTo>
                  <a:pt x="41" y="511682"/>
                </a:lnTo>
                <a:lnTo>
                  <a:pt x="996" y="470536"/>
                </a:lnTo>
                <a:lnTo>
                  <a:pt x="7720" y="428223"/>
                </a:lnTo>
                <a:lnTo>
                  <a:pt x="35282" y="398484"/>
                </a:lnTo>
                <a:lnTo>
                  <a:pt x="77165" y="388231"/>
                </a:lnTo>
                <a:lnTo>
                  <a:pt x="143457" y="381490"/>
                </a:lnTo>
                <a:lnTo>
                  <a:pt x="4473704" y="2685"/>
                </a:lnTo>
                <a:lnTo>
                  <a:pt x="4514459" y="81"/>
                </a:lnTo>
                <a:lnTo>
                  <a:pt x="4530685" y="0"/>
                </a:lnTo>
                <a:lnTo>
                  <a:pt x="4544420" y="986"/>
                </a:lnTo>
                <a:lnTo>
                  <a:pt x="4578602" y="19435"/>
                </a:lnTo>
                <a:lnTo>
                  <a:pt x="4589535" y="70256"/>
                </a:lnTo>
                <a:lnTo>
                  <a:pt x="4590418" y="110076"/>
                </a:lnTo>
                <a:lnTo>
                  <a:pt x="4590427" y="882758"/>
                </a:lnTo>
                <a:lnTo>
                  <a:pt x="4590165" y="904779"/>
                </a:lnTo>
                <a:lnTo>
                  <a:pt x="4585974" y="954406"/>
                </a:lnTo>
                <a:lnTo>
                  <a:pt x="4564697" y="990711"/>
                </a:lnTo>
                <a:lnTo>
                  <a:pt x="4513313" y="1006223"/>
                </a:lnTo>
                <a:lnTo>
                  <a:pt x="4472179" y="1010728"/>
                </a:lnTo>
                <a:lnTo>
                  <a:pt x="0" y="1402028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 rot="21360000">
            <a:off x="3802573" y="1669609"/>
            <a:ext cx="446276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75"/>
              </a:lnSpc>
            </a:pPr>
            <a:r>
              <a:rPr lang="nl-BE" b="1" spc="-18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Proportion</a:t>
            </a:r>
            <a:r>
              <a:rPr lang="nl-BE" b="1" spc="-18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 des </a:t>
            </a:r>
            <a:r>
              <a:rPr lang="nl-BE" b="1" spc="-18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centres</a:t>
            </a:r>
            <a:r>
              <a:rPr lang="nl-BE" b="1" spc="-18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 de </a:t>
            </a:r>
            <a:r>
              <a:rPr lang="nl-BE" b="1" spc="-18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frais</a:t>
            </a:r>
            <a:r>
              <a:rPr lang="nl-BE" b="1" spc="-18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 via </a:t>
            </a:r>
            <a:r>
              <a:rPr lang="nl-BE" b="1" spc="-18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le</a:t>
            </a:r>
            <a:r>
              <a:rPr lang="nl-BE" b="1" spc="-18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     </a:t>
            </a:r>
            <a:r>
              <a:rPr b="1" spc="-18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“C</a:t>
            </a:r>
            <a:r>
              <a:rPr b="1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b="1" spc="-61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400" b="1" spc="-39" baseline="1543" dirty="0">
                <a:solidFill>
                  <a:srgbClr val="FFFFFF"/>
                </a:solidFill>
                <a:latin typeface="BelfiusAlternative"/>
                <a:cs typeface="BelfiusAlternative"/>
              </a:rPr>
              <a:t>analytique</a:t>
            </a:r>
            <a:r>
              <a:rPr sz="2400" b="1" spc="-13" baseline="1543" dirty="0">
                <a:solidFill>
                  <a:srgbClr val="FFFFFF"/>
                </a:solidFill>
                <a:latin typeface="BelfiusAlternative"/>
                <a:cs typeface="BelfiusAlternative"/>
              </a:rPr>
              <a:t>”</a:t>
            </a:r>
            <a:r>
              <a:rPr sz="2400" b="1" spc="-91" baseline="1543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400" b="1" spc="-39" baseline="6172" dirty="0">
                <a:solidFill>
                  <a:srgbClr val="FFFFFF"/>
                </a:solidFill>
                <a:latin typeface="BelfiusAlternative"/>
                <a:cs typeface="BelfiusAlternative"/>
              </a:rPr>
              <a:t>(</a:t>
            </a:r>
            <a:r>
              <a:rPr sz="2400" b="1" spc="-39" baseline="6172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revenus</a:t>
            </a:r>
            <a:r>
              <a:rPr lang="nl-BE" sz="2400" b="1" spc="-39" baseline="6172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 + </a:t>
            </a:r>
            <a:r>
              <a:rPr lang="nl-BE" sz="2400" b="1" spc="-39" baseline="6172" dirty="0" err="1" smtClean="0">
                <a:solidFill>
                  <a:srgbClr val="FFFFFF"/>
                </a:solidFill>
                <a:latin typeface="BelfiusAlternative"/>
                <a:cs typeface="BelfiusAlternative"/>
              </a:rPr>
              <a:t>couts</a:t>
            </a:r>
            <a:r>
              <a:rPr lang="nl-BE" sz="2400" b="1" spc="-39" baseline="6172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 ) : 82 HG</a:t>
            </a:r>
            <a:endParaRPr sz="2400" baseline="6172" dirty="0">
              <a:latin typeface="BelfiusAlternative"/>
              <a:cs typeface="BelfiusAlternative"/>
            </a:endParaRPr>
          </a:p>
        </p:txBody>
      </p:sp>
    </p:spTree>
    <p:extLst>
      <p:ext uri="{BB962C8B-B14F-4D97-AF65-F5344CB8AC3E}">
        <p14:creationId xmlns:p14="http://schemas.microsoft.com/office/powerpoint/2010/main" val="3855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DCF4AB90-0CB9-4CE6-A3E5-2ABCAE4AB052}" type="datetime1">
              <a:rPr lang="nl-BE" altLang="en-US" sz="1000" smtClean="0">
                <a:solidFill>
                  <a:srgbClr val="979FAA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27/05/2016</a:t>
            </a:fld>
            <a:endParaRPr lang="en-US" altLang="en-US" sz="1000" smtClean="0">
              <a:solidFill>
                <a:srgbClr val="979FAA"/>
              </a:solidFill>
            </a:endParaRPr>
          </a:p>
        </p:txBody>
      </p:sp>
      <p:sp>
        <p:nvSpPr>
          <p:cNvPr id="75780" name="Oval 27"/>
          <p:cNvSpPr>
            <a:spLocks noChangeArrowheads="1"/>
          </p:cNvSpPr>
          <p:nvPr/>
        </p:nvSpPr>
        <p:spPr bwMode="auto">
          <a:xfrm>
            <a:off x="763588" y="2182813"/>
            <a:ext cx="1944687" cy="1008062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/>
          </a:p>
        </p:txBody>
      </p:sp>
      <p:sp>
        <p:nvSpPr>
          <p:cNvPr id="75781" name="Line 33"/>
          <p:cNvSpPr>
            <a:spLocks noChangeShapeType="1"/>
          </p:cNvSpPr>
          <p:nvPr/>
        </p:nvSpPr>
        <p:spPr bwMode="auto">
          <a:xfrm flipV="1">
            <a:off x="2840038" y="1998663"/>
            <a:ext cx="1200150" cy="476250"/>
          </a:xfrm>
          <a:prstGeom prst="line">
            <a:avLst/>
          </a:prstGeom>
          <a:noFill/>
          <a:ln w="12700">
            <a:solidFill>
              <a:srgbClr val="C30045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51626F"/>
              </a:solidFill>
              <a:ea typeface="ＭＳ Ｐゴシック" pitchFamily="1" charset="-128"/>
              <a:cs typeface="+mn-cs"/>
            </a:endParaRPr>
          </a:p>
        </p:txBody>
      </p:sp>
      <p:sp>
        <p:nvSpPr>
          <p:cNvPr id="75782" name="Line 34"/>
          <p:cNvSpPr>
            <a:spLocks noChangeShapeType="1"/>
          </p:cNvSpPr>
          <p:nvPr/>
        </p:nvSpPr>
        <p:spPr bwMode="auto">
          <a:xfrm flipV="1">
            <a:off x="2865438" y="2366963"/>
            <a:ext cx="1181100" cy="228600"/>
          </a:xfrm>
          <a:prstGeom prst="line">
            <a:avLst/>
          </a:prstGeom>
          <a:noFill/>
          <a:ln w="12700">
            <a:solidFill>
              <a:srgbClr val="C30045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51626F"/>
              </a:solidFill>
              <a:ea typeface="ＭＳ Ｐゴシック" pitchFamily="1" charset="-128"/>
              <a:cs typeface="+mn-cs"/>
            </a:endParaRPr>
          </a:p>
        </p:txBody>
      </p:sp>
      <p:sp>
        <p:nvSpPr>
          <p:cNvPr id="75783" name="Line 35"/>
          <p:cNvSpPr>
            <a:spLocks noChangeShapeType="1"/>
          </p:cNvSpPr>
          <p:nvPr/>
        </p:nvSpPr>
        <p:spPr bwMode="auto">
          <a:xfrm flipV="1">
            <a:off x="2890838" y="2697163"/>
            <a:ext cx="1181100" cy="0"/>
          </a:xfrm>
          <a:prstGeom prst="line">
            <a:avLst/>
          </a:prstGeom>
          <a:noFill/>
          <a:ln w="12700">
            <a:solidFill>
              <a:srgbClr val="C30045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51626F"/>
              </a:solidFill>
              <a:ea typeface="ＭＳ Ｐゴシック" pitchFamily="1" charset="-128"/>
              <a:cs typeface="+mn-cs"/>
            </a:endParaRPr>
          </a:p>
        </p:txBody>
      </p:sp>
      <p:sp>
        <p:nvSpPr>
          <p:cNvPr id="75784" name="Line 36"/>
          <p:cNvSpPr>
            <a:spLocks noChangeShapeType="1"/>
          </p:cNvSpPr>
          <p:nvPr/>
        </p:nvSpPr>
        <p:spPr bwMode="auto">
          <a:xfrm>
            <a:off x="2878138" y="2817813"/>
            <a:ext cx="1200150" cy="285750"/>
          </a:xfrm>
          <a:prstGeom prst="line">
            <a:avLst/>
          </a:prstGeom>
          <a:noFill/>
          <a:ln w="12700">
            <a:solidFill>
              <a:srgbClr val="C30045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51626F"/>
              </a:solidFill>
              <a:ea typeface="ＭＳ Ｐゴシック" pitchFamily="1" charset="-128"/>
              <a:cs typeface="+mn-cs"/>
            </a:endParaRPr>
          </a:p>
        </p:txBody>
      </p:sp>
      <p:sp>
        <p:nvSpPr>
          <p:cNvPr id="75785" name="Line 37"/>
          <p:cNvSpPr>
            <a:spLocks noChangeShapeType="1"/>
          </p:cNvSpPr>
          <p:nvPr/>
        </p:nvSpPr>
        <p:spPr bwMode="auto">
          <a:xfrm>
            <a:off x="2884488" y="2938463"/>
            <a:ext cx="1181100" cy="514350"/>
          </a:xfrm>
          <a:prstGeom prst="line">
            <a:avLst/>
          </a:prstGeom>
          <a:noFill/>
          <a:ln w="12700">
            <a:solidFill>
              <a:srgbClr val="C30045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51626F"/>
              </a:solidFill>
              <a:ea typeface="ＭＳ Ｐゴシック" pitchFamily="1" charset="-128"/>
              <a:cs typeface="+mn-cs"/>
            </a:endParaRPr>
          </a:p>
        </p:txBody>
      </p:sp>
      <p:sp>
        <p:nvSpPr>
          <p:cNvPr id="75786" name="AutoShape 90"/>
          <p:cNvSpPr>
            <a:spLocks noChangeArrowheads="1"/>
          </p:cNvSpPr>
          <p:nvPr/>
        </p:nvSpPr>
        <p:spPr bwMode="auto">
          <a:xfrm>
            <a:off x="323850" y="1401763"/>
            <a:ext cx="8483600" cy="4664075"/>
          </a:xfrm>
          <a:prstGeom prst="roundRect">
            <a:avLst>
              <a:gd name="adj" fmla="val 6431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SzTx/>
              <a:buFontTx/>
              <a:buNone/>
            </a:pPr>
            <a:endParaRPr lang="fr-BE" altLang="en-US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4508641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092575" y="1739900"/>
            <a:ext cx="8001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75788" name="AutoShape 60"/>
          <p:cNvSpPr>
            <a:spLocks noChangeArrowheads="1"/>
          </p:cNvSpPr>
          <p:nvPr/>
        </p:nvSpPr>
        <p:spPr bwMode="auto">
          <a:xfrm>
            <a:off x="2028825" y="1273175"/>
            <a:ext cx="4968875" cy="369888"/>
          </a:xfrm>
          <a:prstGeom prst="roundRect">
            <a:avLst>
              <a:gd name="adj" fmla="val 20162"/>
            </a:avLst>
          </a:prstGeom>
          <a:solidFill>
            <a:schemeClr val="bg1"/>
          </a:solidFill>
          <a:ln w="25400">
            <a:solidFill>
              <a:srgbClr val="C30045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SzTx/>
              <a:buFontTx/>
              <a:buNone/>
            </a:pPr>
            <a:endParaRPr lang="fr-BE" altLang="en-US"/>
          </a:p>
        </p:txBody>
      </p:sp>
      <p:sp>
        <p:nvSpPr>
          <p:cNvPr id="75789" name="Oval 41"/>
          <p:cNvSpPr>
            <a:spLocks noChangeArrowheads="1"/>
          </p:cNvSpPr>
          <p:nvPr/>
        </p:nvSpPr>
        <p:spPr bwMode="auto">
          <a:xfrm>
            <a:off x="769938" y="4684713"/>
            <a:ext cx="1944687" cy="1008062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/>
          </a:p>
        </p:txBody>
      </p:sp>
      <p:sp>
        <p:nvSpPr>
          <p:cNvPr id="75790" name="Line 48"/>
          <p:cNvSpPr>
            <a:spLocks noChangeShapeType="1"/>
          </p:cNvSpPr>
          <p:nvPr/>
        </p:nvSpPr>
        <p:spPr bwMode="auto">
          <a:xfrm flipV="1">
            <a:off x="2846388" y="4443413"/>
            <a:ext cx="1200150" cy="476250"/>
          </a:xfrm>
          <a:prstGeom prst="line">
            <a:avLst/>
          </a:prstGeom>
          <a:noFill/>
          <a:ln w="12700">
            <a:solidFill>
              <a:srgbClr val="C30045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51626F"/>
              </a:solidFill>
              <a:ea typeface="ＭＳ Ｐゴシック" pitchFamily="1" charset="-128"/>
              <a:cs typeface="+mn-cs"/>
            </a:endParaRPr>
          </a:p>
        </p:txBody>
      </p:sp>
      <p:sp>
        <p:nvSpPr>
          <p:cNvPr id="75791" name="Line 49"/>
          <p:cNvSpPr>
            <a:spLocks noChangeShapeType="1"/>
          </p:cNvSpPr>
          <p:nvPr/>
        </p:nvSpPr>
        <p:spPr bwMode="auto">
          <a:xfrm flipV="1">
            <a:off x="2871788" y="4811713"/>
            <a:ext cx="1181100" cy="228600"/>
          </a:xfrm>
          <a:prstGeom prst="line">
            <a:avLst/>
          </a:prstGeom>
          <a:noFill/>
          <a:ln w="12700">
            <a:solidFill>
              <a:srgbClr val="C30045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51626F"/>
              </a:solidFill>
              <a:ea typeface="ＭＳ Ｐゴシック" pitchFamily="1" charset="-128"/>
              <a:cs typeface="+mn-cs"/>
            </a:endParaRPr>
          </a:p>
        </p:txBody>
      </p:sp>
      <p:sp>
        <p:nvSpPr>
          <p:cNvPr id="75792" name="Line 50"/>
          <p:cNvSpPr>
            <a:spLocks noChangeShapeType="1"/>
          </p:cNvSpPr>
          <p:nvPr/>
        </p:nvSpPr>
        <p:spPr bwMode="auto">
          <a:xfrm flipV="1">
            <a:off x="2897188" y="5141913"/>
            <a:ext cx="1181100" cy="0"/>
          </a:xfrm>
          <a:prstGeom prst="line">
            <a:avLst/>
          </a:prstGeom>
          <a:noFill/>
          <a:ln w="12700">
            <a:solidFill>
              <a:srgbClr val="C30045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51626F"/>
              </a:solidFill>
              <a:ea typeface="ＭＳ Ｐゴシック" pitchFamily="1" charset="-128"/>
              <a:cs typeface="+mn-cs"/>
            </a:endParaRPr>
          </a:p>
        </p:txBody>
      </p:sp>
      <p:sp>
        <p:nvSpPr>
          <p:cNvPr id="75793" name="Line 51"/>
          <p:cNvSpPr>
            <a:spLocks noChangeShapeType="1"/>
          </p:cNvSpPr>
          <p:nvPr/>
        </p:nvSpPr>
        <p:spPr bwMode="auto">
          <a:xfrm>
            <a:off x="2884488" y="5262563"/>
            <a:ext cx="1200150" cy="285750"/>
          </a:xfrm>
          <a:prstGeom prst="line">
            <a:avLst/>
          </a:prstGeom>
          <a:noFill/>
          <a:ln w="12700">
            <a:solidFill>
              <a:srgbClr val="C30045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51626F"/>
              </a:solidFill>
              <a:ea typeface="ＭＳ Ｐゴシック" pitchFamily="1" charset="-128"/>
              <a:cs typeface="+mn-cs"/>
            </a:endParaRPr>
          </a:p>
        </p:txBody>
      </p:sp>
      <p:sp>
        <p:nvSpPr>
          <p:cNvPr id="75794" name="Line 52"/>
          <p:cNvSpPr>
            <a:spLocks noChangeShapeType="1"/>
          </p:cNvSpPr>
          <p:nvPr/>
        </p:nvSpPr>
        <p:spPr bwMode="auto">
          <a:xfrm>
            <a:off x="2890838" y="5383213"/>
            <a:ext cx="1181100" cy="514350"/>
          </a:xfrm>
          <a:prstGeom prst="line">
            <a:avLst/>
          </a:prstGeom>
          <a:noFill/>
          <a:ln w="12700">
            <a:solidFill>
              <a:srgbClr val="C30045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51626F"/>
              </a:solidFill>
              <a:ea typeface="ＭＳ Ｐゴシック" pitchFamily="1" charset="-128"/>
              <a:cs typeface="+mn-cs"/>
            </a:endParaRPr>
          </a:p>
        </p:txBody>
      </p:sp>
      <p:sp>
        <p:nvSpPr>
          <p:cNvPr id="75796" name="AutoShape 60"/>
          <p:cNvSpPr>
            <a:spLocks noChangeArrowheads="1"/>
          </p:cNvSpPr>
          <p:nvPr/>
        </p:nvSpPr>
        <p:spPr bwMode="auto">
          <a:xfrm>
            <a:off x="2857500" y="3705225"/>
            <a:ext cx="3459163" cy="311150"/>
          </a:xfrm>
          <a:prstGeom prst="roundRect">
            <a:avLst>
              <a:gd name="adj" fmla="val 20162"/>
            </a:avLst>
          </a:prstGeom>
          <a:solidFill>
            <a:schemeClr val="bg1"/>
          </a:solidFill>
          <a:ln w="25400">
            <a:solidFill>
              <a:srgbClr val="C30045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defTabSz="914400">
              <a:spcBef>
                <a:spcPct val="0"/>
              </a:spcBef>
              <a:buSzTx/>
              <a:buFontTx/>
              <a:buNone/>
            </a:pPr>
            <a:endParaRPr lang="fr-BE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91069542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231900" y="2506663"/>
            <a:ext cx="12287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75800" name="AutoShape 59"/>
          <p:cNvSpPr>
            <a:spLocks noChangeArrowheads="1"/>
          </p:cNvSpPr>
          <p:nvPr/>
        </p:nvSpPr>
        <p:spPr bwMode="auto">
          <a:xfrm>
            <a:off x="1608138" y="3255963"/>
            <a:ext cx="217487" cy="274637"/>
          </a:xfrm>
          <a:prstGeom prst="upArrow">
            <a:avLst>
              <a:gd name="adj1" fmla="val 50000"/>
              <a:gd name="adj2" fmla="val 31569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46800" rIns="18000" bIns="46800" anchor="ctr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/>
          </a:p>
        </p:txBody>
      </p:sp>
      <p:sp>
        <p:nvSpPr>
          <p:cNvPr id="75801" name="AutoShape 60"/>
          <p:cNvSpPr>
            <a:spLocks noChangeArrowheads="1"/>
          </p:cNvSpPr>
          <p:nvPr/>
        </p:nvSpPr>
        <p:spPr bwMode="auto">
          <a:xfrm>
            <a:off x="1595438" y="4356100"/>
            <a:ext cx="246062" cy="290513"/>
          </a:xfrm>
          <a:prstGeom prst="downArrow">
            <a:avLst>
              <a:gd name="adj1" fmla="val 50000"/>
              <a:gd name="adj2" fmla="val 29516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46800" rIns="18000" bIns="46800" anchor="ctr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/>
          </a:p>
        </p:txBody>
      </p:sp>
      <p:sp>
        <p:nvSpPr>
          <p:cNvPr id="75802" name="Text Placeholder 6"/>
          <p:cNvSpPr>
            <a:spLocks/>
          </p:cNvSpPr>
          <p:nvPr/>
        </p:nvSpPr>
        <p:spPr bwMode="auto">
          <a:xfrm>
            <a:off x="533400" y="549275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fr-FR" altLang="en-US" sz="2000">
                <a:solidFill>
                  <a:srgbClr val="283137"/>
                </a:solidFill>
              </a:rPr>
              <a:t>Comptabilité analytique: résultat par centres de frais définitifs</a:t>
            </a:r>
            <a:endParaRPr lang="en-US" altLang="en-US" sz="2000">
              <a:solidFill>
                <a:srgbClr val="283137"/>
              </a:solidFill>
            </a:endParaRPr>
          </a:p>
        </p:txBody>
      </p:sp>
      <p:sp>
        <p:nvSpPr>
          <p:cNvPr id="75803" name="Title 2"/>
          <p:cNvSpPr>
            <a:spLocks/>
          </p:cNvSpPr>
          <p:nvPr/>
        </p:nvSpPr>
        <p:spPr bwMode="auto">
          <a:xfrm>
            <a:off x="533400" y="228600"/>
            <a:ext cx="82296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600">
                <a:solidFill>
                  <a:srgbClr val="C30045"/>
                </a:solidFill>
              </a:rPr>
              <a:t>Compte de résultats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27411083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258888" y="1268413"/>
            <a:ext cx="65246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806" name="Rectangle 65"/>
          <p:cNvSpPr>
            <a:spLocks noChangeArrowheads="1"/>
          </p:cNvSpPr>
          <p:nvPr/>
        </p:nvSpPr>
        <p:spPr bwMode="auto">
          <a:xfrm>
            <a:off x="4859338" y="1773238"/>
            <a:ext cx="28606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SzTx/>
              <a:buFontTx/>
              <a:buNone/>
            </a:pPr>
            <a:r>
              <a:rPr lang="nl-BE" altLang="en-US" sz="1800"/>
              <a:t>: services hospitaliers</a:t>
            </a:r>
            <a:endParaRPr lang="nl-NL" altLang="en-US" sz="1800"/>
          </a:p>
        </p:txBody>
      </p:sp>
      <p:sp>
        <p:nvSpPr>
          <p:cNvPr id="75807" name="Rectangle 66"/>
          <p:cNvSpPr>
            <a:spLocks noChangeArrowheads="1"/>
          </p:cNvSpPr>
          <p:nvPr/>
        </p:nvSpPr>
        <p:spPr bwMode="auto">
          <a:xfrm>
            <a:off x="4859338" y="2133600"/>
            <a:ext cx="3700462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SzTx/>
              <a:buFontTx/>
              <a:buNone/>
            </a:pPr>
            <a:r>
              <a:rPr lang="nl-BE" altLang="en-US" sz="1800"/>
              <a:t>: services médico-techniques</a:t>
            </a:r>
            <a:endParaRPr lang="nl-NL" altLang="en-US" sz="1800"/>
          </a:p>
        </p:txBody>
      </p:sp>
      <p:sp>
        <p:nvSpPr>
          <p:cNvPr id="75808" name="Rectangle 67"/>
          <p:cNvSpPr>
            <a:spLocks noChangeArrowheads="1"/>
          </p:cNvSpPr>
          <p:nvPr/>
        </p:nvSpPr>
        <p:spPr bwMode="auto">
          <a:xfrm>
            <a:off x="4859338" y="2541588"/>
            <a:ext cx="22891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SzTx/>
              <a:buFontTx/>
              <a:buNone/>
            </a:pPr>
            <a:r>
              <a:rPr lang="nl-BE" altLang="en-US" sz="1800"/>
              <a:t>: Pharmacie</a:t>
            </a:r>
            <a:endParaRPr lang="nl-NL" altLang="en-US" sz="1800"/>
          </a:p>
        </p:txBody>
      </p:sp>
      <p:sp>
        <p:nvSpPr>
          <p:cNvPr id="75809" name="Rectangle 68"/>
          <p:cNvSpPr>
            <a:spLocks noChangeArrowheads="1"/>
          </p:cNvSpPr>
          <p:nvPr/>
        </p:nvSpPr>
        <p:spPr bwMode="auto">
          <a:xfrm>
            <a:off x="4859338" y="2901950"/>
            <a:ext cx="22891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SzTx/>
              <a:buFontTx/>
              <a:buNone/>
            </a:pPr>
            <a:r>
              <a:rPr lang="nl-BE" altLang="en-US" sz="1800"/>
              <a:t>: consultations</a:t>
            </a:r>
            <a:endParaRPr lang="nl-NL" altLang="en-US" sz="1800"/>
          </a:p>
        </p:txBody>
      </p:sp>
      <p:sp>
        <p:nvSpPr>
          <p:cNvPr id="75810" name="Rectangle 69"/>
          <p:cNvSpPr>
            <a:spLocks noChangeArrowheads="1"/>
          </p:cNvSpPr>
          <p:nvPr/>
        </p:nvSpPr>
        <p:spPr bwMode="auto">
          <a:xfrm>
            <a:off x="4859338" y="3284538"/>
            <a:ext cx="30321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SzTx/>
              <a:buFontTx/>
              <a:buNone/>
            </a:pPr>
            <a:r>
              <a:rPr lang="nl-BE" altLang="en-US" sz="1800"/>
              <a:t>: activités non hospitalières</a:t>
            </a:r>
            <a:endParaRPr lang="nl-NL" altLang="en-US" sz="1800"/>
          </a:p>
        </p:txBody>
      </p:sp>
      <p:sp>
        <p:nvSpPr>
          <p:cNvPr id="75811" name="Rectangle 70"/>
          <p:cNvSpPr>
            <a:spLocks noChangeArrowheads="1"/>
          </p:cNvSpPr>
          <p:nvPr/>
        </p:nvSpPr>
        <p:spPr bwMode="auto">
          <a:xfrm>
            <a:off x="4859338" y="4198938"/>
            <a:ext cx="28606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SzTx/>
              <a:buFontTx/>
              <a:buNone/>
            </a:pPr>
            <a:r>
              <a:rPr lang="nl-BE" altLang="en-US" sz="1800" dirty="0"/>
              <a:t>: services </a:t>
            </a:r>
            <a:r>
              <a:rPr lang="nl-BE" altLang="en-US" sz="1800" dirty="0" err="1"/>
              <a:t>hospitaliers</a:t>
            </a:r>
            <a:endParaRPr lang="nl-NL" altLang="en-US" sz="1800" dirty="0"/>
          </a:p>
        </p:txBody>
      </p:sp>
      <p:sp>
        <p:nvSpPr>
          <p:cNvPr id="75812" name="Rectangle 71"/>
          <p:cNvSpPr>
            <a:spLocks noChangeArrowheads="1"/>
          </p:cNvSpPr>
          <p:nvPr/>
        </p:nvSpPr>
        <p:spPr bwMode="auto">
          <a:xfrm>
            <a:off x="4859338" y="4559300"/>
            <a:ext cx="3700462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SzTx/>
              <a:buFontTx/>
              <a:buNone/>
            </a:pPr>
            <a:r>
              <a:rPr lang="nl-BE" altLang="en-US" sz="1800" dirty="0"/>
              <a:t>: services </a:t>
            </a:r>
            <a:r>
              <a:rPr lang="nl-BE" altLang="en-US" sz="1800" dirty="0" err="1"/>
              <a:t>médico-techniques</a:t>
            </a:r>
            <a:endParaRPr lang="nl-NL" altLang="en-US" sz="1800" dirty="0"/>
          </a:p>
        </p:txBody>
      </p:sp>
      <p:sp>
        <p:nvSpPr>
          <p:cNvPr id="75813" name="Rectangle 72"/>
          <p:cNvSpPr>
            <a:spLocks noChangeArrowheads="1"/>
          </p:cNvSpPr>
          <p:nvPr/>
        </p:nvSpPr>
        <p:spPr bwMode="auto">
          <a:xfrm>
            <a:off x="4859338" y="4967288"/>
            <a:ext cx="22891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SzTx/>
              <a:buFontTx/>
              <a:buNone/>
            </a:pPr>
            <a:r>
              <a:rPr lang="nl-BE" altLang="en-US" sz="1800" dirty="0"/>
              <a:t>: </a:t>
            </a:r>
            <a:r>
              <a:rPr lang="nl-BE" altLang="en-US" sz="1800" dirty="0" err="1"/>
              <a:t>Pharmacie</a:t>
            </a:r>
            <a:endParaRPr lang="nl-NL" altLang="en-US" sz="1800" dirty="0"/>
          </a:p>
        </p:txBody>
      </p:sp>
      <p:sp>
        <p:nvSpPr>
          <p:cNvPr id="75814" name="Rectangle 73"/>
          <p:cNvSpPr>
            <a:spLocks noChangeArrowheads="1"/>
          </p:cNvSpPr>
          <p:nvPr/>
        </p:nvSpPr>
        <p:spPr bwMode="auto">
          <a:xfrm>
            <a:off x="4859338" y="5327650"/>
            <a:ext cx="22891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SzTx/>
              <a:buFontTx/>
              <a:buNone/>
            </a:pPr>
            <a:r>
              <a:rPr lang="nl-BE" altLang="en-US" sz="1800" dirty="0"/>
              <a:t>: </a:t>
            </a:r>
            <a:r>
              <a:rPr lang="nl-BE" altLang="en-US" sz="1800" dirty="0" err="1"/>
              <a:t>consultations</a:t>
            </a:r>
            <a:endParaRPr lang="nl-NL" altLang="en-US" sz="1800" dirty="0"/>
          </a:p>
        </p:txBody>
      </p:sp>
      <p:sp>
        <p:nvSpPr>
          <p:cNvPr id="75815" name="Rectangle 74"/>
          <p:cNvSpPr>
            <a:spLocks noChangeArrowheads="1"/>
          </p:cNvSpPr>
          <p:nvPr/>
        </p:nvSpPr>
        <p:spPr bwMode="auto">
          <a:xfrm>
            <a:off x="4859338" y="5710238"/>
            <a:ext cx="30321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SzTx/>
              <a:buFontTx/>
              <a:buNone/>
            </a:pPr>
            <a:r>
              <a:rPr lang="nl-BE" altLang="en-US" sz="1800" dirty="0"/>
              <a:t>: </a:t>
            </a:r>
            <a:r>
              <a:rPr lang="nl-BE" altLang="en-US" sz="1800" dirty="0" err="1"/>
              <a:t>activités</a:t>
            </a:r>
            <a:r>
              <a:rPr lang="nl-BE" altLang="en-US" sz="1800" dirty="0"/>
              <a:t> non </a:t>
            </a:r>
            <a:r>
              <a:rPr lang="nl-BE" altLang="en-US" sz="1800" dirty="0" err="1"/>
              <a:t>hospitalières</a:t>
            </a:r>
            <a:endParaRPr lang="nl-NL" altLang="en-US" sz="1800" dirty="0"/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4139952" y="3728839"/>
            <a:ext cx="7864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Wal </a:t>
            </a:r>
            <a:r>
              <a:rPr kumimoji="0" lang="nl-BE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Bx</a:t>
            </a:r>
            <a:r>
              <a:rPr kumimoji="0" lang="nl-BE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901700" y="4965700"/>
            <a:ext cx="1238250" cy="342900"/>
            <a:chOff x="568" y="3128"/>
            <a:chExt cx="780" cy="216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568" y="3128"/>
              <a:ext cx="78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946" y="3146"/>
              <a:ext cx="36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1" i="0" u="none" strike="noStrike" cap="none" normalizeH="0" baseline="0" dirty="0" smtClean="0">
                  <a:ln>
                    <a:noFill/>
                  </a:ln>
                  <a:solidFill>
                    <a:srgbClr val="51626F"/>
                  </a:solidFill>
                  <a:effectLst/>
                  <a:latin typeface="Arial" pitchFamily="34" charset="0"/>
                  <a:cs typeface="Arial" pitchFamily="34" charset="0"/>
                </a:rPr>
                <a:t>1,5%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8"/>
          <p:cNvGrpSpPr>
            <a:grpSpLocks noChangeAspect="1"/>
          </p:cNvGrpSpPr>
          <p:nvPr/>
        </p:nvGrpSpPr>
        <p:grpSpPr bwMode="auto">
          <a:xfrm>
            <a:off x="3663950" y="4160838"/>
            <a:ext cx="1304925" cy="1914525"/>
            <a:chOff x="2308" y="2621"/>
            <a:chExt cx="822" cy="1206"/>
          </a:xfrm>
        </p:grpSpPr>
        <p:sp>
          <p:nvSpPr>
            <p:cNvPr id="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2308" y="2621"/>
              <a:ext cx="780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650" y="2669"/>
              <a:ext cx="3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dirty="0" smtClean="0">
                  <a:solidFill>
                    <a:srgbClr val="C30045"/>
                  </a:solidFill>
                </a:rPr>
                <a:t>-1,2</a:t>
              </a:r>
              <a:r>
                <a:rPr kumimoji="0" lang="fr-FR" altLang="fr-FR" sz="1800" b="0" i="0" u="none" strike="noStrike" cap="none" normalizeH="0" baseline="0" dirty="0" smtClean="0">
                  <a:ln>
                    <a:noFill/>
                  </a:ln>
                  <a:solidFill>
                    <a:srgbClr val="C30045"/>
                  </a:solidFill>
                  <a:effectLst/>
                  <a:latin typeface="Arial" pitchFamily="34" charset="0"/>
                  <a:cs typeface="Arial" pitchFamily="34" charset="0"/>
                </a:rPr>
                <a:t>%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650" y="2909"/>
              <a:ext cx="41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+2,9%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650" y="3149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+0,7%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686" y="3389"/>
              <a:ext cx="3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-1,2%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2650" y="3629"/>
              <a:ext cx="41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+0,3%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74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13" dirty="0"/>
              <a:t>Co</a:t>
            </a:r>
            <a:r>
              <a:rPr spc="22" dirty="0"/>
              <a:t>m</a:t>
            </a:r>
            <a:r>
              <a:rPr spc="13" dirty="0"/>
              <a:t>p</a:t>
            </a:r>
            <a:r>
              <a:rPr spc="31" dirty="0"/>
              <a:t>t</a:t>
            </a:r>
            <a:r>
              <a:rPr dirty="0"/>
              <a:t>e</a:t>
            </a:r>
            <a:r>
              <a:rPr spc="44" dirty="0"/>
              <a:t> </a:t>
            </a:r>
            <a:r>
              <a:rPr spc="13" dirty="0"/>
              <a:t>d</a:t>
            </a:r>
            <a:r>
              <a:rPr dirty="0"/>
              <a:t>e</a:t>
            </a:r>
            <a:r>
              <a:rPr spc="44" dirty="0"/>
              <a:t> </a:t>
            </a:r>
            <a:r>
              <a:rPr spc="31" dirty="0"/>
              <a:t>r</a:t>
            </a:r>
            <a:r>
              <a:rPr spc="26" dirty="0"/>
              <a:t>é</a:t>
            </a:r>
            <a:r>
              <a:rPr spc="18" dirty="0"/>
              <a:t>s</a:t>
            </a:r>
            <a:r>
              <a:rPr spc="22" dirty="0"/>
              <a:t>u</a:t>
            </a:r>
            <a:r>
              <a:rPr spc="18" dirty="0"/>
              <a:t>l</a:t>
            </a:r>
            <a:r>
              <a:rPr spc="61" dirty="0"/>
              <a:t>t</a:t>
            </a:r>
            <a:r>
              <a:rPr spc="13" dirty="0"/>
              <a:t>a</a:t>
            </a:r>
            <a:r>
              <a:rPr spc="79" dirty="0"/>
              <a:t>t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1365942" y="1122407"/>
            <a:ext cx="6662442" cy="4538841"/>
          </a:xfrm>
          <a:custGeom>
            <a:avLst/>
            <a:gdLst/>
            <a:ahLst/>
            <a:cxnLst/>
            <a:rect l="l" t="t" r="r" b="b"/>
            <a:pathLst>
              <a:path w="7495540" h="4722495">
                <a:moveTo>
                  <a:pt x="7187836" y="4111973"/>
                </a:moveTo>
                <a:lnTo>
                  <a:pt x="307430" y="4713930"/>
                </a:lnTo>
                <a:lnTo>
                  <a:pt x="261392" y="4717642"/>
                </a:lnTo>
                <a:lnTo>
                  <a:pt x="220195" y="4720388"/>
                </a:lnTo>
                <a:lnTo>
                  <a:pt x="151249" y="4721993"/>
                </a:lnTo>
                <a:lnTo>
                  <a:pt x="122963" y="4720357"/>
                </a:lnTo>
                <a:lnTo>
                  <a:pt x="77418" y="4710971"/>
                </a:lnTo>
                <a:lnTo>
                  <a:pt x="32634" y="4677894"/>
                </a:lnTo>
                <a:lnTo>
                  <a:pt x="15331" y="4640289"/>
                </a:lnTo>
                <a:lnTo>
                  <a:pt x="5558" y="4587933"/>
                </a:lnTo>
                <a:lnTo>
                  <a:pt x="1165" y="4518844"/>
                </a:lnTo>
                <a:lnTo>
                  <a:pt x="313" y="4477406"/>
                </a:lnTo>
                <a:lnTo>
                  <a:pt x="0" y="4431043"/>
                </a:lnTo>
                <a:lnTo>
                  <a:pt x="0" y="946711"/>
                </a:lnTo>
                <a:lnTo>
                  <a:pt x="313" y="900291"/>
                </a:lnTo>
                <a:lnTo>
                  <a:pt x="1165" y="858703"/>
                </a:lnTo>
                <a:lnTo>
                  <a:pt x="5558" y="788843"/>
                </a:lnTo>
                <a:lnTo>
                  <a:pt x="15331" y="734774"/>
                </a:lnTo>
                <a:lnTo>
                  <a:pt x="32634" y="694141"/>
                </a:lnTo>
                <a:lnTo>
                  <a:pt x="59621" y="664586"/>
                </a:lnTo>
                <a:lnTo>
                  <a:pt x="98442" y="643753"/>
                </a:lnTo>
                <a:lnTo>
                  <a:pt x="151249" y="629285"/>
                </a:lnTo>
                <a:lnTo>
                  <a:pt x="220195" y="618826"/>
                </a:lnTo>
                <a:lnTo>
                  <a:pt x="261392" y="614363"/>
                </a:lnTo>
                <a:lnTo>
                  <a:pt x="358579" y="605499"/>
                </a:lnTo>
                <a:lnTo>
                  <a:pt x="7233875" y="4351"/>
                </a:lnTo>
                <a:lnTo>
                  <a:pt x="7275072" y="1605"/>
                </a:lnTo>
                <a:lnTo>
                  <a:pt x="7344017" y="0"/>
                </a:lnTo>
                <a:lnTo>
                  <a:pt x="7372304" y="1635"/>
                </a:lnTo>
                <a:lnTo>
                  <a:pt x="7417849" y="11022"/>
                </a:lnTo>
                <a:lnTo>
                  <a:pt x="7462632" y="44100"/>
                </a:lnTo>
                <a:lnTo>
                  <a:pt x="7479936" y="81706"/>
                </a:lnTo>
                <a:lnTo>
                  <a:pt x="7489708" y="134065"/>
                </a:lnTo>
                <a:lnTo>
                  <a:pt x="7494101" y="203156"/>
                </a:lnTo>
                <a:lnTo>
                  <a:pt x="7494953" y="244595"/>
                </a:lnTo>
                <a:lnTo>
                  <a:pt x="7495267" y="290960"/>
                </a:lnTo>
                <a:lnTo>
                  <a:pt x="7495267" y="3775292"/>
                </a:lnTo>
                <a:lnTo>
                  <a:pt x="7494953" y="3821710"/>
                </a:lnTo>
                <a:lnTo>
                  <a:pt x="7494101" y="3863297"/>
                </a:lnTo>
                <a:lnTo>
                  <a:pt x="7489708" y="3933155"/>
                </a:lnTo>
                <a:lnTo>
                  <a:pt x="7479936" y="3987221"/>
                </a:lnTo>
                <a:lnTo>
                  <a:pt x="7462632" y="4027854"/>
                </a:lnTo>
                <a:lnTo>
                  <a:pt x="7435646" y="4057408"/>
                </a:lnTo>
                <a:lnTo>
                  <a:pt x="7396825" y="4078240"/>
                </a:lnTo>
                <a:lnTo>
                  <a:pt x="7344017" y="4092707"/>
                </a:lnTo>
                <a:lnTo>
                  <a:pt x="7275072" y="4103166"/>
                </a:lnTo>
                <a:lnTo>
                  <a:pt x="7233875" y="4107629"/>
                </a:lnTo>
                <a:lnTo>
                  <a:pt x="7187836" y="4111973"/>
                </a:lnTo>
                <a:close/>
              </a:path>
            </a:pathLst>
          </a:custGeom>
          <a:solidFill>
            <a:srgbClr val="E3D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9512" y="492033"/>
            <a:ext cx="4392488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2100" b="1" spc="-22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Comptabilit</a:t>
            </a:r>
            <a:r>
              <a:rPr sz="2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spc="-4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-22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analytique</a:t>
            </a:r>
            <a:endParaRPr sz="2100" dirty="0">
              <a:solidFill>
                <a:schemeClr val="bg1">
                  <a:lumMod val="85000"/>
                </a:schemeClr>
              </a:solidFill>
              <a:latin typeface="BelfiusAlternative"/>
              <a:cs typeface="BelfiusAlternative"/>
            </a:endParaRPr>
          </a:p>
          <a:p>
            <a:pPr marL="26714">
              <a:spcBef>
                <a:spcPts val="329"/>
              </a:spcBef>
            </a:pPr>
            <a:r>
              <a:rPr sz="1100" b="1" spc="-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cha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1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lon </a:t>
            </a:r>
            <a:r>
              <a:rPr sz="1100" b="1" spc="-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H</a:t>
            </a:r>
            <a:r>
              <a:rPr sz="1100" b="1" spc="-22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: </a:t>
            </a:r>
            <a:r>
              <a:rPr sz="11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2</a:t>
            </a:r>
            <a:r>
              <a:rPr sz="1100" b="1" spc="-35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0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11 - </a:t>
            </a:r>
            <a:r>
              <a:rPr sz="11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2</a:t>
            </a:r>
            <a:r>
              <a:rPr sz="1100" b="1" spc="-35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0</a:t>
            </a:r>
            <a:r>
              <a:rPr sz="1100" b="1" spc="-4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1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4 </a:t>
            </a:r>
            <a:r>
              <a:rPr sz="1100" b="1" spc="-3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(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mo</a:t>
            </a:r>
            <a:r>
              <a:rPr sz="1100" b="1" spc="-6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y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. </a:t>
            </a:r>
            <a:r>
              <a:rPr sz="1100" b="1" spc="-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sz="1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1100" b="1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égé</a:t>
            </a:r>
            <a:r>
              <a:rPr sz="1100" b="1" spc="-5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)</a:t>
            </a:r>
            <a:endParaRPr sz="1100" dirty="0">
              <a:solidFill>
                <a:schemeClr val="bg1">
                  <a:lumMod val="85000"/>
                </a:schemeClr>
              </a:solidFill>
              <a:latin typeface="BelfiusAlternative"/>
              <a:cs typeface="BelfiusAlternativ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67230" y="628239"/>
            <a:ext cx="2461153" cy="1112482"/>
          </a:xfrm>
          <a:custGeom>
            <a:avLst/>
            <a:gdLst/>
            <a:ahLst/>
            <a:cxnLst/>
            <a:rect l="l" t="t" r="r" b="b"/>
            <a:pathLst>
              <a:path w="2582545" h="1226820">
                <a:moveTo>
                  <a:pt x="2582130" y="1004212"/>
                </a:moveTo>
                <a:lnTo>
                  <a:pt x="47467" y="1225813"/>
                </a:lnTo>
                <a:lnTo>
                  <a:pt x="29892" y="1226333"/>
                </a:lnTo>
                <a:lnTo>
                  <a:pt x="17298" y="1224717"/>
                </a:lnTo>
                <a:lnTo>
                  <a:pt x="138" y="1181607"/>
                </a:lnTo>
                <a:lnTo>
                  <a:pt x="0" y="1157848"/>
                </a:lnTo>
                <a:lnTo>
                  <a:pt x="0" y="293511"/>
                </a:lnTo>
                <a:lnTo>
                  <a:pt x="1162" y="252136"/>
                </a:lnTo>
                <a:lnTo>
                  <a:pt x="30383" y="220577"/>
                </a:lnTo>
                <a:lnTo>
                  <a:pt x="71722" y="215845"/>
                </a:lnTo>
                <a:lnTo>
                  <a:pt x="2534675" y="519"/>
                </a:lnTo>
                <a:lnTo>
                  <a:pt x="2552246" y="0"/>
                </a:lnTo>
                <a:lnTo>
                  <a:pt x="2564836" y="1617"/>
                </a:lnTo>
                <a:lnTo>
                  <a:pt x="2581992" y="44736"/>
                </a:lnTo>
                <a:lnTo>
                  <a:pt x="2582130" y="1004212"/>
                </a:lnTo>
                <a:close/>
              </a:path>
            </a:pathLst>
          </a:custGeom>
          <a:solidFill>
            <a:srgbClr val="5F0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 rot="21360000">
            <a:off x="5807326" y="918620"/>
            <a:ext cx="2145376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6"/>
              </a:lnSpc>
            </a:pPr>
            <a:r>
              <a:rPr b="1" spc="-26" dirty="0">
                <a:solidFill>
                  <a:srgbClr val="FFFFFF"/>
                </a:solidFill>
                <a:latin typeface="BelfiusAlternative"/>
                <a:cs typeface="BelfiusAlternative"/>
              </a:rPr>
              <a:t>Résulta</a:t>
            </a:r>
            <a:r>
              <a:rPr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spc="-70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600" b="1" spc="-26" baseline="4166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2600" b="1" spc="-39" baseline="4166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600" b="1" spc="-13" baseline="4166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2600" b="1" spc="-26" baseline="4166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600" b="1" spc="-19" baseline="5555" dirty="0">
                <a:solidFill>
                  <a:srgbClr val="FFFFFF"/>
                </a:solidFill>
                <a:latin typeface="BelfiusAlternative"/>
                <a:cs typeface="BelfiusAlternative"/>
              </a:rPr>
              <a:t>5</a:t>
            </a:r>
            <a:r>
              <a:rPr sz="2600" b="1" spc="-26" baseline="555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600" b="1" spc="-32" baseline="6944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sz="2600" b="1" baseline="6944" dirty="0">
                <a:solidFill>
                  <a:srgbClr val="FFFFFF"/>
                </a:solidFill>
                <a:latin typeface="BelfiusAlternative"/>
                <a:cs typeface="BelfiusAlternative"/>
              </a:rPr>
              <a:t>F</a:t>
            </a:r>
            <a:endParaRPr sz="2600" baseline="6944" dirty="0">
              <a:latin typeface="BelfiusAlternative"/>
              <a:cs typeface="BelfiusAlternative"/>
            </a:endParaRPr>
          </a:p>
        </p:txBody>
      </p:sp>
      <p:sp>
        <p:nvSpPr>
          <p:cNvPr id="8" name="object 8"/>
          <p:cNvSpPr txBox="1"/>
          <p:nvPr/>
        </p:nvSpPr>
        <p:spPr>
          <a:xfrm rot="21360000">
            <a:off x="6088064" y="1187486"/>
            <a:ext cx="156849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0"/>
              </a:lnSpc>
            </a:pPr>
            <a:r>
              <a:rPr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600" b="1" spc="-26" baseline="1388" dirty="0">
                <a:solidFill>
                  <a:srgbClr val="FFFFFF"/>
                </a:solidFill>
                <a:latin typeface="BelfiusAlternative"/>
                <a:cs typeface="BelfiusAlternative"/>
              </a:rPr>
              <a:t>% </a:t>
            </a:r>
            <a:r>
              <a:rPr sz="2600" b="1" spc="-6" baseline="2777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2600" b="1" spc="-19" baseline="2777" dirty="0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sz="2600" b="1" spc="-26" baseline="2777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600" b="1" spc="13" baseline="4166" dirty="0">
                <a:solidFill>
                  <a:srgbClr val="FFFFFF"/>
                </a:solidFill>
                <a:latin typeface="BelfiusAlternative"/>
                <a:cs typeface="BelfiusAlternative"/>
              </a:rPr>
              <a:t>CA</a:t>
            </a:r>
            <a:endParaRPr sz="2600" baseline="4166" dirty="0">
              <a:latin typeface="BelfiusAlternative"/>
              <a:cs typeface="BelfiusAlternative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677618"/>
              </p:ext>
            </p:extLst>
          </p:nvPr>
        </p:nvGraphicFramePr>
        <p:xfrm>
          <a:off x="1658492" y="2276872"/>
          <a:ext cx="6081860" cy="2736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4749"/>
                <a:gridCol w="762067"/>
                <a:gridCol w="923515"/>
                <a:gridCol w="923516"/>
                <a:gridCol w="1218013"/>
              </a:tblGrid>
              <a:tr h="487287">
                <a:tc>
                  <a:txBody>
                    <a:bodyPr/>
                    <a:lstStyle/>
                    <a:p>
                      <a:pPr marR="18097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Contribution des 5 CF au résultat en % du CA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</a:t>
                      </a:r>
                      <a:r>
                        <a:rPr sz="1500" b="1" spc="-4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</a:t>
                      </a:r>
                      <a:r>
                        <a:rPr sz="1500" b="1" spc="1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</a:t>
                      </a:r>
                      <a:r>
                        <a:rPr sz="15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</a:t>
                      </a:r>
                      <a:endParaRPr sz="15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</a:t>
                      </a:r>
                      <a:r>
                        <a:rPr sz="1500" b="1" spc="-4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</a:t>
                      </a:r>
                      <a:r>
                        <a:rPr sz="1500" b="1" spc="4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</a:t>
                      </a:r>
                      <a:r>
                        <a:rPr sz="15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</a:t>
                      </a:r>
                      <a:endParaRPr sz="15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</a:t>
                      </a:r>
                      <a:r>
                        <a:rPr sz="1500" b="1" spc="-4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</a:t>
                      </a:r>
                      <a:r>
                        <a:rPr sz="1500" b="1" spc="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</a:t>
                      </a:r>
                      <a:r>
                        <a:rPr sz="15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</a:t>
                      </a:r>
                      <a:endParaRPr sz="15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</a:t>
                      </a:r>
                      <a:r>
                        <a:rPr sz="1500" b="1" spc="-3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</a:t>
                      </a:r>
                      <a:r>
                        <a:rPr sz="1500" b="1" spc="-5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14</a:t>
                      </a:r>
                      <a:endParaRPr sz="15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374837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Résultat en % CA (70)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1,6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1,1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0,9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1,6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374835"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Services hospitaliers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-1,4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-1,9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-2,1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-1,6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374837"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Services médico-techn.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2,7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2,7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2,6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2,5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374835"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Pharmacie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1,1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1,2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1,1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1,1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374837"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Consultations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-0,9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-1,0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-0,9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-0,7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374837"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Activités non-hospit.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0,0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0,1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0,2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0,2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0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-26" dirty="0"/>
              <a:t>H</a:t>
            </a:r>
            <a:r>
              <a:rPr spc="-9" dirty="0"/>
              <a:t>ô</a:t>
            </a:r>
            <a:r>
              <a:rPr spc="-26" dirty="0"/>
              <a:t>p</a:t>
            </a:r>
            <a:r>
              <a:rPr spc="-13" dirty="0"/>
              <a:t>i</a:t>
            </a:r>
            <a:r>
              <a:rPr spc="39" dirty="0"/>
              <a:t>t</a:t>
            </a:r>
            <a:r>
              <a:rPr spc="-13" dirty="0"/>
              <a:t>a</a:t>
            </a:r>
            <a:r>
              <a:rPr spc="9" dirty="0"/>
              <a:t>u</a:t>
            </a:r>
            <a:r>
              <a:rPr dirty="0"/>
              <a:t>x </a:t>
            </a:r>
            <a:r>
              <a:rPr spc="-9" dirty="0"/>
              <a:t>g</a:t>
            </a:r>
            <a:r>
              <a:rPr spc="-13" dirty="0"/>
              <a:t>éné</a:t>
            </a:r>
            <a:r>
              <a:rPr spc="31" dirty="0"/>
              <a:t>r</a:t>
            </a:r>
            <a:r>
              <a:rPr spc="-13" dirty="0"/>
              <a:t>a</a:t>
            </a:r>
            <a:r>
              <a:rPr spc="9" dirty="0"/>
              <a:t>u</a:t>
            </a:r>
            <a:r>
              <a:rPr dirty="0"/>
              <a:t>x </a:t>
            </a:r>
            <a:r>
              <a:rPr spc="9" dirty="0"/>
              <a:t>r</a:t>
            </a:r>
            <a:r>
              <a:rPr spc="-13" dirty="0"/>
              <a:t>e</a:t>
            </a:r>
            <a:r>
              <a:rPr spc="-9" dirty="0"/>
              <a:t>p</a:t>
            </a:r>
            <a:r>
              <a:rPr spc="35" dirty="0"/>
              <a:t>r</a:t>
            </a:r>
            <a:r>
              <a:rPr spc="-13" dirty="0"/>
              <a:t>i</a:t>
            </a:r>
            <a:r>
              <a:rPr dirty="0"/>
              <a:t>s dans MAHA</a:t>
            </a:r>
          </a:p>
        </p:txBody>
      </p:sp>
      <p:sp>
        <p:nvSpPr>
          <p:cNvPr id="3" name="object 3"/>
          <p:cNvSpPr/>
          <p:nvPr/>
        </p:nvSpPr>
        <p:spPr>
          <a:xfrm>
            <a:off x="307882" y="1286275"/>
            <a:ext cx="8836118" cy="4641098"/>
          </a:xfrm>
          <a:custGeom>
            <a:avLst/>
            <a:gdLst/>
            <a:ahLst/>
            <a:cxnLst/>
            <a:rect l="l" t="t" r="r" b="b"/>
            <a:pathLst>
              <a:path w="9934575" h="5118100">
                <a:moveTo>
                  <a:pt x="9933998" y="4267765"/>
                </a:moveTo>
                <a:lnTo>
                  <a:pt x="261392" y="5113647"/>
                </a:lnTo>
                <a:lnTo>
                  <a:pt x="220195" y="5116393"/>
                </a:lnTo>
                <a:lnTo>
                  <a:pt x="183570" y="5117926"/>
                </a:lnTo>
                <a:lnTo>
                  <a:pt x="151249" y="5117998"/>
                </a:lnTo>
                <a:lnTo>
                  <a:pt x="122963" y="5116362"/>
                </a:lnTo>
                <a:lnTo>
                  <a:pt x="77418" y="5106975"/>
                </a:lnTo>
                <a:lnTo>
                  <a:pt x="32634" y="5073897"/>
                </a:lnTo>
                <a:lnTo>
                  <a:pt x="15331" y="5036291"/>
                </a:lnTo>
                <a:lnTo>
                  <a:pt x="5558" y="4983933"/>
                </a:lnTo>
                <a:lnTo>
                  <a:pt x="1165" y="4914841"/>
                </a:lnTo>
                <a:lnTo>
                  <a:pt x="313" y="4873402"/>
                </a:lnTo>
                <a:lnTo>
                  <a:pt x="0" y="4827037"/>
                </a:lnTo>
                <a:lnTo>
                  <a:pt x="0" y="1160068"/>
                </a:lnTo>
                <a:lnTo>
                  <a:pt x="313" y="1113648"/>
                </a:lnTo>
                <a:lnTo>
                  <a:pt x="1165" y="1072060"/>
                </a:lnTo>
                <a:lnTo>
                  <a:pt x="5558" y="1002200"/>
                </a:lnTo>
                <a:lnTo>
                  <a:pt x="15331" y="948131"/>
                </a:lnTo>
                <a:lnTo>
                  <a:pt x="32634" y="907498"/>
                </a:lnTo>
                <a:lnTo>
                  <a:pt x="59621" y="877943"/>
                </a:lnTo>
                <a:lnTo>
                  <a:pt x="98442" y="857110"/>
                </a:lnTo>
                <a:lnTo>
                  <a:pt x="151249" y="842642"/>
                </a:lnTo>
                <a:lnTo>
                  <a:pt x="220195" y="832183"/>
                </a:lnTo>
                <a:lnTo>
                  <a:pt x="261392" y="827721"/>
                </a:lnTo>
                <a:lnTo>
                  <a:pt x="358579" y="818856"/>
                </a:lnTo>
                <a:lnTo>
                  <a:pt x="9672561" y="4351"/>
                </a:lnTo>
                <a:lnTo>
                  <a:pt x="9713758" y="1605"/>
                </a:lnTo>
                <a:lnTo>
                  <a:pt x="9782703" y="0"/>
                </a:lnTo>
                <a:lnTo>
                  <a:pt x="9810990" y="1635"/>
                </a:lnTo>
                <a:lnTo>
                  <a:pt x="9856535" y="11022"/>
                </a:lnTo>
                <a:lnTo>
                  <a:pt x="9901318" y="44100"/>
                </a:lnTo>
                <a:lnTo>
                  <a:pt x="9918622" y="81706"/>
                </a:lnTo>
                <a:lnTo>
                  <a:pt x="9928394" y="134065"/>
                </a:lnTo>
                <a:lnTo>
                  <a:pt x="9932787" y="203156"/>
                </a:lnTo>
                <a:lnTo>
                  <a:pt x="9933639" y="244595"/>
                </a:lnTo>
                <a:lnTo>
                  <a:pt x="9933953" y="290960"/>
                </a:lnTo>
                <a:lnTo>
                  <a:pt x="9933998" y="4267765"/>
                </a:lnTo>
                <a:close/>
              </a:path>
            </a:pathLst>
          </a:custGeom>
          <a:solidFill>
            <a:srgbClr val="E3D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2538" y="2307226"/>
            <a:ext cx="1166892" cy="313821"/>
          </a:xfrm>
          <a:custGeom>
            <a:avLst/>
            <a:gdLst/>
            <a:ahLst/>
            <a:cxnLst/>
            <a:rect l="l" t="t" r="r" b="b"/>
            <a:pathLst>
              <a:path w="1364614" h="346075">
                <a:moveTo>
                  <a:pt x="1364234" y="0"/>
                </a:moveTo>
                <a:lnTo>
                  <a:pt x="0" y="0"/>
                </a:lnTo>
                <a:lnTo>
                  <a:pt x="0" y="345859"/>
                </a:lnTo>
                <a:lnTo>
                  <a:pt x="1364234" y="345859"/>
                </a:lnTo>
                <a:lnTo>
                  <a:pt x="1364234" y="0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9105" y="2307226"/>
            <a:ext cx="754217" cy="313821"/>
          </a:xfrm>
          <a:custGeom>
            <a:avLst/>
            <a:gdLst/>
            <a:ahLst/>
            <a:cxnLst/>
            <a:rect l="l" t="t" r="r" b="b"/>
            <a:pathLst>
              <a:path w="882014" h="346075">
                <a:moveTo>
                  <a:pt x="882002" y="0"/>
                </a:moveTo>
                <a:lnTo>
                  <a:pt x="0" y="0"/>
                </a:lnTo>
                <a:lnTo>
                  <a:pt x="0" y="345859"/>
                </a:lnTo>
                <a:lnTo>
                  <a:pt x="882002" y="345859"/>
                </a:lnTo>
                <a:lnTo>
                  <a:pt x="882002" y="0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13312" y="2307226"/>
            <a:ext cx="754217" cy="313821"/>
          </a:xfrm>
          <a:custGeom>
            <a:avLst/>
            <a:gdLst/>
            <a:ahLst/>
            <a:cxnLst/>
            <a:rect l="l" t="t" r="r" b="b"/>
            <a:pathLst>
              <a:path w="882014" h="346075">
                <a:moveTo>
                  <a:pt x="882002" y="0"/>
                </a:moveTo>
                <a:lnTo>
                  <a:pt x="0" y="0"/>
                </a:lnTo>
                <a:lnTo>
                  <a:pt x="0" y="345859"/>
                </a:lnTo>
                <a:lnTo>
                  <a:pt x="882002" y="345859"/>
                </a:lnTo>
                <a:lnTo>
                  <a:pt x="882002" y="0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7517" y="2307226"/>
            <a:ext cx="754217" cy="313821"/>
          </a:xfrm>
          <a:custGeom>
            <a:avLst/>
            <a:gdLst/>
            <a:ahLst/>
            <a:cxnLst/>
            <a:rect l="l" t="t" r="r" b="b"/>
            <a:pathLst>
              <a:path w="882014" h="346075">
                <a:moveTo>
                  <a:pt x="882002" y="0"/>
                </a:moveTo>
                <a:lnTo>
                  <a:pt x="0" y="0"/>
                </a:lnTo>
                <a:lnTo>
                  <a:pt x="0" y="345859"/>
                </a:lnTo>
                <a:lnTo>
                  <a:pt x="882002" y="345859"/>
                </a:lnTo>
                <a:lnTo>
                  <a:pt x="882002" y="0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21723" y="2307226"/>
            <a:ext cx="754217" cy="313821"/>
          </a:xfrm>
          <a:custGeom>
            <a:avLst/>
            <a:gdLst/>
            <a:ahLst/>
            <a:cxnLst/>
            <a:rect l="l" t="t" r="r" b="b"/>
            <a:pathLst>
              <a:path w="882014" h="346075">
                <a:moveTo>
                  <a:pt x="881989" y="0"/>
                </a:moveTo>
                <a:lnTo>
                  <a:pt x="0" y="0"/>
                </a:lnTo>
                <a:lnTo>
                  <a:pt x="0" y="345859"/>
                </a:lnTo>
                <a:lnTo>
                  <a:pt x="881989" y="345859"/>
                </a:lnTo>
                <a:lnTo>
                  <a:pt x="881989" y="0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75923" y="2307226"/>
            <a:ext cx="0" cy="313821"/>
          </a:xfrm>
          <a:custGeom>
            <a:avLst/>
            <a:gdLst/>
            <a:ahLst/>
            <a:cxnLst/>
            <a:rect l="l" t="t" r="r" b="b"/>
            <a:pathLst>
              <a:path h="346075">
                <a:moveTo>
                  <a:pt x="0" y="0"/>
                </a:moveTo>
                <a:lnTo>
                  <a:pt x="0" y="345859"/>
                </a:lnTo>
              </a:path>
            </a:pathLst>
          </a:custGeom>
          <a:ln w="3175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75930" y="2307226"/>
            <a:ext cx="754217" cy="313821"/>
          </a:xfrm>
          <a:custGeom>
            <a:avLst/>
            <a:gdLst/>
            <a:ahLst/>
            <a:cxnLst/>
            <a:rect l="l" t="t" r="r" b="b"/>
            <a:pathLst>
              <a:path w="882014" h="346075">
                <a:moveTo>
                  <a:pt x="881989" y="0"/>
                </a:moveTo>
                <a:lnTo>
                  <a:pt x="0" y="0"/>
                </a:lnTo>
                <a:lnTo>
                  <a:pt x="0" y="345859"/>
                </a:lnTo>
                <a:lnTo>
                  <a:pt x="881989" y="345859"/>
                </a:lnTo>
                <a:lnTo>
                  <a:pt x="881989" y="0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30125" y="2307226"/>
            <a:ext cx="754217" cy="313821"/>
          </a:xfrm>
          <a:custGeom>
            <a:avLst/>
            <a:gdLst/>
            <a:ahLst/>
            <a:cxnLst/>
            <a:rect l="l" t="t" r="r" b="b"/>
            <a:pathLst>
              <a:path w="882015" h="346075">
                <a:moveTo>
                  <a:pt x="882002" y="0"/>
                </a:moveTo>
                <a:lnTo>
                  <a:pt x="0" y="0"/>
                </a:lnTo>
                <a:lnTo>
                  <a:pt x="0" y="345859"/>
                </a:lnTo>
                <a:lnTo>
                  <a:pt x="882002" y="345859"/>
                </a:lnTo>
                <a:lnTo>
                  <a:pt x="882002" y="0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84331" y="2307226"/>
            <a:ext cx="1166892" cy="313821"/>
          </a:xfrm>
          <a:custGeom>
            <a:avLst/>
            <a:gdLst/>
            <a:ahLst/>
            <a:cxnLst/>
            <a:rect l="l" t="t" r="r" b="b"/>
            <a:pathLst>
              <a:path w="1364615" h="346075">
                <a:moveTo>
                  <a:pt x="1364233" y="0"/>
                </a:moveTo>
                <a:lnTo>
                  <a:pt x="0" y="0"/>
                </a:lnTo>
                <a:lnTo>
                  <a:pt x="0" y="345859"/>
                </a:lnTo>
                <a:lnTo>
                  <a:pt x="1364233" y="345859"/>
                </a:lnTo>
                <a:lnTo>
                  <a:pt x="1364233" y="0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0898" y="2307226"/>
            <a:ext cx="1167078" cy="313821"/>
          </a:xfrm>
          <a:custGeom>
            <a:avLst/>
            <a:gdLst/>
            <a:ahLst/>
            <a:cxnLst/>
            <a:rect l="l" t="t" r="r" b="b"/>
            <a:pathLst>
              <a:path w="1364615" h="346075">
                <a:moveTo>
                  <a:pt x="1364233" y="0"/>
                </a:moveTo>
                <a:lnTo>
                  <a:pt x="0" y="0"/>
                </a:lnTo>
                <a:lnTo>
                  <a:pt x="0" y="345859"/>
                </a:lnTo>
                <a:lnTo>
                  <a:pt x="1364233" y="345859"/>
                </a:lnTo>
                <a:lnTo>
                  <a:pt x="1364233" y="0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2538" y="4187803"/>
            <a:ext cx="1166892" cy="359311"/>
          </a:xfrm>
          <a:custGeom>
            <a:avLst/>
            <a:gdLst/>
            <a:ahLst/>
            <a:cxnLst/>
            <a:rect l="l" t="t" r="r" b="b"/>
            <a:pathLst>
              <a:path w="1364614" h="396239">
                <a:moveTo>
                  <a:pt x="1364234" y="0"/>
                </a:moveTo>
                <a:lnTo>
                  <a:pt x="0" y="0"/>
                </a:lnTo>
                <a:lnTo>
                  <a:pt x="0" y="395998"/>
                </a:lnTo>
                <a:lnTo>
                  <a:pt x="1364234" y="395998"/>
                </a:lnTo>
                <a:lnTo>
                  <a:pt x="1364234" y="0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9105" y="4187803"/>
            <a:ext cx="754217" cy="359311"/>
          </a:xfrm>
          <a:custGeom>
            <a:avLst/>
            <a:gdLst/>
            <a:ahLst/>
            <a:cxnLst/>
            <a:rect l="l" t="t" r="r" b="b"/>
            <a:pathLst>
              <a:path w="882014" h="396239">
                <a:moveTo>
                  <a:pt x="882002" y="0"/>
                </a:moveTo>
                <a:lnTo>
                  <a:pt x="0" y="0"/>
                </a:lnTo>
                <a:lnTo>
                  <a:pt x="0" y="395998"/>
                </a:lnTo>
                <a:lnTo>
                  <a:pt x="882002" y="395998"/>
                </a:lnTo>
                <a:lnTo>
                  <a:pt x="882002" y="0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13312" y="4187803"/>
            <a:ext cx="754217" cy="359311"/>
          </a:xfrm>
          <a:custGeom>
            <a:avLst/>
            <a:gdLst/>
            <a:ahLst/>
            <a:cxnLst/>
            <a:rect l="l" t="t" r="r" b="b"/>
            <a:pathLst>
              <a:path w="882014" h="396239">
                <a:moveTo>
                  <a:pt x="882002" y="0"/>
                </a:moveTo>
                <a:lnTo>
                  <a:pt x="0" y="0"/>
                </a:lnTo>
                <a:lnTo>
                  <a:pt x="0" y="395998"/>
                </a:lnTo>
                <a:lnTo>
                  <a:pt x="882002" y="395998"/>
                </a:lnTo>
                <a:lnTo>
                  <a:pt x="882002" y="0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67517" y="4187803"/>
            <a:ext cx="754217" cy="359311"/>
          </a:xfrm>
          <a:custGeom>
            <a:avLst/>
            <a:gdLst/>
            <a:ahLst/>
            <a:cxnLst/>
            <a:rect l="l" t="t" r="r" b="b"/>
            <a:pathLst>
              <a:path w="882014" h="396239">
                <a:moveTo>
                  <a:pt x="882002" y="0"/>
                </a:moveTo>
                <a:lnTo>
                  <a:pt x="0" y="0"/>
                </a:lnTo>
                <a:lnTo>
                  <a:pt x="0" y="395998"/>
                </a:lnTo>
                <a:lnTo>
                  <a:pt x="882002" y="395998"/>
                </a:lnTo>
                <a:lnTo>
                  <a:pt x="882002" y="0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21723" y="4187803"/>
            <a:ext cx="754217" cy="359311"/>
          </a:xfrm>
          <a:custGeom>
            <a:avLst/>
            <a:gdLst/>
            <a:ahLst/>
            <a:cxnLst/>
            <a:rect l="l" t="t" r="r" b="b"/>
            <a:pathLst>
              <a:path w="882014" h="396239">
                <a:moveTo>
                  <a:pt x="881989" y="0"/>
                </a:moveTo>
                <a:lnTo>
                  <a:pt x="0" y="0"/>
                </a:lnTo>
                <a:lnTo>
                  <a:pt x="0" y="395998"/>
                </a:lnTo>
                <a:lnTo>
                  <a:pt x="881989" y="395998"/>
                </a:lnTo>
                <a:lnTo>
                  <a:pt x="881989" y="0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75923" y="4187803"/>
            <a:ext cx="0" cy="359311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5998"/>
                </a:lnTo>
              </a:path>
            </a:pathLst>
          </a:custGeom>
          <a:ln w="3175">
            <a:solidFill>
              <a:srgbClr val="5F00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75930" y="4187803"/>
            <a:ext cx="754217" cy="359311"/>
          </a:xfrm>
          <a:custGeom>
            <a:avLst/>
            <a:gdLst/>
            <a:ahLst/>
            <a:cxnLst/>
            <a:rect l="l" t="t" r="r" b="b"/>
            <a:pathLst>
              <a:path w="882014" h="396239">
                <a:moveTo>
                  <a:pt x="881989" y="0"/>
                </a:moveTo>
                <a:lnTo>
                  <a:pt x="0" y="0"/>
                </a:lnTo>
                <a:lnTo>
                  <a:pt x="0" y="395998"/>
                </a:lnTo>
                <a:lnTo>
                  <a:pt x="881989" y="395998"/>
                </a:lnTo>
                <a:lnTo>
                  <a:pt x="881989" y="0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30125" y="4187803"/>
            <a:ext cx="754217" cy="359311"/>
          </a:xfrm>
          <a:custGeom>
            <a:avLst/>
            <a:gdLst/>
            <a:ahLst/>
            <a:cxnLst/>
            <a:rect l="l" t="t" r="r" b="b"/>
            <a:pathLst>
              <a:path w="882015" h="396239">
                <a:moveTo>
                  <a:pt x="882002" y="0"/>
                </a:moveTo>
                <a:lnTo>
                  <a:pt x="0" y="0"/>
                </a:lnTo>
                <a:lnTo>
                  <a:pt x="0" y="395998"/>
                </a:lnTo>
                <a:lnTo>
                  <a:pt x="882002" y="395998"/>
                </a:lnTo>
                <a:lnTo>
                  <a:pt x="882002" y="0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84331" y="4187803"/>
            <a:ext cx="1166892" cy="359311"/>
          </a:xfrm>
          <a:custGeom>
            <a:avLst/>
            <a:gdLst/>
            <a:ahLst/>
            <a:cxnLst/>
            <a:rect l="l" t="t" r="r" b="b"/>
            <a:pathLst>
              <a:path w="1364615" h="396239">
                <a:moveTo>
                  <a:pt x="1364233" y="0"/>
                </a:moveTo>
                <a:lnTo>
                  <a:pt x="0" y="0"/>
                </a:lnTo>
                <a:lnTo>
                  <a:pt x="0" y="395998"/>
                </a:lnTo>
                <a:lnTo>
                  <a:pt x="1364233" y="395998"/>
                </a:lnTo>
                <a:lnTo>
                  <a:pt x="1364233" y="0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50898" y="4187803"/>
            <a:ext cx="1166892" cy="359311"/>
          </a:xfrm>
          <a:custGeom>
            <a:avLst/>
            <a:gdLst/>
            <a:ahLst/>
            <a:cxnLst/>
            <a:rect l="l" t="t" r="r" b="b"/>
            <a:pathLst>
              <a:path w="1364615" h="396239">
                <a:moveTo>
                  <a:pt x="1364233" y="0"/>
                </a:moveTo>
                <a:lnTo>
                  <a:pt x="0" y="0"/>
                </a:lnTo>
                <a:lnTo>
                  <a:pt x="0" y="395998"/>
                </a:lnTo>
                <a:lnTo>
                  <a:pt x="1364233" y="395998"/>
                </a:lnTo>
                <a:lnTo>
                  <a:pt x="1364233" y="0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2541" y="2307224"/>
            <a:ext cx="8025435" cy="0"/>
          </a:xfrm>
          <a:custGeom>
            <a:avLst/>
            <a:gdLst/>
            <a:ahLst/>
            <a:cxnLst/>
            <a:rect l="l" t="t" r="r" b="b"/>
            <a:pathLst>
              <a:path w="9385300">
                <a:moveTo>
                  <a:pt x="0" y="0"/>
                </a:moveTo>
                <a:lnTo>
                  <a:pt x="9384696" y="0"/>
                </a:lnTo>
              </a:path>
            </a:pathLst>
          </a:custGeom>
          <a:ln w="1270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2541" y="2620850"/>
            <a:ext cx="8025435" cy="0"/>
          </a:xfrm>
          <a:custGeom>
            <a:avLst/>
            <a:gdLst/>
            <a:ahLst/>
            <a:cxnLst/>
            <a:rect l="l" t="t" r="r" b="b"/>
            <a:pathLst>
              <a:path w="9385300">
                <a:moveTo>
                  <a:pt x="0" y="0"/>
                </a:moveTo>
                <a:lnTo>
                  <a:pt x="9384696" y="0"/>
                </a:lnTo>
              </a:path>
            </a:pathLst>
          </a:custGeom>
          <a:ln w="12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2541" y="3143168"/>
            <a:ext cx="8025435" cy="0"/>
          </a:xfrm>
          <a:custGeom>
            <a:avLst/>
            <a:gdLst/>
            <a:ahLst/>
            <a:cxnLst/>
            <a:rect l="l" t="t" r="r" b="b"/>
            <a:pathLst>
              <a:path w="9385300">
                <a:moveTo>
                  <a:pt x="0" y="0"/>
                </a:moveTo>
                <a:lnTo>
                  <a:pt x="9384696" y="0"/>
                </a:lnTo>
              </a:path>
            </a:pathLst>
          </a:custGeom>
          <a:ln w="12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2541" y="3665485"/>
            <a:ext cx="8025435" cy="0"/>
          </a:xfrm>
          <a:custGeom>
            <a:avLst/>
            <a:gdLst/>
            <a:ahLst/>
            <a:cxnLst/>
            <a:rect l="l" t="t" r="r" b="b"/>
            <a:pathLst>
              <a:path w="9385300">
                <a:moveTo>
                  <a:pt x="0" y="0"/>
                </a:moveTo>
                <a:lnTo>
                  <a:pt x="938469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59105" y="1986540"/>
            <a:ext cx="0" cy="2560665"/>
          </a:xfrm>
          <a:custGeom>
            <a:avLst/>
            <a:gdLst/>
            <a:ahLst/>
            <a:cxnLst/>
            <a:rect l="l" t="t" r="r" b="b"/>
            <a:pathLst>
              <a:path h="2823845">
                <a:moveTo>
                  <a:pt x="0" y="0"/>
                </a:moveTo>
                <a:lnTo>
                  <a:pt x="0" y="28235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21718" y="1986540"/>
            <a:ext cx="0" cy="2560665"/>
          </a:xfrm>
          <a:custGeom>
            <a:avLst/>
            <a:gdLst/>
            <a:ahLst/>
            <a:cxnLst/>
            <a:rect l="l" t="t" r="r" b="b"/>
            <a:pathLst>
              <a:path h="2823845">
                <a:moveTo>
                  <a:pt x="0" y="0"/>
                </a:moveTo>
                <a:lnTo>
                  <a:pt x="0" y="28235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84331" y="1986540"/>
            <a:ext cx="0" cy="2560665"/>
          </a:xfrm>
          <a:custGeom>
            <a:avLst/>
            <a:gdLst/>
            <a:ahLst/>
            <a:cxnLst/>
            <a:rect l="l" t="t" r="r" b="b"/>
            <a:pathLst>
              <a:path h="2823845">
                <a:moveTo>
                  <a:pt x="0" y="0"/>
                </a:moveTo>
                <a:lnTo>
                  <a:pt x="0" y="28235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25120" y="2064351"/>
            <a:ext cx="539735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400"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1400" b="1" spc="44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1400"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1400" b="1" spc="35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1400" b="1" spc="18" dirty="0">
                <a:solidFill>
                  <a:srgbClr val="425B6C"/>
                </a:solidFill>
                <a:latin typeface="BelfiusAlternative"/>
                <a:cs typeface="BelfiusAlternative"/>
              </a:rPr>
              <a:t>u</a:t>
            </a:r>
            <a:r>
              <a:rPr sz="1400" b="1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endParaRPr sz="1400">
              <a:latin typeface="BelfiusAlternative"/>
              <a:cs typeface="BelfiusAlternativ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73378" y="2064352"/>
            <a:ext cx="56683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400" b="1" spc="22" dirty="0">
                <a:solidFill>
                  <a:srgbClr val="425B6C"/>
                </a:solidFill>
                <a:latin typeface="BelfiusAlternative"/>
                <a:cs typeface="BelfiusAlternative"/>
              </a:rPr>
              <a:t>P</a:t>
            </a:r>
            <a:r>
              <a:rPr sz="1400" b="1" spc="39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1400" b="1" spc="26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14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vé</a:t>
            </a:r>
            <a:endParaRPr sz="1400" dirty="0">
              <a:latin typeface="BelfiusAlternative"/>
              <a:cs typeface="BelfiusAlternativ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02863" y="2064352"/>
            <a:ext cx="65920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400" b="1" spc="22" dirty="0">
                <a:solidFill>
                  <a:srgbClr val="425B6C"/>
                </a:solidFill>
                <a:latin typeface="BelfiusAlternative"/>
                <a:cs typeface="BelfiusAlternative"/>
              </a:rPr>
              <a:t>P</a:t>
            </a:r>
            <a:r>
              <a:rPr sz="1400" b="1" spc="18" dirty="0">
                <a:solidFill>
                  <a:srgbClr val="425B6C"/>
                </a:solidFill>
                <a:latin typeface="BelfiusAlternative"/>
                <a:cs typeface="BelfiusAlternative"/>
              </a:rPr>
              <a:t>u</a:t>
            </a:r>
            <a:r>
              <a:rPr sz="1400"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bl</a:t>
            </a:r>
            <a:r>
              <a:rPr sz="14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1400" b="1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endParaRPr sz="1400" dirty="0">
              <a:latin typeface="BelfiusAlternative"/>
              <a:cs typeface="BelfiusAlternativ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44596" y="2064352"/>
            <a:ext cx="56575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400" b="1" spc="-123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1400"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1400" b="1" spc="44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1400" b="1" spc="18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1400" b="1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endParaRPr sz="1400" dirty="0">
              <a:latin typeface="BelfiusAlternative"/>
              <a:cs typeface="BelfiusAlternativ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5122" y="2416877"/>
            <a:ext cx="66250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Nombre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15922" y="2416877"/>
            <a:ext cx="59738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Entités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669379" y="2416877"/>
            <a:ext cx="29810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Lits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78509" y="2416877"/>
            <a:ext cx="59741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Entités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31965" y="2416877"/>
            <a:ext cx="41747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Lits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47258" y="2416877"/>
            <a:ext cx="597337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Entités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13171" y="2416877"/>
            <a:ext cx="38079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Lits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5122" y="2834782"/>
            <a:ext cx="66250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Flandre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950283" y="2826038"/>
            <a:ext cx="17212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425B6C"/>
                </a:solidFill>
                <a:latin typeface="BelfiusAlternative"/>
                <a:cs typeface="BelfiusAlternative"/>
              </a:rPr>
              <a:t>39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576202" y="2826037"/>
            <a:ext cx="50292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425B6C"/>
                </a:solidFill>
                <a:latin typeface="BelfiusAlternative"/>
                <a:cs typeface="BelfiusAlternative"/>
              </a:rPr>
              <a:t>17 233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388475" y="2826037"/>
            <a:ext cx="46344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425B6C"/>
                </a:solidFill>
                <a:latin typeface="BelfiusAlternative"/>
                <a:cs typeface="BelfiusAlternative"/>
              </a:rPr>
              <a:t>38 %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212868" y="2826038"/>
            <a:ext cx="17212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425B6C"/>
                </a:solidFill>
                <a:latin typeface="BelfiusAlternative"/>
                <a:cs typeface="BelfiusAlternative"/>
              </a:rPr>
              <a:t>13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76448" y="2826037"/>
            <a:ext cx="472987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425B6C"/>
                </a:solidFill>
                <a:latin typeface="BelfiusAlternative"/>
                <a:cs typeface="BelfiusAlternative"/>
              </a:rPr>
              <a:t>8 290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651062" y="2826037"/>
            <a:ext cx="43310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425B6C"/>
                </a:solidFill>
                <a:latin typeface="BelfiusAlternative"/>
                <a:cs typeface="BelfiusAlternative"/>
              </a:rPr>
              <a:t>18 %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681749" y="2826038"/>
            <a:ext cx="17212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425B6C"/>
                </a:solidFill>
                <a:latin typeface="BelfiusAlternative"/>
                <a:cs typeface="BelfiusAlternative"/>
              </a:rPr>
              <a:t>52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720125" y="2826037"/>
            <a:ext cx="428421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425B6C"/>
                </a:solidFill>
                <a:latin typeface="BelfiusAlternative"/>
                <a:cs typeface="BelfiusAlternative"/>
              </a:rPr>
              <a:t>25 523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5120" y="3357165"/>
            <a:ext cx="66250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Wallonie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950283" y="3348421"/>
            <a:ext cx="17212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425B6C"/>
                </a:solidFill>
                <a:latin typeface="BelfiusAlternative"/>
                <a:cs typeface="BelfiusAlternative"/>
              </a:rPr>
              <a:t>17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613860" y="3348420"/>
            <a:ext cx="465267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425B6C"/>
                </a:solidFill>
                <a:latin typeface="BelfiusAlternative"/>
                <a:cs typeface="BelfiusAlternative"/>
              </a:rPr>
              <a:t>8 303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388605" y="3348420"/>
            <a:ext cx="46331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425B6C"/>
                </a:solidFill>
                <a:latin typeface="BelfiusAlternative"/>
                <a:cs typeface="BelfiusAlternative"/>
              </a:rPr>
              <a:t>18 %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212999" y="3348421"/>
            <a:ext cx="17212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425B6C"/>
                </a:solidFill>
                <a:latin typeface="BelfiusAlternative"/>
                <a:cs typeface="BelfiusAlternative"/>
              </a:rPr>
              <a:t>16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876448" y="3348420"/>
            <a:ext cx="472987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425B6C"/>
                </a:solidFill>
                <a:latin typeface="BelfiusAlternative"/>
                <a:cs typeface="BelfiusAlternative"/>
              </a:rPr>
              <a:t>6 585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651192" y="3348420"/>
            <a:ext cx="43297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425B6C"/>
                </a:solidFill>
                <a:latin typeface="BelfiusAlternative"/>
                <a:cs typeface="BelfiusAlternative"/>
              </a:rPr>
              <a:t>15 %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681749" y="3348421"/>
            <a:ext cx="17212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425B6C"/>
                </a:solidFill>
                <a:latin typeface="BelfiusAlternative"/>
                <a:cs typeface="BelfiusAlternative"/>
              </a:rPr>
              <a:t>33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720125" y="3348420"/>
            <a:ext cx="428421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425B6C"/>
                </a:solidFill>
                <a:latin typeface="BelfiusAlternative"/>
                <a:cs typeface="BelfiusAlternative"/>
              </a:rPr>
              <a:t>14 888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5250" y="3879548"/>
            <a:ext cx="66237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Bruxelles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987944" y="3870804"/>
            <a:ext cx="9719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425B6C"/>
                </a:solidFill>
                <a:latin typeface="BelfiusAlternative"/>
                <a:cs typeface="BelfiusAlternative"/>
              </a:rPr>
              <a:t>3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613992" y="3870803"/>
            <a:ext cx="46513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425B6C"/>
                </a:solidFill>
                <a:latin typeface="BelfiusAlternative"/>
                <a:cs typeface="BelfiusAlternative"/>
              </a:rPr>
              <a:t>2 345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426136" y="3870803"/>
            <a:ext cx="35377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425B6C"/>
                </a:solidFill>
                <a:latin typeface="BelfiusAlternative"/>
                <a:cs typeface="BelfiusAlternative"/>
              </a:rPr>
              <a:t>5 %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250529" y="3870804"/>
            <a:ext cx="9719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425B6C"/>
                </a:solidFill>
                <a:latin typeface="BelfiusAlternative"/>
                <a:cs typeface="BelfiusAlternative"/>
              </a:rPr>
              <a:t>4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876578" y="3870803"/>
            <a:ext cx="41177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425B6C"/>
                </a:solidFill>
                <a:latin typeface="BelfiusAlternative"/>
                <a:cs typeface="BelfiusAlternative"/>
              </a:rPr>
              <a:t>2 153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688724" y="3870803"/>
            <a:ext cx="39544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425B6C"/>
                </a:solidFill>
                <a:latin typeface="BelfiusAlternative"/>
                <a:cs typeface="BelfiusAlternative"/>
              </a:rPr>
              <a:t>5 %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719279" y="3870804"/>
            <a:ext cx="9719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425B6C"/>
                </a:solidFill>
                <a:latin typeface="BelfiusAlternative"/>
                <a:cs typeface="BelfiusAlternative"/>
              </a:rPr>
              <a:t>7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757655" y="3870803"/>
            <a:ext cx="353488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425B6C"/>
                </a:solidFill>
                <a:latin typeface="BelfiusAlternative"/>
                <a:cs typeface="BelfiusAlternative"/>
              </a:rPr>
              <a:t>4 498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25250" y="4297178"/>
            <a:ext cx="66237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dirty="0">
                <a:solidFill>
                  <a:srgbClr val="FFFFFF"/>
                </a:solidFill>
                <a:latin typeface="BelfiusAlternative"/>
                <a:cs typeface="BelfiusAlternative"/>
              </a:rPr>
              <a:t>TO</a:t>
            </a:r>
            <a:r>
              <a:rPr sz="1100" b="1" spc="-75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1100" b="1" dirty="0">
                <a:solidFill>
                  <a:srgbClr val="FFFFFF"/>
                </a:solidFill>
                <a:latin typeface="BelfiusAlternative"/>
                <a:cs typeface="BelfiusAlternative"/>
              </a:rPr>
              <a:t>AL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946503" y="4297179"/>
            <a:ext cx="17973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dirty="0">
                <a:solidFill>
                  <a:srgbClr val="FFFFFF"/>
                </a:solidFill>
                <a:latin typeface="BelfiusAlternative"/>
                <a:cs typeface="BelfiusAlternative"/>
              </a:rPr>
              <a:t>59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566558" y="4297179"/>
            <a:ext cx="44796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dirty="0">
                <a:solidFill>
                  <a:srgbClr val="FFFFFF"/>
                </a:solidFill>
                <a:latin typeface="BelfiusAlternative"/>
                <a:cs typeface="BelfiusAlternative"/>
              </a:rPr>
              <a:t>27 881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209090" y="4297179"/>
            <a:ext cx="17973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dirty="0">
                <a:solidFill>
                  <a:srgbClr val="FFFFFF"/>
                </a:solidFill>
                <a:latin typeface="BelfiusAlternative"/>
                <a:cs typeface="BelfiusAlternative"/>
              </a:rPr>
              <a:t>33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829144" y="4297179"/>
            <a:ext cx="44796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dirty="0">
                <a:solidFill>
                  <a:srgbClr val="FFFFFF"/>
                </a:solidFill>
                <a:latin typeface="BelfiusAlternative"/>
                <a:cs typeface="BelfiusAlternative"/>
              </a:rPr>
              <a:t>17 028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677839" y="4297179"/>
            <a:ext cx="17973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dirty="0">
                <a:solidFill>
                  <a:srgbClr val="FFFFFF"/>
                </a:solidFill>
                <a:latin typeface="BelfiusAlternative"/>
                <a:cs typeface="BelfiusAlternative"/>
              </a:rPr>
              <a:t>92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710352" y="4297179"/>
            <a:ext cx="44796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dirty="0">
                <a:solidFill>
                  <a:srgbClr val="FFFFFF"/>
                </a:solidFill>
                <a:latin typeface="BelfiusAlternative"/>
                <a:cs typeface="BelfiusAlternative"/>
              </a:rPr>
              <a:t>44 909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249122" y="1286275"/>
            <a:ext cx="2427334" cy="795206"/>
          </a:xfrm>
          <a:custGeom>
            <a:avLst/>
            <a:gdLst/>
            <a:ahLst/>
            <a:cxnLst/>
            <a:rect l="l" t="t" r="r" b="b"/>
            <a:pathLst>
              <a:path w="2654300" h="876935">
                <a:moveTo>
                  <a:pt x="0" y="876848"/>
                </a:moveTo>
                <a:lnTo>
                  <a:pt x="127" y="309910"/>
                </a:lnTo>
                <a:lnTo>
                  <a:pt x="3682" y="261489"/>
                </a:lnTo>
                <a:lnTo>
                  <a:pt x="30639" y="230267"/>
                </a:lnTo>
                <a:lnTo>
                  <a:pt x="80499" y="221807"/>
                </a:lnTo>
                <a:lnTo>
                  <a:pt x="2571077" y="1787"/>
                </a:lnTo>
                <a:lnTo>
                  <a:pt x="2608521" y="0"/>
                </a:lnTo>
                <a:lnTo>
                  <a:pt x="2622019" y="1053"/>
                </a:lnTo>
                <a:lnTo>
                  <a:pt x="2652186" y="39922"/>
                </a:lnTo>
                <a:lnTo>
                  <a:pt x="2653820" y="556754"/>
                </a:lnTo>
                <a:lnTo>
                  <a:pt x="2653440" y="578096"/>
                </a:lnTo>
                <a:lnTo>
                  <a:pt x="2646557" y="620998"/>
                </a:lnTo>
                <a:lnTo>
                  <a:pt x="2610046" y="644561"/>
                </a:lnTo>
                <a:lnTo>
                  <a:pt x="0" y="876848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 rot="21360000">
            <a:off x="6308728" y="1618589"/>
            <a:ext cx="1358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spc="-53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cha</a:t>
            </a:r>
            <a:r>
              <a:rPr b="1" spc="-48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sz="2600" b="1" spc="-13" baseline="2777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2600" b="1" spc="-53" baseline="2777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sz="2600" b="1" baseline="2777" dirty="0">
                <a:solidFill>
                  <a:srgbClr val="FFFFFF"/>
                </a:solidFill>
                <a:latin typeface="BelfiusAlternative"/>
                <a:cs typeface="BelfiusAlternative"/>
              </a:rPr>
              <a:t>l</a:t>
            </a:r>
            <a:r>
              <a:rPr sz="2600" b="1" spc="-53" baseline="2777" dirty="0">
                <a:solidFill>
                  <a:srgbClr val="FFFFFF"/>
                </a:solidFill>
                <a:latin typeface="BelfiusAlternative"/>
                <a:cs typeface="BelfiusAlternative"/>
              </a:rPr>
              <a:t>l</a:t>
            </a:r>
            <a:r>
              <a:rPr sz="2600" b="1" spc="-53" baseline="4166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sz="2600" b="1" baseline="4166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endParaRPr sz="2600" baseline="4166" dirty="0">
              <a:latin typeface="BelfiusAlternative"/>
              <a:cs typeface="BelfiusAlternative"/>
            </a:endParaRPr>
          </a:p>
        </p:txBody>
      </p:sp>
      <p:sp>
        <p:nvSpPr>
          <p:cNvPr id="78" name="object 78"/>
          <p:cNvSpPr txBox="1"/>
          <p:nvPr/>
        </p:nvSpPr>
        <p:spPr>
          <a:xfrm rot="21360000">
            <a:off x="7583723" y="1519730"/>
            <a:ext cx="570924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spc="-48" dirty="0">
                <a:solidFill>
                  <a:srgbClr val="FFFFFF"/>
                </a:solidFill>
                <a:latin typeface="BelfiusAlternative"/>
                <a:cs typeface="BelfiusAlternative"/>
              </a:rPr>
              <a:t>1</a:t>
            </a:r>
            <a:r>
              <a:rPr sz="2100" b="1" spc="-57" dirty="0">
                <a:solidFill>
                  <a:srgbClr val="FFFFFF"/>
                </a:solidFill>
                <a:latin typeface="BelfiusAlternative"/>
                <a:cs typeface="BelfiusAlternative"/>
              </a:rPr>
              <a:t>0</a:t>
            </a:r>
            <a:r>
              <a:rPr sz="3200" b="1" baseline="1157" dirty="0">
                <a:solidFill>
                  <a:srgbClr val="FFFFFF"/>
                </a:solidFill>
                <a:latin typeface="BelfiusAlternative"/>
                <a:cs typeface="BelfiusAlternative"/>
              </a:rPr>
              <a:t>0</a:t>
            </a:r>
            <a:endParaRPr sz="3200" baseline="1157" dirty="0">
              <a:latin typeface="BelfiusAlternative"/>
              <a:cs typeface="BelfiusAlternative"/>
            </a:endParaRPr>
          </a:p>
        </p:txBody>
      </p:sp>
      <p:sp>
        <p:nvSpPr>
          <p:cNvPr id="79" name="object 79"/>
          <p:cNvSpPr txBox="1"/>
          <p:nvPr/>
        </p:nvSpPr>
        <p:spPr>
          <a:xfrm rot="21360000">
            <a:off x="8027704" y="1490045"/>
            <a:ext cx="33253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%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443528" y="1895614"/>
            <a:ext cx="173215" cy="335126"/>
          </a:xfrm>
          <a:custGeom>
            <a:avLst/>
            <a:gdLst/>
            <a:ahLst/>
            <a:cxnLst/>
            <a:rect l="l" t="t" r="r" b="b"/>
            <a:pathLst>
              <a:path w="202565" h="369569">
                <a:moveTo>
                  <a:pt x="202209" y="0"/>
                </a:moveTo>
                <a:lnTo>
                  <a:pt x="0" y="0"/>
                </a:lnTo>
                <a:lnTo>
                  <a:pt x="96291" y="369354"/>
                </a:lnTo>
                <a:lnTo>
                  <a:pt x="202209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351254" y="4681814"/>
            <a:ext cx="797657" cy="657009"/>
          </a:xfrm>
          <a:custGeom>
            <a:avLst/>
            <a:gdLst/>
            <a:ahLst/>
            <a:cxnLst/>
            <a:rect l="l" t="t" r="r" b="b"/>
            <a:pathLst>
              <a:path w="932814" h="724535">
                <a:moveTo>
                  <a:pt x="932440" y="646680"/>
                </a:moveTo>
                <a:lnTo>
                  <a:pt x="47467" y="723952"/>
                </a:lnTo>
                <a:lnTo>
                  <a:pt x="29892" y="724472"/>
                </a:lnTo>
                <a:lnTo>
                  <a:pt x="17298" y="722856"/>
                </a:lnTo>
                <a:lnTo>
                  <a:pt x="138" y="679746"/>
                </a:lnTo>
                <a:lnTo>
                  <a:pt x="0" y="655987"/>
                </a:lnTo>
                <a:lnTo>
                  <a:pt x="0" y="149188"/>
                </a:lnTo>
                <a:lnTo>
                  <a:pt x="1161" y="107810"/>
                </a:lnTo>
                <a:lnTo>
                  <a:pt x="30380" y="76248"/>
                </a:lnTo>
                <a:lnTo>
                  <a:pt x="71722" y="71516"/>
                </a:lnTo>
                <a:lnTo>
                  <a:pt x="884977" y="519"/>
                </a:lnTo>
                <a:lnTo>
                  <a:pt x="902551" y="0"/>
                </a:lnTo>
                <a:lnTo>
                  <a:pt x="915143" y="1617"/>
                </a:lnTo>
                <a:lnTo>
                  <a:pt x="932302" y="44727"/>
                </a:lnTo>
                <a:lnTo>
                  <a:pt x="932440" y="64668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 rot="21360000">
            <a:off x="2485693" y="4808265"/>
            <a:ext cx="443136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spc="-53" dirty="0">
                <a:solidFill>
                  <a:srgbClr val="FFFFFF"/>
                </a:solidFill>
                <a:latin typeface="BelfiusAlternative"/>
                <a:cs typeface="BelfiusAlternative"/>
              </a:rPr>
              <a:t>62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83" name="object 83"/>
          <p:cNvSpPr txBox="1"/>
          <p:nvPr/>
        </p:nvSpPr>
        <p:spPr>
          <a:xfrm rot="21360000">
            <a:off x="2849578" y="4825505"/>
            <a:ext cx="33253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%</a:t>
            </a:r>
            <a:endParaRPr>
              <a:latin typeface="BelfiusAlternative"/>
              <a:cs typeface="BelfiusAlternative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862217" y="4543073"/>
            <a:ext cx="122173" cy="241844"/>
          </a:xfrm>
          <a:custGeom>
            <a:avLst/>
            <a:gdLst/>
            <a:ahLst/>
            <a:cxnLst/>
            <a:rect l="l" t="t" r="r" b="b"/>
            <a:pathLst>
              <a:path w="142875" h="266700">
                <a:moveTo>
                  <a:pt x="106349" y="0"/>
                </a:moveTo>
                <a:lnTo>
                  <a:pt x="0" y="248818"/>
                </a:lnTo>
                <a:lnTo>
                  <a:pt x="142570" y="266319"/>
                </a:lnTo>
                <a:lnTo>
                  <a:pt x="106349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712190" y="4683151"/>
            <a:ext cx="797657" cy="657009"/>
          </a:xfrm>
          <a:custGeom>
            <a:avLst/>
            <a:gdLst/>
            <a:ahLst/>
            <a:cxnLst/>
            <a:rect l="l" t="t" r="r" b="b"/>
            <a:pathLst>
              <a:path w="932814" h="724535">
                <a:moveTo>
                  <a:pt x="932440" y="646680"/>
                </a:moveTo>
                <a:lnTo>
                  <a:pt x="47467" y="723952"/>
                </a:lnTo>
                <a:lnTo>
                  <a:pt x="29892" y="724472"/>
                </a:lnTo>
                <a:lnTo>
                  <a:pt x="17298" y="722856"/>
                </a:lnTo>
                <a:lnTo>
                  <a:pt x="138" y="679746"/>
                </a:lnTo>
                <a:lnTo>
                  <a:pt x="0" y="655987"/>
                </a:lnTo>
                <a:lnTo>
                  <a:pt x="0" y="149188"/>
                </a:lnTo>
                <a:lnTo>
                  <a:pt x="1161" y="107810"/>
                </a:lnTo>
                <a:lnTo>
                  <a:pt x="30380" y="76248"/>
                </a:lnTo>
                <a:lnTo>
                  <a:pt x="71722" y="71516"/>
                </a:lnTo>
                <a:lnTo>
                  <a:pt x="884977" y="519"/>
                </a:lnTo>
                <a:lnTo>
                  <a:pt x="902551" y="0"/>
                </a:lnTo>
                <a:lnTo>
                  <a:pt x="915143" y="1617"/>
                </a:lnTo>
                <a:lnTo>
                  <a:pt x="932302" y="44727"/>
                </a:lnTo>
                <a:lnTo>
                  <a:pt x="932440" y="64668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 rot="21360000">
            <a:off x="4755774" y="4800083"/>
            <a:ext cx="443893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spc="-48" dirty="0">
                <a:solidFill>
                  <a:srgbClr val="FFFFFF"/>
                </a:solidFill>
                <a:latin typeface="BelfiusAlternative"/>
                <a:cs typeface="BelfiusAlternative"/>
              </a:rPr>
              <a:t>38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87" name="object 87"/>
          <p:cNvSpPr txBox="1"/>
          <p:nvPr/>
        </p:nvSpPr>
        <p:spPr>
          <a:xfrm rot="21360000">
            <a:off x="5120276" y="4817309"/>
            <a:ext cx="33253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%</a:t>
            </a:r>
            <a:endParaRPr>
              <a:latin typeface="BelfiusAlternative"/>
              <a:cs typeface="BelfiusAlternative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112941" y="4529386"/>
            <a:ext cx="122173" cy="241844"/>
          </a:xfrm>
          <a:custGeom>
            <a:avLst/>
            <a:gdLst/>
            <a:ahLst/>
            <a:cxnLst/>
            <a:rect l="l" t="t" r="r" b="b"/>
            <a:pathLst>
              <a:path w="142875" h="266700">
                <a:moveTo>
                  <a:pt x="106349" y="0"/>
                </a:moveTo>
                <a:lnTo>
                  <a:pt x="0" y="248818"/>
                </a:lnTo>
                <a:lnTo>
                  <a:pt x="142570" y="266319"/>
                </a:lnTo>
                <a:lnTo>
                  <a:pt x="106349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62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36" y="131792"/>
            <a:ext cx="828092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13" dirty="0"/>
              <a:t>Co</a:t>
            </a:r>
            <a:r>
              <a:rPr spc="22" dirty="0"/>
              <a:t>m</a:t>
            </a:r>
            <a:r>
              <a:rPr spc="13" dirty="0"/>
              <a:t>p</a:t>
            </a:r>
            <a:r>
              <a:rPr spc="31" dirty="0"/>
              <a:t>t</a:t>
            </a:r>
            <a:r>
              <a:rPr dirty="0"/>
              <a:t>e</a:t>
            </a:r>
            <a:r>
              <a:rPr spc="44" dirty="0"/>
              <a:t> </a:t>
            </a:r>
            <a:r>
              <a:rPr spc="13" dirty="0"/>
              <a:t>d</a:t>
            </a:r>
            <a:r>
              <a:rPr dirty="0"/>
              <a:t>e</a:t>
            </a:r>
            <a:r>
              <a:rPr spc="44" dirty="0"/>
              <a:t> </a:t>
            </a:r>
            <a:r>
              <a:rPr spc="31" dirty="0"/>
              <a:t>r</a:t>
            </a:r>
            <a:r>
              <a:rPr spc="26" dirty="0"/>
              <a:t>é</a:t>
            </a:r>
            <a:r>
              <a:rPr spc="18" dirty="0"/>
              <a:t>s</a:t>
            </a:r>
            <a:r>
              <a:rPr spc="22" dirty="0"/>
              <a:t>u</a:t>
            </a:r>
            <a:r>
              <a:rPr spc="18" dirty="0"/>
              <a:t>l</a:t>
            </a:r>
            <a:r>
              <a:rPr spc="61" dirty="0"/>
              <a:t>t</a:t>
            </a:r>
            <a:r>
              <a:rPr spc="13" dirty="0"/>
              <a:t>a</a:t>
            </a:r>
            <a:r>
              <a:rPr spc="79" dirty="0"/>
              <a:t>t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512" y="492033"/>
            <a:ext cx="4392488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2100" b="1" spc="-22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Comptabilit</a:t>
            </a:r>
            <a:r>
              <a:rPr sz="2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spc="-4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-22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analytique</a:t>
            </a:r>
            <a:endParaRPr sz="2100" dirty="0">
              <a:solidFill>
                <a:schemeClr val="bg1">
                  <a:lumMod val="85000"/>
                </a:schemeClr>
              </a:solidFill>
              <a:latin typeface="BelfiusAlternative"/>
              <a:cs typeface="BelfiusAlternative"/>
            </a:endParaRPr>
          </a:p>
          <a:p>
            <a:pPr marL="26714">
              <a:spcBef>
                <a:spcPts val="329"/>
              </a:spcBef>
            </a:pPr>
            <a:r>
              <a:rPr sz="1100" b="1" spc="-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cha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1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lon </a:t>
            </a:r>
            <a:r>
              <a:rPr sz="1100" b="1" spc="-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H</a:t>
            </a:r>
            <a:r>
              <a:rPr sz="1100" b="1" spc="-22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: </a:t>
            </a:r>
            <a:r>
              <a:rPr sz="11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2</a:t>
            </a:r>
            <a:r>
              <a:rPr sz="1100" b="1" spc="-35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0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11 - </a:t>
            </a:r>
            <a:r>
              <a:rPr sz="11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2</a:t>
            </a:r>
            <a:r>
              <a:rPr sz="1100" b="1" spc="-35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0</a:t>
            </a:r>
            <a:r>
              <a:rPr sz="1100" b="1" spc="-4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1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4 </a:t>
            </a:r>
            <a:r>
              <a:rPr sz="1100" b="1" spc="-3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(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mo</a:t>
            </a:r>
            <a:r>
              <a:rPr sz="1100" b="1" spc="-6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y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. </a:t>
            </a:r>
            <a:r>
              <a:rPr sz="1100" b="1" spc="-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sz="1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1100" b="1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égé</a:t>
            </a:r>
            <a:r>
              <a:rPr sz="1100" b="1" spc="-5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)</a:t>
            </a:r>
            <a:endParaRPr sz="1100" dirty="0">
              <a:solidFill>
                <a:schemeClr val="bg1">
                  <a:lumMod val="85000"/>
                </a:schemeClr>
              </a:solidFill>
              <a:latin typeface="BelfiusAlternative"/>
              <a:cs typeface="BelfiusAlternative"/>
            </a:endParaRPr>
          </a:p>
        </p:txBody>
      </p:sp>
      <p:sp>
        <p:nvSpPr>
          <p:cNvPr id="7" name="object 7"/>
          <p:cNvSpPr txBox="1"/>
          <p:nvPr/>
        </p:nvSpPr>
        <p:spPr>
          <a:xfrm rot="21360000">
            <a:off x="5807326" y="918620"/>
            <a:ext cx="2145376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6"/>
              </a:lnSpc>
            </a:pPr>
            <a:r>
              <a:rPr b="1" spc="-26" dirty="0">
                <a:solidFill>
                  <a:srgbClr val="FFFFFF"/>
                </a:solidFill>
                <a:latin typeface="BelfiusAlternative"/>
                <a:cs typeface="BelfiusAlternative"/>
              </a:rPr>
              <a:t>Résulta</a:t>
            </a:r>
            <a:r>
              <a:rPr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spc="-70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600" b="1" spc="-26" baseline="4166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2600" b="1" spc="-39" baseline="4166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600" b="1" spc="-13" baseline="4166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2600" b="1" spc="-26" baseline="4166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600" b="1" spc="-19" baseline="5555" dirty="0">
                <a:solidFill>
                  <a:srgbClr val="FFFFFF"/>
                </a:solidFill>
                <a:latin typeface="BelfiusAlternative"/>
                <a:cs typeface="BelfiusAlternative"/>
              </a:rPr>
              <a:t>5</a:t>
            </a:r>
            <a:r>
              <a:rPr sz="2600" b="1" spc="-26" baseline="555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600" b="1" spc="-32" baseline="6944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sz="2600" b="1" baseline="6944" dirty="0">
                <a:solidFill>
                  <a:srgbClr val="FFFFFF"/>
                </a:solidFill>
                <a:latin typeface="BelfiusAlternative"/>
                <a:cs typeface="BelfiusAlternative"/>
              </a:rPr>
              <a:t>F</a:t>
            </a:r>
            <a:endParaRPr sz="2600" baseline="6944" dirty="0">
              <a:latin typeface="BelfiusAlternative"/>
              <a:cs typeface="BelfiusAlternative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93" y="1526704"/>
            <a:ext cx="7565007" cy="51458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  <p:sp>
        <p:nvSpPr>
          <p:cNvPr id="12" name="Rectangle à coins arrondis 11"/>
          <p:cNvSpPr/>
          <p:nvPr/>
        </p:nvSpPr>
        <p:spPr>
          <a:xfrm>
            <a:off x="1763688" y="1628800"/>
            <a:ext cx="5544616" cy="50405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 smtClean="0"/>
              <a:t>Services hospitaliers: contribution au résultat d’exercice</a:t>
            </a:r>
          </a:p>
          <a:p>
            <a:pPr algn="ctr"/>
            <a:r>
              <a:rPr lang="fr-BE" sz="1400" dirty="0" smtClean="0"/>
              <a:t>Moyenne agrégée: -1,6 %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843808" y="5406727"/>
            <a:ext cx="5248275" cy="1190625"/>
            <a:chOff x="2256" y="3637"/>
            <a:chExt cx="3306" cy="750"/>
          </a:xfrm>
          <a:solidFill>
            <a:schemeClr val="bg1">
              <a:lumMod val="85000"/>
            </a:schemeClr>
          </a:solidFill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56" y="3637"/>
              <a:ext cx="3300" cy="5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256" y="3637"/>
              <a:ext cx="3300" cy="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280" y="3685"/>
              <a:ext cx="1178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Marge par centre de frais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918" y="3685"/>
              <a:ext cx="345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secteur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12" y="3685"/>
              <a:ext cx="345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secteur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5022" y="3685"/>
              <a:ext cx="436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wal+brux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062" y="3835"/>
              <a:ext cx="250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2013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614" y="3835"/>
              <a:ext cx="250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2014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5172" y="3829"/>
              <a:ext cx="206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2014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2280" y="4057"/>
              <a:ext cx="925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services hospitaliers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4098" y="4039"/>
              <a:ext cx="194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-4,6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4650" y="4039"/>
              <a:ext cx="194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-3,7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5178" y="4039"/>
              <a:ext cx="194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-2,1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256" y="3637"/>
              <a:ext cx="6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640" y="3637"/>
              <a:ext cx="6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3024" y="3637"/>
              <a:ext cx="6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3894" y="3637"/>
              <a:ext cx="6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488" y="3637"/>
              <a:ext cx="6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4998" y="3637"/>
              <a:ext cx="6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5550" y="3637"/>
              <a:ext cx="6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5556" y="3637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5556" y="3637"/>
              <a:ext cx="6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5556" y="3823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5556" y="3823"/>
              <a:ext cx="6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5556" y="4009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56" name="Rectangle 29"/>
            <p:cNvSpPr>
              <a:spLocks noChangeArrowheads="1"/>
            </p:cNvSpPr>
            <p:nvPr/>
          </p:nvSpPr>
          <p:spPr bwMode="auto">
            <a:xfrm>
              <a:off x="5556" y="4009"/>
              <a:ext cx="6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57" name="Line 30"/>
            <p:cNvSpPr>
              <a:spLocks noChangeShapeType="1"/>
            </p:cNvSpPr>
            <p:nvPr/>
          </p:nvSpPr>
          <p:spPr bwMode="auto">
            <a:xfrm>
              <a:off x="5556" y="4195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58" name="Rectangle 31"/>
            <p:cNvSpPr>
              <a:spLocks noChangeArrowheads="1"/>
            </p:cNvSpPr>
            <p:nvPr/>
          </p:nvSpPr>
          <p:spPr bwMode="auto">
            <a:xfrm>
              <a:off x="5556" y="4195"/>
              <a:ext cx="6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14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36" y="131792"/>
            <a:ext cx="828092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13" dirty="0"/>
              <a:t>Co</a:t>
            </a:r>
            <a:r>
              <a:rPr spc="22" dirty="0"/>
              <a:t>m</a:t>
            </a:r>
            <a:r>
              <a:rPr spc="13" dirty="0"/>
              <a:t>p</a:t>
            </a:r>
            <a:r>
              <a:rPr spc="31" dirty="0"/>
              <a:t>t</a:t>
            </a:r>
            <a:r>
              <a:rPr dirty="0"/>
              <a:t>e</a:t>
            </a:r>
            <a:r>
              <a:rPr spc="44" dirty="0"/>
              <a:t> </a:t>
            </a:r>
            <a:r>
              <a:rPr spc="13" dirty="0"/>
              <a:t>d</a:t>
            </a:r>
            <a:r>
              <a:rPr dirty="0"/>
              <a:t>e</a:t>
            </a:r>
            <a:r>
              <a:rPr spc="44" dirty="0"/>
              <a:t> </a:t>
            </a:r>
            <a:r>
              <a:rPr spc="31" dirty="0" err="1" smtClean="0"/>
              <a:t>r</a:t>
            </a:r>
            <a:r>
              <a:rPr spc="26" dirty="0" err="1" smtClean="0"/>
              <a:t>é</a:t>
            </a:r>
            <a:r>
              <a:rPr spc="18" dirty="0" err="1" smtClean="0"/>
              <a:t>s</a:t>
            </a:r>
            <a:r>
              <a:rPr spc="22" dirty="0" err="1" smtClean="0"/>
              <a:t>u</a:t>
            </a:r>
            <a:r>
              <a:rPr spc="18" dirty="0" err="1" smtClean="0"/>
              <a:t>l</a:t>
            </a:r>
            <a:r>
              <a:rPr spc="61" dirty="0" err="1" smtClean="0"/>
              <a:t>t</a:t>
            </a:r>
            <a:r>
              <a:rPr spc="13" dirty="0" err="1" smtClean="0"/>
              <a:t>a</a:t>
            </a:r>
            <a:r>
              <a:rPr spc="79" dirty="0" err="1" smtClean="0"/>
              <a:t>t</a:t>
            </a:r>
            <a:r>
              <a:rPr dirty="0" err="1" smtClean="0"/>
              <a:t>s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79512" y="492033"/>
            <a:ext cx="4392488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2100" b="1" spc="-22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Comptabilit</a:t>
            </a:r>
            <a:r>
              <a:rPr sz="2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spc="-4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-22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analytique</a:t>
            </a:r>
            <a:endParaRPr sz="2100" dirty="0">
              <a:solidFill>
                <a:schemeClr val="bg1">
                  <a:lumMod val="85000"/>
                </a:schemeClr>
              </a:solidFill>
              <a:latin typeface="BelfiusAlternative"/>
              <a:cs typeface="BelfiusAlternative"/>
            </a:endParaRPr>
          </a:p>
          <a:p>
            <a:pPr marL="26714">
              <a:spcBef>
                <a:spcPts val="329"/>
              </a:spcBef>
            </a:pPr>
            <a:r>
              <a:rPr sz="1100" b="1" spc="-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cha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1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lon </a:t>
            </a:r>
            <a:r>
              <a:rPr sz="1100" b="1" spc="-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H</a:t>
            </a:r>
            <a:r>
              <a:rPr sz="1100" b="1" spc="-22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: </a:t>
            </a:r>
            <a:r>
              <a:rPr sz="11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2</a:t>
            </a:r>
            <a:r>
              <a:rPr sz="1100" b="1" spc="-35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0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11 - </a:t>
            </a:r>
            <a:r>
              <a:rPr sz="11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2</a:t>
            </a:r>
            <a:r>
              <a:rPr sz="1100" b="1" spc="-35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0</a:t>
            </a:r>
            <a:r>
              <a:rPr sz="1100" b="1" spc="-4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1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4 </a:t>
            </a:r>
            <a:r>
              <a:rPr sz="1100" b="1" spc="-3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(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mo</a:t>
            </a:r>
            <a:r>
              <a:rPr sz="1100" b="1" spc="-6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y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. </a:t>
            </a:r>
            <a:r>
              <a:rPr sz="1100" b="1" spc="-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sz="1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1100" b="1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égé</a:t>
            </a:r>
            <a:r>
              <a:rPr sz="1100" b="1" spc="-5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)</a:t>
            </a:r>
            <a:endParaRPr sz="1100" dirty="0">
              <a:solidFill>
                <a:schemeClr val="bg1">
                  <a:lumMod val="85000"/>
                </a:schemeClr>
              </a:solidFill>
              <a:latin typeface="BelfiusAlternative"/>
              <a:cs typeface="BelfiusAlternative"/>
            </a:endParaRPr>
          </a:p>
        </p:txBody>
      </p:sp>
      <p:sp>
        <p:nvSpPr>
          <p:cNvPr id="7" name="object 7"/>
          <p:cNvSpPr txBox="1"/>
          <p:nvPr/>
        </p:nvSpPr>
        <p:spPr>
          <a:xfrm rot="21360000">
            <a:off x="5807326" y="918620"/>
            <a:ext cx="2145376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6"/>
              </a:lnSpc>
            </a:pPr>
            <a:r>
              <a:rPr b="1" spc="-26" dirty="0">
                <a:solidFill>
                  <a:srgbClr val="FFFFFF"/>
                </a:solidFill>
                <a:latin typeface="BelfiusAlternative"/>
                <a:cs typeface="BelfiusAlternative"/>
              </a:rPr>
              <a:t>Résulta</a:t>
            </a:r>
            <a:r>
              <a:rPr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spc="-70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600" b="1" spc="-26" baseline="4166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2600" b="1" spc="-39" baseline="4166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600" b="1" spc="-13" baseline="4166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2600" b="1" spc="-26" baseline="4166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600" b="1" spc="-19" baseline="5555" dirty="0">
                <a:solidFill>
                  <a:srgbClr val="FFFFFF"/>
                </a:solidFill>
                <a:latin typeface="BelfiusAlternative"/>
                <a:cs typeface="BelfiusAlternative"/>
              </a:rPr>
              <a:t>5</a:t>
            </a:r>
            <a:r>
              <a:rPr sz="2600" b="1" spc="-26" baseline="555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600" b="1" spc="-32" baseline="6944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sz="2600" b="1" baseline="6944" dirty="0">
                <a:solidFill>
                  <a:srgbClr val="FFFFFF"/>
                </a:solidFill>
                <a:latin typeface="BelfiusAlternative"/>
                <a:cs typeface="BelfiusAlternative"/>
              </a:rPr>
              <a:t>F</a:t>
            </a:r>
            <a:endParaRPr sz="2600" baseline="6944" dirty="0">
              <a:latin typeface="BelfiusAlternative"/>
              <a:cs typeface="BelfiusAlternative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93863"/>
            <a:ext cx="4680520" cy="28152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  <p:sp>
        <p:nvSpPr>
          <p:cNvPr id="8" name="Rectangle à coins arrondis 7"/>
          <p:cNvSpPr/>
          <p:nvPr/>
        </p:nvSpPr>
        <p:spPr>
          <a:xfrm>
            <a:off x="755576" y="1556792"/>
            <a:ext cx="5976664" cy="36004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 smtClean="0"/>
              <a:t>Service médico techniques: contribution au </a:t>
            </a:r>
            <a:r>
              <a:rPr lang="fr-BE" sz="1400" dirty="0" err="1" smtClean="0"/>
              <a:t>résulltat</a:t>
            </a:r>
            <a:r>
              <a:rPr lang="fr-BE" sz="1400" dirty="0" smtClean="0"/>
              <a:t> d’exercice =&gt; 2,5 % 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88" y="3933056"/>
            <a:ext cx="4369916" cy="2808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  <p:sp>
        <p:nvSpPr>
          <p:cNvPr id="10" name="Rectangle à coins arrondis 9"/>
          <p:cNvSpPr/>
          <p:nvPr/>
        </p:nvSpPr>
        <p:spPr>
          <a:xfrm>
            <a:off x="5508104" y="3645024"/>
            <a:ext cx="2808312" cy="36004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 smtClean="0"/>
              <a:t>Pharmacie: 1,1% 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4925" y="3790951"/>
            <a:ext cx="4729163" cy="1665230"/>
            <a:chOff x="22" y="2388"/>
            <a:chExt cx="2979" cy="912"/>
          </a:xfrm>
          <a:solidFill>
            <a:schemeClr val="bg1">
              <a:lumMod val="85000"/>
            </a:schemeClr>
          </a:solidFill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" y="2388"/>
              <a:ext cx="2949" cy="9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2" y="2388"/>
              <a:ext cx="2949" cy="9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2" y="2400"/>
              <a:ext cx="1178" cy="1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Marge par centre de frais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298" y="2400"/>
              <a:ext cx="345" cy="1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secteur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032" y="2400"/>
              <a:ext cx="345" cy="1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secteur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565" y="2400"/>
              <a:ext cx="436" cy="1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wal+brux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338" y="2550"/>
              <a:ext cx="250" cy="1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2013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071" y="2550"/>
              <a:ext cx="250" cy="1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2014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658" y="2544"/>
              <a:ext cx="206" cy="1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2014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2" y="2700"/>
              <a:ext cx="573" cy="1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médico-</a:t>
              </a:r>
              <a:r>
                <a:rPr kumimoji="0" lang="fr-FR" altLang="fr-FR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tech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382" y="2700"/>
              <a:ext cx="157" cy="1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8,1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110" y="2700"/>
              <a:ext cx="157" cy="1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8,2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678" y="2700"/>
              <a:ext cx="157" cy="1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9,3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352" y="2850"/>
              <a:ext cx="219" cy="1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16,1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2086" y="2850"/>
              <a:ext cx="219" cy="1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17,4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653" y="2850"/>
              <a:ext cx="219" cy="1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18,0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352" y="3000"/>
              <a:ext cx="219" cy="1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12,1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2086" y="3000"/>
              <a:ext cx="219" cy="1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12,5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2653" y="3000"/>
              <a:ext cx="219" cy="1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13,9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1367" y="3150"/>
              <a:ext cx="194" cy="1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-4,9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2096" y="3150"/>
              <a:ext cx="194" cy="1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-1,9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2678" y="3150"/>
              <a:ext cx="157" cy="1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0,2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22" y="2388"/>
              <a:ext cx="5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335" y="2388"/>
              <a:ext cx="5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56" name="Rectangle 28"/>
            <p:cNvSpPr>
              <a:spLocks noChangeArrowheads="1"/>
            </p:cNvSpPr>
            <p:nvPr/>
          </p:nvSpPr>
          <p:spPr bwMode="auto">
            <a:xfrm>
              <a:off x="741" y="2388"/>
              <a:ext cx="5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57" name="Rectangle 29"/>
            <p:cNvSpPr>
              <a:spLocks noChangeArrowheads="1"/>
            </p:cNvSpPr>
            <p:nvPr/>
          </p:nvSpPr>
          <p:spPr bwMode="auto">
            <a:xfrm>
              <a:off x="1054" y="2388"/>
              <a:ext cx="5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60" name="Rectangle 30"/>
            <p:cNvSpPr>
              <a:spLocks noChangeArrowheads="1"/>
            </p:cNvSpPr>
            <p:nvPr/>
          </p:nvSpPr>
          <p:spPr bwMode="auto">
            <a:xfrm>
              <a:off x="1832" y="2388"/>
              <a:ext cx="4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61" name="Rectangle 31"/>
            <p:cNvSpPr>
              <a:spLocks noChangeArrowheads="1"/>
            </p:cNvSpPr>
            <p:nvPr/>
          </p:nvSpPr>
          <p:spPr bwMode="auto">
            <a:xfrm>
              <a:off x="2516" y="2388"/>
              <a:ext cx="5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62" name="Rectangle 32"/>
            <p:cNvSpPr>
              <a:spLocks noChangeArrowheads="1"/>
            </p:cNvSpPr>
            <p:nvPr/>
          </p:nvSpPr>
          <p:spPr bwMode="auto">
            <a:xfrm>
              <a:off x="2966" y="2388"/>
              <a:ext cx="5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63" name="Line 33"/>
            <p:cNvSpPr>
              <a:spLocks noChangeShapeType="1"/>
            </p:cNvSpPr>
            <p:nvPr/>
          </p:nvSpPr>
          <p:spPr bwMode="auto">
            <a:xfrm>
              <a:off x="22" y="3294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64" name="Rectangle 34"/>
            <p:cNvSpPr>
              <a:spLocks noChangeArrowheads="1"/>
            </p:cNvSpPr>
            <p:nvPr/>
          </p:nvSpPr>
          <p:spPr bwMode="auto">
            <a:xfrm>
              <a:off x="22" y="3294"/>
              <a:ext cx="5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65" name="Line 35"/>
            <p:cNvSpPr>
              <a:spLocks noChangeShapeType="1"/>
            </p:cNvSpPr>
            <p:nvPr/>
          </p:nvSpPr>
          <p:spPr bwMode="auto">
            <a:xfrm>
              <a:off x="335" y="3294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66" name="Rectangle 36"/>
            <p:cNvSpPr>
              <a:spLocks noChangeArrowheads="1"/>
            </p:cNvSpPr>
            <p:nvPr/>
          </p:nvSpPr>
          <p:spPr bwMode="auto">
            <a:xfrm>
              <a:off x="335" y="3294"/>
              <a:ext cx="5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67" name="Line 37"/>
            <p:cNvSpPr>
              <a:spLocks noChangeShapeType="1"/>
            </p:cNvSpPr>
            <p:nvPr/>
          </p:nvSpPr>
          <p:spPr bwMode="auto">
            <a:xfrm>
              <a:off x="741" y="3294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68" name="Rectangle 38"/>
            <p:cNvSpPr>
              <a:spLocks noChangeArrowheads="1"/>
            </p:cNvSpPr>
            <p:nvPr/>
          </p:nvSpPr>
          <p:spPr bwMode="auto">
            <a:xfrm>
              <a:off x="741" y="3294"/>
              <a:ext cx="5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69" name="Line 39"/>
            <p:cNvSpPr>
              <a:spLocks noChangeShapeType="1"/>
            </p:cNvSpPr>
            <p:nvPr/>
          </p:nvSpPr>
          <p:spPr bwMode="auto">
            <a:xfrm>
              <a:off x="1054" y="3294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70" name="Rectangle 40"/>
            <p:cNvSpPr>
              <a:spLocks noChangeArrowheads="1"/>
            </p:cNvSpPr>
            <p:nvPr/>
          </p:nvSpPr>
          <p:spPr bwMode="auto">
            <a:xfrm>
              <a:off x="1054" y="3294"/>
              <a:ext cx="5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71" name="Line 41"/>
            <p:cNvSpPr>
              <a:spLocks noChangeShapeType="1"/>
            </p:cNvSpPr>
            <p:nvPr/>
          </p:nvSpPr>
          <p:spPr bwMode="auto">
            <a:xfrm>
              <a:off x="1832" y="3294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72" name="Rectangle 42"/>
            <p:cNvSpPr>
              <a:spLocks noChangeArrowheads="1"/>
            </p:cNvSpPr>
            <p:nvPr/>
          </p:nvSpPr>
          <p:spPr bwMode="auto">
            <a:xfrm>
              <a:off x="1832" y="3294"/>
              <a:ext cx="4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73" name="Line 43"/>
            <p:cNvSpPr>
              <a:spLocks noChangeShapeType="1"/>
            </p:cNvSpPr>
            <p:nvPr/>
          </p:nvSpPr>
          <p:spPr bwMode="auto">
            <a:xfrm>
              <a:off x="2516" y="3294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74" name="Rectangle 44"/>
            <p:cNvSpPr>
              <a:spLocks noChangeArrowheads="1"/>
            </p:cNvSpPr>
            <p:nvPr/>
          </p:nvSpPr>
          <p:spPr bwMode="auto">
            <a:xfrm>
              <a:off x="2516" y="3294"/>
              <a:ext cx="5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75" name="Line 45"/>
            <p:cNvSpPr>
              <a:spLocks noChangeShapeType="1"/>
            </p:cNvSpPr>
            <p:nvPr/>
          </p:nvSpPr>
          <p:spPr bwMode="auto">
            <a:xfrm>
              <a:off x="2966" y="3294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76" name="Rectangle 46"/>
            <p:cNvSpPr>
              <a:spLocks noChangeArrowheads="1"/>
            </p:cNvSpPr>
            <p:nvPr/>
          </p:nvSpPr>
          <p:spPr bwMode="auto">
            <a:xfrm>
              <a:off x="2966" y="3294"/>
              <a:ext cx="5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77" name="Line 47"/>
            <p:cNvSpPr>
              <a:spLocks noChangeShapeType="1"/>
            </p:cNvSpPr>
            <p:nvPr/>
          </p:nvSpPr>
          <p:spPr bwMode="auto">
            <a:xfrm>
              <a:off x="2971" y="2388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78" name="Rectangle 48"/>
            <p:cNvSpPr>
              <a:spLocks noChangeArrowheads="1"/>
            </p:cNvSpPr>
            <p:nvPr/>
          </p:nvSpPr>
          <p:spPr bwMode="auto">
            <a:xfrm>
              <a:off x="2971" y="2388"/>
              <a:ext cx="5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79" name="Line 49"/>
            <p:cNvSpPr>
              <a:spLocks noChangeShapeType="1"/>
            </p:cNvSpPr>
            <p:nvPr/>
          </p:nvSpPr>
          <p:spPr bwMode="auto">
            <a:xfrm>
              <a:off x="2971" y="2538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80" name="Rectangle 50"/>
            <p:cNvSpPr>
              <a:spLocks noChangeArrowheads="1"/>
            </p:cNvSpPr>
            <p:nvPr/>
          </p:nvSpPr>
          <p:spPr bwMode="auto">
            <a:xfrm>
              <a:off x="2971" y="2538"/>
              <a:ext cx="5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81" name="Line 51"/>
            <p:cNvSpPr>
              <a:spLocks noChangeShapeType="1"/>
            </p:cNvSpPr>
            <p:nvPr/>
          </p:nvSpPr>
          <p:spPr bwMode="auto">
            <a:xfrm>
              <a:off x="2971" y="2688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82" name="Rectangle 52"/>
            <p:cNvSpPr>
              <a:spLocks noChangeArrowheads="1"/>
            </p:cNvSpPr>
            <p:nvPr/>
          </p:nvSpPr>
          <p:spPr bwMode="auto">
            <a:xfrm>
              <a:off x="2971" y="2688"/>
              <a:ext cx="5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83" name="Line 53"/>
            <p:cNvSpPr>
              <a:spLocks noChangeShapeType="1"/>
            </p:cNvSpPr>
            <p:nvPr/>
          </p:nvSpPr>
          <p:spPr bwMode="auto">
            <a:xfrm>
              <a:off x="2971" y="2838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84" name="Rectangle 54"/>
            <p:cNvSpPr>
              <a:spLocks noChangeArrowheads="1"/>
            </p:cNvSpPr>
            <p:nvPr/>
          </p:nvSpPr>
          <p:spPr bwMode="auto">
            <a:xfrm>
              <a:off x="2971" y="2838"/>
              <a:ext cx="5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85" name="Line 55"/>
            <p:cNvSpPr>
              <a:spLocks noChangeShapeType="1"/>
            </p:cNvSpPr>
            <p:nvPr/>
          </p:nvSpPr>
          <p:spPr bwMode="auto">
            <a:xfrm>
              <a:off x="2971" y="2988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86" name="Rectangle 56"/>
            <p:cNvSpPr>
              <a:spLocks noChangeArrowheads="1"/>
            </p:cNvSpPr>
            <p:nvPr/>
          </p:nvSpPr>
          <p:spPr bwMode="auto">
            <a:xfrm>
              <a:off x="2971" y="2988"/>
              <a:ext cx="5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5087" name="Line 57"/>
            <p:cNvSpPr>
              <a:spLocks noChangeShapeType="1"/>
            </p:cNvSpPr>
            <p:nvPr/>
          </p:nvSpPr>
          <p:spPr bwMode="auto">
            <a:xfrm>
              <a:off x="2971" y="3138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080" name="Rectangle 58"/>
            <p:cNvSpPr>
              <a:spLocks noChangeArrowheads="1"/>
            </p:cNvSpPr>
            <p:nvPr/>
          </p:nvSpPr>
          <p:spPr bwMode="auto">
            <a:xfrm>
              <a:off x="2971" y="3138"/>
              <a:ext cx="5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081" name="Line 59"/>
            <p:cNvSpPr>
              <a:spLocks noChangeShapeType="1"/>
            </p:cNvSpPr>
            <p:nvPr/>
          </p:nvSpPr>
          <p:spPr bwMode="auto">
            <a:xfrm>
              <a:off x="2971" y="3288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084" name="Rectangle 60"/>
            <p:cNvSpPr>
              <a:spLocks noChangeArrowheads="1"/>
            </p:cNvSpPr>
            <p:nvPr/>
          </p:nvSpPr>
          <p:spPr bwMode="auto">
            <a:xfrm>
              <a:off x="2971" y="3288"/>
              <a:ext cx="5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</p:grpSp>
      <p:grpSp>
        <p:nvGrpSpPr>
          <p:cNvPr id="46085" name="Group 63"/>
          <p:cNvGrpSpPr>
            <a:grpSpLocks noChangeAspect="1"/>
          </p:cNvGrpSpPr>
          <p:nvPr/>
        </p:nvGrpSpPr>
        <p:grpSpPr bwMode="auto">
          <a:xfrm>
            <a:off x="4738687" y="6018213"/>
            <a:ext cx="4397374" cy="733425"/>
            <a:chOff x="2985" y="3791"/>
            <a:chExt cx="2770" cy="462"/>
          </a:xfrm>
          <a:solidFill>
            <a:schemeClr val="bg1">
              <a:lumMod val="85000"/>
            </a:schemeClr>
          </a:solidFill>
        </p:grpSpPr>
        <p:sp>
          <p:nvSpPr>
            <p:cNvPr id="46086" name="AutoShape 62"/>
            <p:cNvSpPr>
              <a:spLocks noChangeAspect="1" noChangeArrowheads="1" noTextEdit="1"/>
            </p:cNvSpPr>
            <p:nvPr/>
          </p:nvSpPr>
          <p:spPr bwMode="auto">
            <a:xfrm>
              <a:off x="2985" y="3791"/>
              <a:ext cx="2707" cy="4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087" name="Rectangle 64"/>
            <p:cNvSpPr>
              <a:spLocks noChangeArrowheads="1"/>
            </p:cNvSpPr>
            <p:nvPr/>
          </p:nvSpPr>
          <p:spPr bwMode="auto">
            <a:xfrm>
              <a:off x="2985" y="3791"/>
              <a:ext cx="2707" cy="4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088" name="Rectangle 65"/>
            <p:cNvSpPr>
              <a:spLocks noChangeArrowheads="1"/>
            </p:cNvSpPr>
            <p:nvPr/>
          </p:nvSpPr>
          <p:spPr bwMode="auto">
            <a:xfrm>
              <a:off x="3003" y="3803"/>
              <a:ext cx="1178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Marge par centre de frais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6089" name="Rectangle 66"/>
            <p:cNvSpPr>
              <a:spLocks noChangeArrowheads="1"/>
            </p:cNvSpPr>
            <p:nvPr/>
          </p:nvSpPr>
          <p:spPr bwMode="auto">
            <a:xfrm>
              <a:off x="4157" y="3803"/>
              <a:ext cx="345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secteur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6090" name="Rectangle 67"/>
            <p:cNvSpPr>
              <a:spLocks noChangeArrowheads="1"/>
            </p:cNvSpPr>
            <p:nvPr/>
          </p:nvSpPr>
          <p:spPr bwMode="auto">
            <a:xfrm>
              <a:off x="4830" y="3803"/>
              <a:ext cx="345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secteur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6091" name="Rectangle 68"/>
            <p:cNvSpPr>
              <a:spLocks noChangeArrowheads="1"/>
            </p:cNvSpPr>
            <p:nvPr/>
          </p:nvSpPr>
          <p:spPr bwMode="auto">
            <a:xfrm>
              <a:off x="5319" y="3803"/>
              <a:ext cx="436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wal+brux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6092" name="Rectangle 69"/>
            <p:cNvSpPr>
              <a:spLocks noChangeArrowheads="1"/>
            </p:cNvSpPr>
            <p:nvPr/>
          </p:nvSpPr>
          <p:spPr bwMode="auto">
            <a:xfrm>
              <a:off x="4193" y="3953"/>
              <a:ext cx="250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2013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93" name="Rectangle 70"/>
            <p:cNvSpPr>
              <a:spLocks noChangeArrowheads="1"/>
            </p:cNvSpPr>
            <p:nvPr/>
          </p:nvSpPr>
          <p:spPr bwMode="auto">
            <a:xfrm>
              <a:off x="4866" y="3953"/>
              <a:ext cx="250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2014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94" name="Rectangle 71"/>
            <p:cNvSpPr>
              <a:spLocks noChangeArrowheads="1"/>
            </p:cNvSpPr>
            <p:nvPr/>
          </p:nvSpPr>
          <p:spPr bwMode="auto">
            <a:xfrm>
              <a:off x="5405" y="3947"/>
              <a:ext cx="206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2014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6095" name="Rectangle 72"/>
            <p:cNvSpPr>
              <a:spLocks noChangeArrowheads="1"/>
            </p:cNvSpPr>
            <p:nvPr/>
          </p:nvSpPr>
          <p:spPr bwMode="auto">
            <a:xfrm>
              <a:off x="3003" y="4103"/>
              <a:ext cx="487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Pharmacie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6096" name="Rectangle 73"/>
            <p:cNvSpPr>
              <a:spLocks noChangeArrowheads="1"/>
            </p:cNvSpPr>
            <p:nvPr/>
          </p:nvSpPr>
          <p:spPr bwMode="auto">
            <a:xfrm>
              <a:off x="4233" y="4103"/>
              <a:ext cx="157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6,9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97" name="Rectangle 74"/>
            <p:cNvSpPr>
              <a:spLocks noChangeArrowheads="1"/>
            </p:cNvSpPr>
            <p:nvPr/>
          </p:nvSpPr>
          <p:spPr bwMode="auto">
            <a:xfrm>
              <a:off x="4902" y="4103"/>
              <a:ext cx="157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7,1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98" name="Rectangle 75"/>
            <p:cNvSpPr>
              <a:spLocks noChangeArrowheads="1"/>
            </p:cNvSpPr>
            <p:nvPr/>
          </p:nvSpPr>
          <p:spPr bwMode="auto">
            <a:xfrm>
              <a:off x="5423" y="4103"/>
              <a:ext cx="157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5,3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99" name="Rectangle 76"/>
            <p:cNvSpPr>
              <a:spLocks noChangeArrowheads="1"/>
            </p:cNvSpPr>
            <p:nvPr/>
          </p:nvSpPr>
          <p:spPr bwMode="auto">
            <a:xfrm>
              <a:off x="2985" y="3791"/>
              <a:ext cx="4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00" name="Rectangle 77"/>
            <p:cNvSpPr>
              <a:spLocks noChangeArrowheads="1"/>
            </p:cNvSpPr>
            <p:nvPr/>
          </p:nvSpPr>
          <p:spPr bwMode="auto">
            <a:xfrm>
              <a:off x="3272" y="3791"/>
              <a:ext cx="5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01" name="Rectangle 78"/>
            <p:cNvSpPr>
              <a:spLocks noChangeArrowheads="1"/>
            </p:cNvSpPr>
            <p:nvPr/>
          </p:nvSpPr>
          <p:spPr bwMode="auto">
            <a:xfrm>
              <a:off x="3645" y="3791"/>
              <a:ext cx="4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02" name="Rectangle 79"/>
            <p:cNvSpPr>
              <a:spLocks noChangeArrowheads="1"/>
            </p:cNvSpPr>
            <p:nvPr/>
          </p:nvSpPr>
          <p:spPr bwMode="auto">
            <a:xfrm>
              <a:off x="3932" y="3791"/>
              <a:ext cx="5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03" name="Rectangle 80"/>
            <p:cNvSpPr>
              <a:spLocks noChangeArrowheads="1"/>
            </p:cNvSpPr>
            <p:nvPr/>
          </p:nvSpPr>
          <p:spPr bwMode="auto">
            <a:xfrm>
              <a:off x="4646" y="3791"/>
              <a:ext cx="5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04" name="Rectangle 81"/>
            <p:cNvSpPr>
              <a:spLocks noChangeArrowheads="1"/>
            </p:cNvSpPr>
            <p:nvPr/>
          </p:nvSpPr>
          <p:spPr bwMode="auto">
            <a:xfrm>
              <a:off x="5275" y="3791"/>
              <a:ext cx="4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05" name="Rectangle 82"/>
            <p:cNvSpPr>
              <a:spLocks noChangeArrowheads="1"/>
            </p:cNvSpPr>
            <p:nvPr/>
          </p:nvSpPr>
          <p:spPr bwMode="auto">
            <a:xfrm>
              <a:off x="5688" y="3791"/>
              <a:ext cx="4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06" name="Line 83"/>
            <p:cNvSpPr>
              <a:spLocks noChangeShapeType="1"/>
            </p:cNvSpPr>
            <p:nvPr/>
          </p:nvSpPr>
          <p:spPr bwMode="auto">
            <a:xfrm>
              <a:off x="2985" y="4247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07" name="Rectangle 84"/>
            <p:cNvSpPr>
              <a:spLocks noChangeArrowheads="1"/>
            </p:cNvSpPr>
            <p:nvPr/>
          </p:nvSpPr>
          <p:spPr bwMode="auto">
            <a:xfrm>
              <a:off x="2985" y="4247"/>
              <a:ext cx="4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08" name="Line 85"/>
            <p:cNvSpPr>
              <a:spLocks noChangeShapeType="1"/>
            </p:cNvSpPr>
            <p:nvPr/>
          </p:nvSpPr>
          <p:spPr bwMode="auto">
            <a:xfrm>
              <a:off x="3272" y="4247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09" name="Rectangle 86"/>
            <p:cNvSpPr>
              <a:spLocks noChangeArrowheads="1"/>
            </p:cNvSpPr>
            <p:nvPr/>
          </p:nvSpPr>
          <p:spPr bwMode="auto">
            <a:xfrm>
              <a:off x="3272" y="4247"/>
              <a:ext cx="5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10" name="Line 87"/>
            <p:cNvSpPr>
              <a:spLocks noChangeShapeType="1"/>
            </p:cNvSpPr>
            <p:nvPr/>
          </p:nvSpPr>
          <p:spPr bwMode="auto">
            <a:xfrm>
              <a:off x="3645" y="4247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11" name="Rectangle 88"/>
            <p:cNvSpPr>
              <a:spLocks noChangeArrowheads="1"/>
            </p:cNvSpPr>
            <p:nvPr/>
          </p:nvSpPr>
          <p:spPr bwMode="auto">
            <a:xfrm>
              <a:off x="3645" y="4247"/>
              <a:ext cx="4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12" name="Line 89"/>
            <p:cNvSpPr>
              <a:spLocks noChangeShapeType="1"/>
            </p:cNvSpPr>
            <p:nvPr/>
          </p:nvSpPr>
          <p:spPr bwMode="auto">
            <a:xfrm>
              <a:off x="3932" y="4247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13" name="Rectangle 90"/>
            <p:cNvSpPr>
              <a:spLocks noChangeArrowheads="1"/>
            </p:cNvSpPr>
            <p:nvPr/>
          </p:nvSpPr>
          <p:spPr bwMode="auto">
            <a:xfrm>
              <a:off x="3932" y="4247"/>
              <a:ext cx="5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14" name="Line 91"/>
            <p:cNvSpPr>
              <a:spLocks noChangeShapeType="1"/>
            </p:cNvSpPr>
            <p:nvPr/>
          </p:nvSpPr>
          <p:spPr bwMode="auto">
            <a:xfrm>
              <a:off x="4646" y="4247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15" name="Rectangle 92"/>
            <p:cNvSpPr>
              <a:spLocks noChangeArrowheads="1"/>
            </p:cNvSpPr>
            <p:nvPr/>
          </p:nvSpPr>
          <p:spPr bwMode="auto">
            <a:xfrm>
              <a:off x="4646" y="4247"/>
              <a:ext cx="5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16" name="Line 93"/>
            <p:cNvSpPr>
              <a:spLocks noChangeShapeType="1"/>
            </p:cNvSpPr>
            <p:nvPr/>
          </p:nvSpPr>
          <p:spPr bwMode="auto">
            <a:xfrm>
              <a:off x="5275" y="4247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17" name="Rectangle 94"/>
            <p:cNvSpPr>
              <a:spLocks noChangeArrowheads="1"/>
            </p:cNvSpPr>
            <p:nvPr/>
          </p:nvSpPr>
          <p:spPr bwMode="auto">
            <a:xfrm>
              <a:off x="5275" y="4247"/>
              <a:ext cx="4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18" name="Line 95"/>
            <p:cNvSpPr>
              <a:spLocks noChangeShapeType="1"/>
            </p:cNvSpPr>
            <p:nvPr/>
          </p:nvSpPr>
          <p:spPr bwMode="auto">
            <a:xfrm>
              <a:off x="5688" y="4247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19" name="Rectangle 96"/>
            <p:cNvSpPr>
              <a:spLocks noChangeArrowheads="1"/>
            </p:cNvSpPr>
            <p:nvPr/>
          </p:nvSpPr>
          <p:spPr bwMode="auto">
            <a:xfrm>
              <a:off x="5688" y="4247"/>
              <a:ext cx="4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20" name="Line 97"/>
            <p:cNvSpPr>
              <a:spLocks noChangeShapeType="1"/>
            </p:cNvSpPr>
            <p:nvPr/>
          </p:nvSpPr>
          <p:spPr bwMode="auto">
            <a:xfrm>
              <a:off x="5692" y="3791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21" name="Rectangle 98"/>
            <p:cNvSpPr>
              <a:spLocks noChangeArrowheads="1"/>
            </p:cNvSpPr>
            <p:nvPr/>
          </p:nvSpPr>
          <p:spPr bwMode="auto">
            <a:xfrm>
              <a:off x="5692" y="3791"/>
              <a:ext cx="5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22" name="Line 99"/>
            <p:cNvSpPr>
              <a:spLocks noChangeShapeType="1"/>
            </p:cNvSpPr>
            <p:nvPr/>
          </p:nvSpPr>
          <p:spPr bwMode="auto">
            <a:xfrm>
              <a:off x="5692" y="3941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23" name="Rectangle 100"/>
            <p:cNvSpPr>
              <a:spLocks noChangeArrowheads="1"/>
            </p:cNvSpPr>
            <p:nvPr/>
          </p:nvSpPr>
          <p:spPr bwMode="auto">
            <a:xfrm>
              <a:off x="5692" y="3941"/>
              <a:ext cx="5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24" name="Line 101"/>
            <p:cNvSpPr>
              <a:spLocks noChangeShapeType="1"/>
            </p:cNvSpPr>
            <p:nvPr/>
          </p:nvSpPr>
          <p:spPr bwMode="auto">
            <a:xfrm>
              <a:off x="5692" y="4091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25" name="Rectangle 102"/>
            <p:cNvSpPr>
              <a:spLocks noChangeArrowheads="1"/>
            </p:cNvSpPr>
            <p:nvPr/>
          </p:nvSpPr>
          <p:spPr bwMode="auto">
            <a:xfrm>
              <a:off x="5692" y="4091"/>
              <a:ext cx="5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26" name="Line 103"/>
            <p:cNvSpPr>
              <a:spLocks noChangeShapeType="1"/>
            </p:cNvSpPr>
            <p:nvPr/>
          </p:nvSpPr>
          <p:spPr bwMode="auto">
            <a:xfrm>
              <a:off x="5692" y="4241"/>
              <a:ext cx="1" cy="1"/>
            </a:xfrm>
            <a:prstGeom prst="line">
              <a:avLst/>
            </a:prstGeom>
            <a:grp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6127" name="Rectangle 104"/>
            <p:cNvSpPr>
              <a:spLocks noChangeArrowheads="1"/>
            </p:cNvSpPr>
            <p:nvPr/>
          </p:nvSpPr>
          <p:spPr bwMode="auto">
            <a:xfrm>
              <a:off x="5692" y="4241"/>
              <a:ext cx="5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71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36" y="131792"/>
            <a:ext cx="828092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13" dirty="0"/>
              <a:t>Co</a:t>
            </a:r>
            <a:r>
              <a:rPr spc="22" dirty="0"/>
              <a:t>m</a:t>
            </a:r>
            <a:r>
              <a:rPr spc="13" dirty="0"/>
              <a:t>p</a:t>
            </a:r>
            <a:r>
              <a:rPr spc="31" dirty="0"/>
              <a:t>t</a:t>
            </a:r>
            <a:r>
              <a:rPr dirty="0"/>
              <a:t>e</a:t>
            </a:r>
            <a:r>
              <a:rPr spc="44" dirty="0"/>
              <a:t> </a:t>
            </a:r>
            <a:r>
              <a:rPr spc="13" dirty="0"/>
              <a:t>d</a:t>
            </a:r>
            <a:r>
              <a:rPr dirty="0"/>
              <a:t>e</a:t>
            </a:r>
            <a:r>
              <a:rPr spc="44" dirty="0"/>
              <a:t> </a:t>
            </a:r>
            <a:r>
              <a:rPr spc="31" dirty="0"/>
              <a:t>r</a:t>
            </a:r>
            <a:r>
              <a:rPr spc="26" dirty="0"/>
              <a:t>é</a:t>
            </a:r>
            <a:r>
              <a:rPr spc="18" dirty="0"/>
              <a:t>s</a:t>
            </a:r>
            <a:r>
              <a:rPr spc="22" dirty="0"/>
              <a:t>u</a:t>
            </a:r>
            <a:r>
              <a:rPr spc="18" dirty="0"/>
              <a:t>l</a:t>
            </a:r>
            <a:r>
              <a:rPr spc="61" dirty="0"/>
              <a:t>t</a:t>
            </a:r>
            <a:r>
              <a:rPr spc="13" dirty="0"/>
              <a:t>a</a:t>
            </a:r>
            <a:r>
              <a:rPr spc="79" dirty="0"/>
              <a:t>t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512" y="492033"/>
            <a:ext cx="4392488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2100" b="1" spc="-22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Comptabilit</a:t>
            </a:r>
            <a:r>
              <a:rPr sz="2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spc="-4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-22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analytique</a:t>
            </a:r>
            <a:endParaRPr sz="2100" dirty="0">
              <a:solidFill>
                <a:schemeClr val="bg1">
                  <a:lumMod val="85000"/>
                </a:schemeClr>
              </a:solidFill>
              <a:latin typeface="BelfiusAlternative"/>
              <a:cs typeface="BelfiusAlternative"/>
            </a:endParaRPr>
          </a:p>
          <a:p>
            <a:pPr marL="26714">
              <a:spcBef>
                <a:spcPts val="329"/>
              </a:spcBef>
            </a:pPr>
            <a:r>
              <a:rPr sz="1100" b="1" spc="-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cha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1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lon </a:t>
            </a:r>
            <a:r>
              <a:rPr sz="1100" b="1" spc="-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H</a:t>
            </a:r>
            <a:r>
              <a:rPr sz="1100" b="1" spc="-22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: </a:t>
            </a:r>
            <a:r>
              <a:rPr sz="11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2</a:t>
            </a:r>
            <a:r>
              <a:rPr sz="1100" b="1" spc="-35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0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11 - </a:t>
            </a:r>
            <a:r>
              <a:rPr sz="11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2</a:t>
            </a:r>
            <a:r>
              <a:rPr sz="1100" b="1" spc="-35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0</a:t>
            </a:r>
            <a:r>
              <a:rPr sz="1100" b="1" spc="-4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1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4 </a:t>
            </a:r>
            <a:r>
              <a:rPr sz="1100" b="1" spc="-3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(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mo</a:t>
            </a:r>
            <a:r>
              <a:rPr sz="1100" b="1" spc="-6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y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. </a:t>
            </a:r>
            <a:r>
              <a:rPr sz="1100" b="1" spc="-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sz="1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1100" b="1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égé</a:t>
            </a:r>
            <a:r>
              <a:rPr sz="1100" b="1" spc="-5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)</a:t>
            </a:r>
            <a:endParaRPr sz="1100" dirty="0">
              <a:solidFill>
                <a:schemeClr val="bg1">
                  <a:lumMod val="85000"/>
                </a:schemeClr>
              </a:solidFill>
              <a:latin typeface="BelfiusAlternative"/>
              <a:cs typeface="BelfiusAlternative"/>
            </a:endParaRPr>
          </a:p>
        </p:txBody>
      </p:sp>
      <p:sp>
        <p:nvSpPr>
          <p:cNvPr id="7" name="object 7"/>
          <p:cNvSpPr txBox="1"/>
          <p:nvPr/>
        </p:nvSpPr>
        <p:spPr>
          <a:xfrm rot="21360000">
            <a:off x="5807326" y="918620"/>
            <a:ext cx="2145376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6"/>
              </a:lnSpc>
            </a:pPr>
            <a:r>
              <a:rPr b="1" spc="-26" dirty="0">
                <a:solidFill>
                  <a:srgbClr val="FFFFFF"/>
                </a:solidFill>
                <a:latin typeface="BelfiusAlternative"/>
                <a:cs typeface="BelfiusAlternative"/>
              </a:rPr>
              <a:t>Résulta</a:t>
            </a:r>
            <a:r>
              <a:rPr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spc="-70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600" b="1" spc="-26" baseline="4166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2600" b="1" spc="-39" baseline="4166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600" b="1" spc="-13" baseline="4166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2600" b="1" spc="-26" baseline="4166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600" b="1" spc="-19" baseline="5555" dirty="0">
                <a:solidFill>
                  <a:srgbClr val="FFFFFF"/>
                </a:solidFill>
                <a:latin typeface="BelfiusAlternative"/>
                <a:cs typeface="BelfiusAlternative"/>
              </a:rPr>
              <a:t>5</a:t>
            </a:r>
            <a:r>
              <a:rPr sz="2600" b="1" spc="-26" baseline="555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600" b="1" spc="-32" baseline="6944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sz="2600" b="1" baseline="6944" dirty="0">
                <a:solidFill>
                  <a:srgbClr val="FFFFFF"/>
                </a:solidFill>
                <a:latin typeface="BelfiusAlternative"/>
                <a:cs typeface="BelfiusAlternative"/>
              </a:rPr>
              <a:t>F</a:t>
            </a:r>
            <a:endParaRPr sz="2600" baseline="6944" dirty="0">
              <a:latin typeface="BelfiusAlternative"/>
              <a:cs typeface="BelfiusAlternative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43808" y="1628800"/>
            <a:ext cx="2808312" cy="36004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 smtClean="0"/>
              <a:t>Consultations: - 0,7 %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20" y="2048544"/>
            <a:ext cx="5501060" cy="34686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47813" y="5681811"/>
            <a:ext cx="5805488" cy="819150"/>
            <a:chOff x="975" y="3352"/>
            <a:chExt cx="3657" cy="516"/>
          </a:xfrm>
          <a:solidFill>
            <a:schemeClr val="bg1">
              <a:lumMod val="50000"/>
            </a:schemeClr>
          </a:solidFill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975" y="3382"/>
              <a:ext cx="3618" cy="456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014" y="3352"/>
              <a:ext cx="3618" cy="456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999" y="3394"/>
              <a:ext cx="1326" cy="174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Marge par centre de frais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541" y="3394"/>
              <a:ext cx="432" cy="174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secteur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441" y="3394"/>
              <a:ext cx="432" cy="174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secteur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4095" y="3394"/>
              <a:ext cx="528" cy="174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wal+brux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589" y="3544"/>
              <a:ext cx="324" cy="156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2013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489" y="3544"/>
              <a:ext cx="324" cy="156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2014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4209" y="3538"/>
              <a:ext cx="264" cy="168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Narrow" pitchFamily="34" charset="0"/>
                  <a:cs typeface="Arial" pitchFamily="34" charset="0"/>
                </a:rPr>
                <a:t>2014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999" y="3694"/>
              <a:ext cx="726" cy="174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Consultations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625" y="3694"/>
              <a:ext cx="258" cy="156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-7,7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519" y="3694"/>
              <a:ext cx="258" cy="156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-5,6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215" y="3694"/>
              <a:ext cx="258" cy="156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-8,8</a:t>
              </a: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975" y="3382"/>
              <a:ext cx="6" cy="1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1359" y="3382"/>
              <a:ext cx="6" cy="1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857" y="3382"/>
              <a:ext cx="6" cy="1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241" y="3382"/>
              <a:ext cx="6" cy="1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195" y="3382"/>
              <a:ext cx="6" cy="1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4035" y="3382"/>
              <a:ext cx="6" cy="1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587" y="3382"/>
              <a:ext cx="6" cy="1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975" y="3838"/>
              <a:ext cx="1" cy="1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975" y="3838"/>
              <a:ext cx="6" cy="6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1359" y="3838"/>
              <a:ext cx="1" cy="1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359" y="3838"/>
              <a:ext cx="6" cy="6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1857" y="3838"/>
              <a:ext cx="1" cy="1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7104" name="Rectangle 29"/>
            <p:cNvSpPr>
              <a:spLocks noChangeArrowheads="1"/>
            </p:cNvSpPr>
            <p:nvPr/>
          </p:nvSpPr>
          <p:spPr bwMode="auto">
            <a:xfrm>
              <a:off x="1857" y="3838"/>
              <a:ext cx="6" cy="6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7105" name="Line 30"/>
            <p:cNvSpPr>
              <a:spLocks noChangeShapeType="1"/>
            </p:cNvSpPr>
            <p:nvPr/>
          </p:nvSpPr>
          <p:spPr bwMode="auto">
            <a:xfrm>
              <a:off x="2241" y="3838"/>
              <a:ext cx="1" cy="1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7107" name="Rectangle 31"/>
            <p:cNvSpPr>
              <a:spLocks noChangeArrowheads="1"/>
            </p:cNvSpPr>
            <p:nvPr/>
          </p:nvSpPr>
          <p:spPr bwMode="auto">
            <a:xfrm>
              <a:off x="2241" y="3838"/>
              <a:ext cx="6" cy="6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7108" name="Line 32"/>
            <p:cNvSpPr>
              <a:spLocks noChangeShapeType="1"/>
            </p:cNvSpPr>
            <p:nvPr/>
          </p:nvSpPr>
          <p:spPr bwMode="auto">
            <a:xfrm>
              <a:off x="3195" y="3838"/>
              <a:ext cx="1" cy="1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7109" name="Rectangle 33"/>
            <p:cNvSpPr>
              <a:spLocks noChangeArrowheads="1"/>
            </p:cNvSpPr>
            <p:nvPr/>
          </p:nvSpPr>
          <p:spPr bwMode="auto">
            <a:xfrm>
              <a:off x="3195" y="3838"/>
              <a:ext cx="6" cy="6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7110" name="Line 34"/>
            <p:cNvSpPr>
              <a:spLocks noChangeShapeType="1"/>
            </p:cNvSpPr>
            <p:nvPr/>
          </p:nvSpPr>
          <p:spPr bwMode="auto">
            <a:xfrm>
              <a:off x="4035" y="3838"/>
              <a:ext cx="1" cy="1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7111" name="Rectangle 35"/>
            <p:cNvSpPr>
              <a:spLocks noChangeArrowheads="1"/>
            </p:cNvSpPr>
            <p:nvPr/>
          </p:nvSpPr>
          <p:spPr bwMode="auto">
            <a:xfrm>
              <a:off x="4035" y="3838"/>
              <a:ext cx="6" cy="6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7112" name="Line 36"/>
            <p:cNvSpPr>
              <a:spLocks noChangeShapeType="1"/>
            </p:cNvSpPr>
            <p:nvPr/>
          </p:nvSpPr>
          <p:spPr bwMode="auto">
            <a:xfrm>
              <a:off x="4587" y="3838"/>
              <a:ext cx="1" cy="1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7113" name="Rectangle 37"/>
            <p:cNvSpPr>
              <a:spLocks noChangeArrowheads="1"/>
            </p:cNvSpPr>
            <p:nvPr/>
          </p:nvSpPr>
          <p:spPr bwMode="auto">
            <a:xfrm>
              <a:off x="4587" y="3838"/>
              <a:ext cx="6" cy="6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7114" name="Line 38"/>
            <p:cNvSpPr>
              <a:spLocks noChangeShapeType="1"/>
            </p:cNvSpPr>
            <p:nvPr/>
          </p:nvSpPr>
          <p:spPr bwMode="auto">
            <a:xfrm>
              <a:off x="4593" y="3382"/>
              <a:ext cx="1" cy="1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7115" name="Rectangle 39"/>
            <p:cNvSpPr>
              <a:spLocks noChangeArrowheads="1"/>
            </p:cNvSpPr>
            <p:nvPr/>
          </p:nvSpPr>
          <p:spPr bwMode="auto">
            <a:xfrm>
              <a:off x="4593" y="3382"/>
              <a:ext cx="6" cy="6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7116" name="Line 40"/>
            <p:cNvSpPr>
              <a:spLocks noChangeShapeType="1"/>
            </p:cNvSpPr>
            <p:nvPr/>
          </p:nvSpPr>
          <p:spPr bwMode="auto">
            <a:xfrm>
              <a:off x="4593" y="3532"/>
              <a:ext cx="1" cy="1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7117" name="Rectangle 41"/>
            <p:cNvSpPr>
              <a:spLocks noChangeArrowheads="1"/>
            </p:cNvSpPr>
            <p:nvPr/>
          </p:nvSpPr>
          <p:spPr bwMode="auto">
            <a:xfrm>
              <a:off x="4593" y="3532"/>
              <a:ext cx="6" cy="6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7118" name="Line 42"/>
            <p:cNvSpPr>
              <a:spLocks noChangeShapeType="1"/>
            </p:cNvSpPr>
            <p:nvPr/>
          </p:nvSpPr>
          <p:spPr bwMode="auto">
            <a:xfrm>
              <a:off x="4593" y="3682"/>
              <a:ext cx="1" cy="1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7119" name="Rectangle 43"/>
            <p:cNvSpPr>
              <a:spLocks noChangeArrowheads="1"/>
            </p:cNvSpPr>
            <p:nvPr/>
          </p:nvSpPr>
          <p:spPr bwMode="auto">
            <a:xfrm>
              <a:off x="4593" y="3682"/>
              <a:ext cx="6" cy="6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7120" name="Line 44"/>
            <p:cNvSpPr>
              <a:spLocks noChangeShapeType="1"/>
            </p:cNvSpPr>
            <p:nvPr/>
          </p:nvSpPr>
          <p:spPr bwMode="auto">
            <a:xfrm>
              <a:off x="4593" y="3832"/>
              <a:ext cx="1" cy="1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7121" name="Rectangle 45"/>
            <p:cNvSpPr>
              <a:spLocks noChangeArrowheads="1"/>
            </p:cNvSpPr>
            <p:nvPr/>
          </p:nvSpPr>
          <p:spPr bwMode="auto">
            <a:xfrm>
              <a:off x="4593" y="3832"/>
              <a:ext cx="6" cy="6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144109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12" y="125760"/>
            <a:ext cx="828092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lnSpc>
                <a:spcPts val="2717"/>
              </a:lnSpc>
            </a:pPr>
            <a:r>
              <a:rPr spc="13" dirty="0"/>
              <a:t>Con</a:t>
            </a:r>
            <a:r>
              <a:rPr spc="31" dirty="0"/>
              <a:t>t</a:t>
            </a:r>
            <a:r>
              <a:rPr spc="9" dirty="0"/>
              <a:t>enu</a:t>
            </a:r>
          </a:p>
          <a:p>
            <a:pPr marL="11131">
              <a:lnSpc>
                <a:spcPts val="2507"/>
              </a:lnSpc>
            </a:pPr>
            <a:r>
              <a:rPr sz="2100" spc="4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sz="2100" spc="48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sz="2100" spc="13" dirty="0">
                <a:solidFill>
                  <a:schemeClr val="bg1">
                    <a:lumMod val="85000"/>
                  </a:schemeClr>
                </a:solidFill>
              </a:rPr>
              <a:t>ud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sz="2100" spc="39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26" dirty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sz="2100" spc="13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sz="2100" spc="22" dirty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sz="2100" spc="31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sz="2100" spc="13" dirty="0">
                <a:solidFill>
                  <a:schemeClr val="bg1">
                    <a:lumMod val="85000"/>
                  </a:schemeClr>
                </a:solidFill>
              </a:rPr>
              <a:t>o</a:t>
            </a:r>
            <a:r>
              <a:rPr sz="2100" spc="57" dirty="0">
                <a:solidFill>
                  <a:schemeClr val="bg1">
                    <a:lumMod val="85000"/>
                  </a:schemeClr>
                </a:solidFill>
              </a:rPr>
              <a:t>r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sz="2100" spc="9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sz="2100" spc="22" dirty="0">
                <a:solidFill>
                  <a:schemeClr val="bg1">
                    <a:lumMod val="85000"/>
                  </a:schemeClr>
                </a:solidFill>
              </a:rPr>
              <a:t>l</a:t>
            </a:r>
            <a:r>
              <a:rPr sz="2100" spc="13" dirty="0">
                <a:solidFill>
                  <a:schemeClr val="bg1">
                    <a:lumMod val="85000"/>
                  </a:schemeClr>
                </a:solidFill>
              </a:rPr>
              <a:t>l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sz="2100" spc="39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-13" dirty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sz="2100" spc="-53" dirty="0">
                <a:solidFill>
                  <a:schemeClr val="bg1">
                    <a:lumMod val="85000"/>
                  </a:schemeClr>
                </a:solidFill>
              </a:rPr>
              <a:t>0</a:t>
            </a:r>
            <a:r>
              <a:rPr sz="2100" spc="9" dirty="0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sz="2100" spc="39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-</a:t>
            </a:r>
            <a:r>
              <a:rPr sz="2100" spc="39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-13" dirty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sz="2100" spc="-53" dirty="0">
                <a:solidFill>
                  <a:schemeClr val="bg1">
                    <a:lumMod val="85000"/>
                  </a:schemeClr>
                </a:solidFill>
              </a:rPr>
              <a:t>0</a:t>
            </a:r>
            <a:r>
              <a:rPr sz="2100" spc="-75" dirty="0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4</a:t>
            </a:r>
          </a:p>
        </p:txBody>
      </p:sp>
      <p:sp>
        <p:nvSpPr>
          <p:cNvPr id="3" name="object 3"/>
          <p:cNvSpPr/>
          <p:nvPr/>
        </p:nvSpPr>
        <p:spPr>
          <a:xfrm>
            <a:off x="1287605" y="1320149"/>
            <a:ext cx="4830465" cy="4538027"/>
          </a:xfrm>
          <a:custGeom>
            <a:avLst/>
            <a:gdLst/>
            <a:ahLst/>
            <a:cxnLst/>
            <a:rect l="l" t="t" r="r" b="b"/>
            <a:pathLst>
              <a:path w="5648959" h="5004435">
                <a:moveTo>
                  <a:pt x="5648397" y="4523014"/>
                </a:moveTo>
                <a:lnTo>
                  <a:pt x="179708" y="5001214"/>
                </a:lnTo>
                <a:lnTo>
                  <a:pt x="151385" y="5003102"/>
                </a:lnTo>
                <a:lnTo>
                  <a:pt x="126205" y="5004156"/>
                </a:lnTo>
                <a:lnTo>
                  <a:pt x="103984" y="5004205"/>
                </a:lnTo>
                <a:lnTo>
                  <a:pt x="84537" y="5003081"/>
                </a:lnTo>
                <a:lnTo>
                  <a:pt x="40989" y="4990959"/>
                </a:lnTo>
                <a:lnTo>
                  <a:pt x="15748" y="4962143"/>
                </a:lnTo>
                <a:lnTo>
                  <a:pt x="3821" y="4912039"/>
                </a:lnTo>
                <a:lnTo>
                  <a:pt x="801" y="4864540"/>
                </a:lnTo>
                <a:lnTo>
                  <a:pt x="0" y="4804176"/>
                </a:lnTo>
                <a:lnTo>
                  <a:pt x="0" y="694197"/>
                </a:lnTo>
                <a:lnTo>
                  <a:pt x="801" y="633693"/>
                </a:lnTo>
                <a:lnTo>
                  <a:pt x="3821" y="585665"/>
                </a:lnTo>
                <a:lnTo>
                  <a:pt x="15748" y="533474"/>
                </a:lnTo>
                <a:lnTo>
                  <a:pt x="40989" y="500241"/>
                </a:lnTo>
                <a:lnTo>
                  <a:pt x="84537" y="480500"/>
                </a:lnTo>
                <a:lnTo>
                  <a:pt x="126205" y="472134"/>
                </a:lnTo>
                <a:lnTo>
                  <a:pt x="179708" y="465714"/>
                </a:lnTo>
                <a:lnTo>
                  <a:pt x="246524" y="459620"/>
                </a:lnTo>
                <a:lnTo>
                  <a:pt x="5468657" y="2991"/>
                </a:lnTo>
                <a:lnTo>
                  <a:pt x="5522160" y="49"/>
                </a:lnTo>
                <a:lnTo>
                  <a:pt x="5544381" y="0"/>
                </a:lnTo>
                <a:lnTo>
                  <a:pt x="5563828" y="1124"/>
                </a:lnTo>
                <a:lnTo>
                  <a:pt x="5607376" y="13246"/>
                </a:lnTo>
                <a:lnTo>
                  <a:pt x="5632617" y="42062"/>
                </a:lnTo>
                <a:lnTo>
                  <a:pt x="5644544" y="92166"/>
                </a:lnTo>
                <a:lnTo>
                  <a:pt x="5647565" y="139665"/>
                </a:lnTo>
                <a:lnTo>
                  <a:pt x="5648366" y="200029"/>
                </a:lnTo>
                <a:lnTo>
                  <a:pt x="5648397" y="4523014"/>
                </a:lnTo>
                <a:close/>
              </a:path>
            </a:pathLst>
          </a:custGeom>
          <a:solidFill>
            <a:srgbClr val="E3D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rot="21360000">
            <a:off x="1258025" y="1886938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5" name="object 5"/>
          <p:cNvSpPr txBox="1"/>
          <p:nvPr/>
        </p:nvSpPr>
        <p:spPr>
          <a:xfrm rot="21360000">
            <a:off x="1258025" y="2303112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6" name="object 6"/>
          <p:cNvSpPr txBox="1"/>
          <p:nvPr/>
        </p:nvSpPr>
        <p:spPr>
          <a:xfrm rot="21360000">
            <a:off x="1725733" y="1757886"/>
            <a:ext cx="2533460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85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-4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-26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h</a:t>
            </a:r>
            <a:r>
              <a:rPr sz="3200" b="1" spc="-46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2100" b="1" spc="-22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1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2100" b="1" spc="-31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1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3200" b="1" spc="-46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3200" b="1" spc="-32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endParaRPr sz="3200" baseline="1157" dirty="0">
              <a:latin typeface="BelfiusAlternative"/>
              <a:cs typeface="BelfiusAlternative"/>
            </a:endParaRPr>
          </a:p>
        </p:txBody>
      </p:sp>
      <p:sp>
        <p:nvSpPr>
          <p:cNvPr id="7" name="object 7"/>
          <p:cNvSpPr txBox="1"/>
          <p:nvPr/>
        </p:nvSpPr>
        <p:spPr>
          <a:xfrm rot="21360000">
            <a:off x="1733697" y="2109171"/>
            <a:ext cx="3911207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39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B</a:t>
            </a:r>
            <a:r>
              <a:rPr sz="32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26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3200" b="1" spc="-46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3200" b="1" spc="-19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6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39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19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3200" b="1" spc="-53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21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2100" b="1" spc="-48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2100" b="1" spc="-31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-1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spc="6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85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f</a:t>
            </a:r>
            <a:r>
              <a:rPr sz="3200" b="1" spc="-32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26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-46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3200" b="1" spc="-32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nc</a:t>
            </a:r>
            <a:r>
              <a:rPr sz="3200" b="1" spc="-59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39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39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3200" b="1" spc="-19" baseline="578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endParaRPr sz="3200" baseline="5787" dirty="0">
              <a:latin typeface="BelfiusAlternative"/>
              <a:cs typeface="BelfiusAlternative"/>
            </a:endParaRPr>
          </a:p>
        </p:txBody>
      </p:sp>
      <p:sp>
        <p:nvSpPr>
          <p:cNvPr id="8" name="object 8"/>
          <p:cNvSpPr txBox="1"/>
          <p:nvPr/>
        </p:nvSpPr>
        <p:spPr>
          <a:xfrm rot="21360000">
            <a:off x="1963269" y="2451629"/>
            <a:ext cx="347913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b="1" spc="-53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2400" b="1" spc="-32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2400" b="1" spc="-26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400" b="1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4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2400" b="1" spc="-19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-13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2400" b="1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2400" b="1" spc="26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2400" b="1" spc="-6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’</a:t>
            </a:r>
            <a:r>
              <a:rPr sz="2400" b="1" spc="-19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2400" b="1" spc="-46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400" b="1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v</a:t>
            </a:r>
            <a:r>
              <a:rPr sz="2400" b="1" spc="-19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b="1" spc="-18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2400" b="1" spc="-32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2400" b="1" spc="-13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2400" b="1" spc="-19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2400" b="1" spc="13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-26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m</a:t>
            </a:r>
            <a:r>
              <a:rPr sz="2400" b="1" baseline="3086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-32" baseline="3086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400" b="1" spc="-13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endParaRPr sz="2400" baseline="4629" dirty="0">
              <a:latin typeface="BelfiusAlternative"/>
              <a:cs typeface="BelfiusAlternative"/>
            </a:endParaRPr>
          </a:p>
        </p:txBody>
      </p:sp>
      <p:sp>
        <p:nvSpPr>
          <p:cNvPr id="9" name="object 9"/>
          <p:cNvSpPr txBox="1"/>
          <p:nvPr/>
        </p:nvSpPr>
        <p:spPr>
          <a:xfrm rot="21360000">
            <a:off x="1732086" y="2959379"/>
            <a:ext cx="3708129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39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-19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m</a:t>
            </a:r>
            <a:r>
              <a:rPr sz="3200" b="1" spc="-59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p</a:t>
            </a:r>
            <a:r>
              <a:rPr sz="3200" b="1" spc="-13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32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3200" b="1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6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2100" b="1" spc="-9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2100" b="1" spc="-13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3200" b="1" spc="26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spc="-1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u</a:t>
            </a:r>
            <a:r>
              <a:rPr sz="3200" b="1" spc="26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3200" b="1" spc="32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-32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3200" b="1" spc="53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endParaRPr sz="3200" baseline="3472" dirty="0">
              <a:latin typeface="BelfiusAlternative"/>
              <a:cs typeface="BelfiusAlternative"/>
            </a:endParaRPr>
          </a:p>
        </p:txBody>
      </p:sp>
      <p:sp>
        <p:nvSpPr>
          <p:cNvPr id="10" name="object 10"/>
          <p:cNvSpPr txBox="1"/>
          <p:nvPr/>
        </p:nvSpPr>
        <p:spPr>
          <a:xfrm rot="21360000">
            <a:off x="1963313" y="3289877"/>
            <a:ext cx="329844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b="1" spc="-39" baseline="-10802" dirty="0">
                <a:solidFill>
                  <a:srgbClr val="425B6C"/>
                </a:solidFill>
                <a:latin typeface="BelfiusAlternative"/>
                <a:cs typeface="BelfiusAlternative"/>
              </a:rPr>
              <a:t>B</a:t>
            </a:r>
            <a:r>
              <a:rPr sz="2400" b="1" spc="19" baseline="-9259" dirty="0">
                <a:solidFill>
                  <a:srgbClr val="425B6C"/>
                </a:solidFill>
                <a:latin typeface="BelfiusAlternative"/>
                <a:cs typeface="BelfiusAlternative"/>
              </a:rPr>
              <a:t>u</a:t>
            </a:r>
            <a:r>
              <a:rPr sz="2400" b="1" spc="-19" baseline="-9259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2400" b="1" spc="19" baseline="-7716" dirty="0">
                <a:solidFill>
                  <a:srgbClr val="425B6C"/>
                </a:solidFill>
                <a:latin typeface="BelfiusAlternative"/>
                <a:cs typeface="BelfiusAlternative"/>
              </a:rPr>
              <a:t>g</a:t>
            </a:r>
            <a:r>
              <a:rPr sz="2400" b="1" spc="-26" baseline="-7716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-13" baseline="-7716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2400" b="1" baseline="-7716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2400" b="1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2400" b="1" spc="-19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s </a:t>
            </a:r>
            <a:r>
              <a:rPr sz="2400" b="1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m</a:t>
            </a:r>
            <a:r>
              <a:rPr sz="24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2400" b="1" spc="-26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y</a:t>
            </a:r>
            <a:r>
              <a:rPr sz="2400" b="1" spc="-39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-13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400" b="1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s </a:t>
            </a:r>
            <a:r>
              <a:rPr sz="2400" b="1" spc="53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f</a:t>
            </a:r>
            <a:r>
              <a:rPr sz="2400" b="1" spc="-26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b="1" spc="-9" dirty="0">
                <a:solidFill>
                  <a:srgbClr val="425B6C"/>
                </a:solidFill>
                <a:latin typeface="BelfiusAlternative"/>
                <a:cs typeface="BelfiusAlternative"/>
              </a:rPr>
              <a:t>na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nc</a:t>
            </a:r>
            <a:r>
              <a:rPr b="1" spc="-26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2400" b="1" spc="-26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32" baseline="3086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2400" b="1" spc="-13" baseline="3086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endParaRPr sz="2400" baseline="3086" dirty="0">
              <a:latin typeface="BelfiusAlternative"/>
              <a:cs typeface="BelfiusAlternative"/>
            </a:endParaRPr>
          </a:p>
        </p:txBody>
      </p:sp>
      <p:sp>
        <p:nvSpPr>
          <p:cNvPr id="11" name="object 11"/>
          <p:cNvSpPr txBox="1"/>
          <p:nvPr/>
        </p:nvSpPr>
        <p:spPr>
          <a:xfrm rot="21360000">
            <a:off x="1732146" y="3798859"/>
            <a:ext cx="3682306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32" baseline="-5787" dirty="0">
                <a:solidFill>
                  <a:srgbClr val="D3104A"/>
                </a:solidFill>
                <a:latin typeface="BelfiusAlternative"/>
                <a:cs typeface="BelfiusAlternative"/>
              </a:rPr>
              <a:t>A</a:t>
            </a:r>
            <a:r>
              <a:rPr sz="3200" b="1" spc="-26" baseline="-4629" dirty="0">
                <a:solidFill>
                  <a:srgbClr val="D3104A"/>
                </a:solidFill>
                <a:latin typeface="BelfiusAlternative"/>
                <a:cs typeface="BelfiusAlternative"/>
              </a:rPr>
              <a:t>c</a:t>
            </a:r>
            <a:r>
              <a:rPr sz="3200" b="1" spc="13" baseline="-4629" dirty="0">
                <a:solidFill>
                  <a:srgbClr val="D3104A"/>
                </a:solidFill>
                <a:latin typeface="BelfiusAlternative"/>
                <a:cs typeface="BelfiusAlternative"/>
              </a:rPr>
              <a:t>t</a:t>
            </a:r>
            <a:r>
              <a:rPr sz="3200" b="1" spc="-6" baseline="-3472" dirty="0">
                <a:solidFill>
                  <a:srgbClr val="D3104A"/>
                </a:solidFill>
                <a:latin typeface="BelfiusAlternative"/>
                <a:cs typeface="BelfiusAlternative"/>
              </a:rPr>
              <a:t>i</a:t>
            </a:r>
            <a:r>
              <a:rPr sz="3200" b="1" baseline="-3472" dirty="0">
                <a:solidFill>
                  <a:srgbClr val="D3104A"/>
                </a:solidFill>
                <a:latin typeface="BelfiusAlternative"/>
                <a:cs typeface="BelfiusAlternative"/>
              </a:rPr>
              <a:t>v</a:t>
            </a:r>
            <a:r>
              <a:rPr sz="3200" b="1" spc="-39" baseline="-3472" dirty="0">
                <a:solidFill>
                  <a:srgbClr val="D3104A"/>
                </a:solidFill>
                <a:latin typeface="BelfiusAlternative"/>
                <a:cs typeface="BelfiusAlternative"/>
              </a:rPr>
              <a:t>i</a:t>
            </a:r>
            <a:r>
              <a:rPr sz="3200" b="1" spc="-13" baseline="-3472" dirty="0">
                <a:solidFill>
                  <a:srgbClr val="D3104A"/>
                </a:solidFill>
                <a:latin typeface="BelfiusAlternative"/>
                <a:cs typeface="BelfiusAlternative"/>
              </a:rPr>
              <a:t>t</a:t>
            </a:r>
            <a:r>
              <a:rPr sz="3200" b="1" spc="-19" baseline="-2314" dirty="0">
                <a:solidFill>
                  <a:srgbClr val="D3104A"/>
                </a:solidFill>
                <a:latin typeface="BelfiusAlternative"/>
                <a:cs typeface="BelfiusAlternative"/>
              </a:rPr>
              <a:t>é</a:t>
            </a:r>
            <a:r>
              <a:rPr sz="3200" b="1" spc="6" baseline="-2314" dirty="0">
                <a:solidFill>
                  <a:srgbClr val="D3104A"/>
                </a:solidFill>
                <a:latin typeface="BelfiusAlternative"/>
                <a:cs typeface="BelfiusAlternative"/>
              </a:rPr>
              <a:t> </a:t>
            </a:r>
            <a:r>
              <a:rPr sz="3200" b="1" spc="-53" baseline="-2314" dirty="0">
                <a:solidFill>
                  <a:srgbClr val="D3104A"/>
                </a:solidFill>
                <a:latin typeface="BelfiusAlternative"/>
                <a:cs typeface="BelfiusAlternative"/>
              </a:rPr>
              <a:t>d</a:t>
            </a:r>
            <a:r>
              <a:rPr sz="3200" b="1" spc="19" baseline="-1157" dirty="0">
                <a:solidFill>
                  <a:srgbClr val="D3104A"/>
                </a:solidFill>
                <a:latin typeface="BelfiusAlternative"/>
                <a:cs typeface="BelfiusAlternative"/>
              </a:rPr>
              <a:t>e</a:t>
            </a:r>
            <a:r>
              <a:rPr sz="3200" b="1" spc="-19" baseline="-1157" dirty="0">
                <a:solidFill>
                  <a:srgbClr val="D3104A"/>
                </a:solidFill>
                <a:latin typeface="BelfiusAlternative"/>
                <a:cs typeface="BelfiusAlternative"/>
              </a:rPr>
              <a:t>s</a:t>
            </a:r>
            <a:r>
              <a:rPr sz="3200" b="1" spc="6" baseline="-1157" dirty="0">
                <a:solidFill>
                  <a:srgbClr val="D3104A"/>
                </a:solidFill>
                <a:latin typeface="BelfiusAlternative"/>
                <a:cs typeface="BelfiusAlternative"/>
              </a:rPr>
              <a:t> </a:t>
            </a:r>
            <a:r>
              <a:rPr sz="2100" b="1" spc="-13" dirty="0">
                <a:solidFill>
                  <a:srgbClr val="D3104A"/>
                </a:solidFill>
                <a:latin typeface="BelfiusAlternative"/>
                <a:cs typeface="BelfiusAlternative"/>
              </a:rPr>
              <a:t>s</a:t>
            </a:r>
            <a:r>
              <a:rPr sz="2100" b="1" spc="-26" dirty="0">
                <a:solidFill>
                  <a:srgbClr val="D3104A"/>
                </a:solidFill>
                <a:latin typeface="BelfiusAlternative"/>
                <a:cs typeface="BelfiusAlternative"/>
              </a:rPr>
              <a:t>e</a:t>
            </a:r>
            <a:r>
              <a:rPr sz="3200" b="1" spc="98" baseline="1157" dirty="0">
                <a:solidFill>
                  <a:srgbClr val="D3104A"/>
                </a:solidFill>
                <a:latin typeface="BelfiusAlternative"/>
                <a:cs typeface="BelfiusAlternative"/>
              </a:rPr>
              <a:t>r</a:t>
            </a:r>
            <a:r>
              <a:rPr sz="3200" b="1" baseline="1157" dirty="0">
                <a:solidFill>
                  <a:srgbClr val="D3104A"/>
                </a:solidFill>
                <a:latin typeface="BelfiusAlternative"/>
                <a:cs typeface="BelfiusAlternative"/>
              </a:rPr>
              <a:t>v</a:t>
            </a:r>
            <a:r>
              <a:rPr sz="3200" b="1" spc="-46" baseline="2314" dirty="0">
                <a:solidFill>
                  <a:srgbClr val="D3104A"/>
                </a:solidFill>
                <a:latin typeface="BelfiusAlternative"/>
                <a:cs typeface="BelfiusAlternative"/>
              </a:rPr>
              <a:t>i</a:t>
            </a:r>
            <a:r>
              <a:rPr sz="3200" b="1" spc="-39" baseline="2314" dirty="0">
                <a:solidFill>
                  <a:srgbClr val="D3104A"/>
                </a:solidFill>
                <a:latin typeface="BelfiusAlternative"/>
                <a:cs typeface="BelfiusAlternative"/>
              </a:rPr>
              <a:t>c</a:t>
            </a:r>
            <a:r>
              <a:rPr sz="3200" b="1" spc="19" baseline="2314" dirty="0">
                <a:solidFill>
                  <a:srgbClr val="D3104A"/>
                </a:solidFill>
                <a:latin typeface="BelfiusAlternative"/>
                <a:cs typeface="BelfiusAlternative"/>
              </a:rPr>
              <a:t>es</a:t>
            </a:r>
            <a:endParaRPr sz="3200" baseline="2314" dirty="0">
              <a:latin typeface="BelfiusAlternative"/>
              <a:cs typeface="BelfiusAlternative"/>
            </a:endParaRPr>
          </a:p>
        </p:txBody>
      </p:sp>
      <p:sp>
        <p:nvSpPr>
          <p:cNvPr id="12" name="object 12"/>
          <p:cNvSpPr txBox="1"/>
          <p:nvPr/>
        </p:nvSpPr>
        <p:spPr>
          <a:xfrm rot="21360000">
            <a:off x="1735211" y="4328869"/>
            <a:ext cx="4055101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7"/>
              </a:lnSpc>
            </a:pPr>
            <a:r>
              <a:rPr sz="3200" b="1" spc="-46" baseline="-5787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32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26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-39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-32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3200" b="1" spc="-19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es</a:t>
            </a:r>
            <a:r>
              <a:rPr sz="3200" b="1" spc="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19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3200" b="1" spc="-145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’</a:t>
            </a:r>
            <a:r>
              <a:rPr sz="2100" b="1" spc="-22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2100" b="1" spc="18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21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-1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v</a:t>
            </a:r>
            <a:r>
              <a:rPr sz="3200" b="1" spc="-3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13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3200" b="1" spc="6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&amp;</a:t>
            </a:r>
            <a:r>
              <a:rPr sz="3200" b="1" spc="6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39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p</a:t>
            </a:r>
            <a:r>
              <a:rPr sz="3200" b="1" spc="-39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39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3200" b="1" spc="-19" baseline="578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spc="-32" baseline="5787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26" baseline="6944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-39" baseline="6944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-39" baseline="8101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baseline="8101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endParaRPr sz="3200" baseline="8101" dirty="0">
              <a:latin typeface="BelfiusAlternative"/>
              <a:cs typeface="BelfiusAlternative"/>
            </a:endParaRPr>
          </a:p>
        </p:txBody>
      </p:sp>
      <p:sp>
        <p:nvSpPr>
          <p:cNvPr id="13" name="object 13"/>
          <p:cNvSpPr txBox="1"/>
          <p:nvPr/>
        </p:nvSpPr>
        <p:spPr>
          <a:xfrm rot="21360000">
            <a:off x="1729624" y="4879335"/>
            <a:ext cx="3712451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302" baseline="-925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-19" baseline="-8101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-26" baseline="-8101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baseline="-6944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6" baseline="-694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39" baseline="-6944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19" baseline="-5787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-19" baseline="-5787" dirty="0">
                <a:solidFill>
                  <a:srgbClr val="425B6C"/>
                </a:solidFill>
                <a:latin typeface="BelfiusAlternative"/>
                <a:cs typeface="BelfiusAlternative"/>
              </a:rPr>
              <a:t>m</a:t>
            </a:r>
            <a:r>
              <a:rPr sz="3200" b="1" spc="-53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b</a:t>
            </a:r>
            <a:r>
              <a:rPr sz="32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39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3200" b="1" spc="6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-</a:t>
            </a:r>
            <a:r>
              <a:rPr sz="3200" b="1" spc="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39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19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on</a:t>
            </a:r>
            <a:r>
              <a:rPr sz="3200" b="1" spc="-26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2100" b="1" spc="-22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2100" b="1" spc="-18" dirty="0">
                <a:solidFill>
                  <a:srgbClr val="425B6C"/>
                </a:solidFill>
                <a:latin typeface="BelfiusAlternative"/>
                <a:cs typeface="BelfiusAlternative"/>
              </a:rPr>
              <a:t>u</a:t>
            </a:r>
            <a:r>
              <a:rPr sz="3200" b="1" spc="-32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spc="-5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1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-26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endParaRPr sz="3200" baseline="2314" dirty="0">
              <a:latin typeface="BelfiusAlternative"/>
              <a:cs typeface="BelfiusAlternative"/>
            </a:endParaRPr>
          </a:p>
        </p:txBody>
      </p:sp>
      <p:sp>
        <p:nvSpPr>
          <p:cNvPr id="14" name="object 14"/>
          <p:cNvSpPr txBox="1"/>
          <p:nvPr/>
        </p:nvSpPr>
        <p:spPr>
          <a:xfrm rot="21360000">
            <a:off x="1258025" y="3143284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spc="-13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15" name="object 15"/>
          <p:cNvSpPr txBox="1"/>
          <p:nvPr/>
        </p:nvSpPr>
        <p:spPr>
          <a:xfrm rot="21360000">
            <a:off x="1258025" y="3983459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16" name="object 16"/>
          <p:cNvSpPr txBox="1"/>
          <p:nvPr/>
        </p:nvSpPr>
        <p:spPr>
          <a:xfrm rot="21360000">
            <a:off x="1258025" y="4530588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17" name="object 17"/>
          <p:cNvSpPr txBox="1"/>
          <p:nvPr/>
        </p:nvSpPr>
        <p:spPr>
          <a:xfrm rot="21360000">
            <a:off x="1258025" y="5077717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</p:spTree>
    <p:extLst>
      <p:ext uri="{BB962C8B-B14F-4D97-AF65-F5344CB8AC3E}">
        <p14:creationId xmlns:p14="http://schemas.microsoft.com/office/powerpoint/2010/main" val="209018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12" y="125760"/>
            <a:ext cx="828092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lnSpc>
                <a:spcPts val="2717"/>
              </a:lnSpc>
            </a:pPr>
            <a:r>
              <a:rPr spc="18" dirty="0"/>
              <a:t>A</a:t>
            </a:r>
            <a:r>
              <a:rPr spc="22" dirty="0"/>
              <a:t>c</a:t>
            </a:r>
            <a:r>
              <a:rPr spc="48" dirty="0"/>
              <a:t>t</a:t>
            </a:r>
            <a:r>
              <a:rPr spc="35" dirty="0"/>
              <a:t>iv</a:t>
            </a:r>
            <a:r>
              <a:rPr spc="9" dirty="0"/>
              <a:t>i</a:t>
            </a:r>
            <a:r>
              <a:rPr spc="31" dirty="0"/>
              <a:t>t</a:t>
            </a:r>
            <a:r>
              <a:rPr dirty="0"/>
              <a:t>é</a:t>
            </a:r>
            <a:r>
              <a:rPr spc="44" dirty="0"/>
              <a:t> </a:t>
            </a:r>
            <a:r>
              <a:rPr spc="26" dirty="0"/>
              <a:t>s</a:t>
            </a:r>
            <a:r>
              <a:rPr spc="9" dirty="0"/>
              <a:t>e</a:t>
            </a:r>
            <a:r>
              <a:rPr spc="114" dirty="0"/>
              <a:t>r</a:t>
            </a:r>
            <a:r>
              <a:rPr spc="35" dirty="0"/>
              <a:t>v</a:t>
            </a:r>
            <a:r>
              <a:rPr spc="4" dirty="0"/>
              <a:t>i</a:t>
            </a:r>
            <a:r>
              <a:rPr spc="9" dirty="0"/>
              <a:t>c</a:t>
            </a:r>
            <a:r>
              <a:rPr spc="26" dirty="0"/>
              <a:t>e</a:t>
            </a:r>
            <a:r>
              <a:rPr dirty="0"/>
              <a:t>s</a:t>
            </a:r>
          </a:p>
          <a:p>
            <a:pPr marL="11131">
              <a:lnSpc>
                <a:spcPts val="2507"/>
              </a:lnSpc>
            </a:pPr>
            <a:r>
              <a:rPr sz="2100" spc="4" dirty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sz="2100" spc="13" dirty="0">
                <a:solidFill>
                  <a:schemeClr val="bg1">
                    <a:lumMod val="85000"/>
                  </a:schemeClr>
                </a:solidFill>
              </a:rPr>
              <a:t>o</a:t>
            </a:r>
            <a:r>
              <a:rPr sz="2100" spc="18" dirty="0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sz="2100" spc="9" dirty="0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sz="2100" spc="13" dirty="0">
                <a:solidFill>
                  <a:schemeClr val="bg1">
                    <a:lumMod val="85000"/>
                  </a:schemeClr>
                </a:solidFill>
              </a:rPr>
              <a:t>é</a:t>
            </a:r>
            <a:r>
              <a:rPr sz="2100" spc="26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492565" y="1135106"/>
            <a:ext cx="5356904" cy="2763354"/>
          </a:xfrm>
          <a:custGeom>
            <a:avLst/>
            <a:gdLst/>
            <a:ahLst/>
            <a:cxnLst/>
            <a:rect l="l" t="t" r="r" b="b"/>
            <a:pathLst>
              <a:path w="5810250" h="3047365">
                <a:moveTo>
                  <a:pt x="5809786" y="2547399"/>
                </a:moveTo>
                <a:lnTo>
                  <a:pt x="129425" y="3044292"/>
                </a:lnTo>
                <a:lnTo>
                  <a:pt x="107898" y="3045878"/>
                </a:lnTo>
                <a:lnTo>
                  <a:pt x="88901" y="3046860"/>
                </a:lnTo>
                <a:lnTo>
                  <a:pt x="72275" y="3047091"/>
                </a:lnTo>
                <a:lnTo>
                  <a:pt x="57862" y="3046426"/>
                </a:lnTo>
                <a:lnTo>
                  <a:pt x="19182" y="3031898"/>
                </a:lnTo>
                <a:lnTo>
                  <a:pt x="3267" y="2991397"/>
                </a:lnTo>
                <a:lnTo>
                  <a:pt x="184" y="2938376"/>
                </a:lnTo>
                <a:lnTo>
                  <a:pt x="0" y="2915613"/>
                </a:lnTo>
                <a:lnTo>
                  <a:pt x="47" y="630128"/>
                </a:lnTo>
                <a:lnTo>
                  <a:pt x="1017" y="589208"/>
                </a:lnTo>
                <a:lnTo>
                  <a:pt x="6908" y="544964"/>
                </a:lnTo>
                <a:lnTo>
                  <a:pt x="29686" y="510686"/>
                </a:lnTo>
                <a:lnTo>
                  <a:pt x="78791" y="494495"/>
                </a:lnTo>
                <a:lnTo>
                  <a:pt x="164344" y="485311"/>
                </a:lnTo>
                <a:lnTo>
                  <a:pt x="5680334" y="2799"/>
                </a:lnTo>
                <a:lnTo>
                  <a:pt x="5720858" y="231"/>
                </a:lnTo>
                <a:lnTo>
                  <a:pt x="5737484" y="0"/>
                </a:lnTo>
                <a:lnTo>
                  <a:pt x="5751897" y="664"/>
                </a:lnTo>
                <a:lnTo>
                  <a:pt x="5790577" y="15192"/>
                </a:lnTo>
                <a:lnTo>
                  <a:pt x="5806492" y="55694"/>
                </a:lnTo>
                <a:lnTo>
                  <a:pt x="5809575" y="108715"/>
                </a:lnTo>
                <a:lnTo>
                  <a:pt x="5809786" y="2547399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rot="21300000">
            <a:off x="768781" y="1581025"/>
            <a:ext cx="4302482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3</a:t>
            </a:r>
            <a:r>
              <a:rPr sz="2500" b="1" spc="22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500" b="1" spc="4" dirty="0">
                <a:solidFill>
                  <a:srgbClr val="FFFFFF"/>
                </a:solidFill>
                <a:latin typeface="BelfiusAlternative"/>
                <a:cs typeface="BelfiusAlternative"/>
              </a:rPr>
              <a:t>don</a:t>
            </a:r>
            <a:r>
              <a:rPr sz="25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é</a:t>
            </a:r>
            <a:r>
              <a:rPr sz="2500"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2500" b="1" spc="22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500" b="1" spc="4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500" b="1" spc="22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500"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b</a:t>
            </a:r>
            <a:r>
              <a:rPr sz="2500"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sz="2500"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e:</a:t>
            </a:r>
            <a:endParaRPr sz="2500" dirty="0">
              <a:latin typeface="BelfiusAlternative"/>
              <a:cs typeface="BelfiusAlternative"/>
            </a:endParaRPr>
          </a:p>
        </p:txBody>
      </p:sp>
      <p:sp>
        <p:nvSpPr>
          <p:cNvPr id="5" name="object 5"/>
          <p:cNvSpPr txBox="1"/>
          <p:nvPr/>
        </p:nvSpPr>
        <p:spPr>
          <a:xfrm rot="21360000">
            <a:off x="775800" y="2183133"/>
            <a:ext cx="3645587" cy="297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900" b="1" baseline="-7575" dirty="0">
                <a:solidFill>
                  <a:srgbClr val="FFFFFF"/>
                </a:solidFill>
                <a:latin typeface="BelfiusAlternative"/>
                <a:cs typeface="BelfiusAlternative"/>
              </a:rPr>
              <a:t>→</a:t>
            </a:r>
            <a:r>
              <a:rPr sz="2900" b="1" spc="-26" baseline="-757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900" b="1" spc="6" baseline="-7575" dirty="0">
                <a:solidFill>
                  <a:srgbClr val="FFFFFF"/>
                </a:solidFill>
                <a:latin typeface="BelfiusAlternative"/>
                <a:cs typeface="BelfiusAlternative"/>
              </a:rPr>
              <a:t>l</a:t>
            </a:r>
            <a:r>
              <a:rPr sz="2900" b="1" baseline="-7575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900" b="1" spc="-26" baseline="-757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900" b="1" spc="-72" baseline="-6313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sz="2900" b="1" spc="-39" baseline="-5050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sz="2900" b="1" spc="-32" baseline="-5050" dirty="0">
                <a:solidFill>
                  <a:srgbClr val="FFFFFF"/>
                </a:solidFill>
                <a:latin typeface="BelfiusAlternative"/>
                <a:cs typeface="BelfiusAlternative"/>
              </a:rPr>
              <a:t>m</a:t>
            </a:r>
            <a:r>
              <a:rPr sz="2900" b="1" spc="-59" baseline="-3787" dirty="0">
                <a:solidFill>
                  <a:srgbClr val="FFFFFF"/>
                </a:solidFill>
                <a:latin typeface="BelfiusAlternative"/>
                <a:cs typeface="BelfiusAlternative"/>
              </a:rPr>
              <a:t>b</a:t>
            </a:r>
            <a:r>
              <a:rPr sz="2900" b="1" spc="-32" baseline="-3787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sz="2900" b="1" spc="-19" baseline="-3787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900" b="1" spc="-26" baseline="-3787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900" b="1" spc="-26" baseline="-2525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2900" b="1" spc="-145" baseline="-2525" dirty="0">
                <a:solidFill>
                  <a:srgbClr val="FFFFFF"/>
                </a:solidFill>
                <a:latin typeface="BelfiusAlternative"/>
                <a:cs typeface="BelfiusAlternative"/>
              </a:rPr>
              <a:t>’</a:t>
            </a:r>
            <a:r>
              <a:rPr sz="2900" b="1" spc="6" baseline="-1262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sz="2900" b="1" spc="-32" baseline="-1262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2900" b="1" spc="-46" baseline="-1262" dirty="0">
                <a:solidFill>
                  <a:srgbClr val="FFFFFF"/>
                </a:solidFill>
                <a:latin typeface="BelfiusAlternative"/>
                <a:cs typeface="BelfiusAlternative"/>
              </a:rPr>
              <a:t>m</a:t>
            </a:r>
            <a:r>
              <a:rPr sz="1900" b="1" spc="-39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sz="1900" b="1" spc="-26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2900" b="1" spc="-13" baseline="1262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2900" b="1" spc="-78" baseline="1262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sz="2900" b="1" spc="-59" baseline="1262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sz="2900" b="1" spc="-53" baseline="2525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sz="2900" b="1" spc="-19" baseline="2525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endParaRPr sz="2900" baseline="2525" dirty="0">
              <a:latin typeface="BelfiusAlternative"/>
              <a:cs typeface="BelfiusAlternative"/>
            </a:endParaRPr>
          </a:p>
        </p:txBody>
      </p:sp>
      <p:sp>
        <p:nvSpPr>
          <p:cNvPr id="6" name="object 6"/>
          <p:cNvSpPr txBox="1"/>
          <p:nvPr/>
        </p:nvSpPr>
        <p:spPr>
          <a:xfrm rot="21360000">
            <a:off x="775904" y="2650356"/>
            <a:ext cx="3660124" cy="297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900" b="1" spc="-26" baseline="-8838" dirty="0">
                <a:solidFill>
                  <a:srgbClr val="FFFFFF"/>
                </a:solidFill>
                <a:latin typeface="BelfiusAlternative"/>
                <a:cs typeface="BelfiusAlternative"/>
              </a:rPr>
              <a:t>→ </a:t>
            </a:r>
            <a:r>
              <a:rPr sz="2900" b="1" spc="-53" baseline="-7575" dirty="0">
                <a:solidFill>
                  <a:srgbClr val="FFFFFF"/>
                </a:solidFill>
                <a:latin typeface="BelfiusAlternative"/>
                <a:cs typeface="BelfiusAlternative"/>
              </a:rPr>
              <a:t>l</a:t>
            </a:r>
            <a:r>
              <a:rPr sz="2900" b="1" baseline="-7575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900" b="1" spc="-26" baseline="-757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900" b="1" spc="-72" baseline="-6313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sz="2900" b="1" spc="-39" baseline="-6313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sz="2900" b="1" spc="-32" baseline="-5050" dirty="0">
                <a:solidFill>
                  <a:srgbClr val="FFFFFF"/>
                </a:solidFill>
                <a:latin typeface="BelfiusAlternative"/>
                <a:cs typeface="BelfiusAlternative"/>
              </a:rPr>
              <a:t>m</a:t>
            </a:r>
            <a:r>
              <a:rPr sz="2900" b="1" spc="-59" baseline="-5050" dirty="0">
                <a:solidFill>
                  <a:srgbClr val="FFFFFF"/>
                </a:solidFill>
                <a:latin typeface="BelfiusAlternative"/>
                <a:cs typeface="BelfiusAlternative"/>
              </a:rPr>
              <a:t>b</a:t>
            </a:r>
            <a:r>
              <a:rPr sz="2900" b="1" spc="-32" baseline="-3787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sz="2900" b="1" baseline="-3787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900" b="1" spc="-26" baseline="-3787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900" b="1" spc="-39" baseline="-2525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2900" b="1" baseline="-2525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900" b="1" spc="-26" baseline="-252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900" b="1" spc="-46" baseline="-1262" dirty="0">
                <a:solidFill>
                  <a:srgbClr val="FFFFFF"/>
                </a:solidFill>
                <a:latin typeface="BelfiusAlternative"/>
                <a:cs typeface="BelfiusAlternative"/>
              </a:rPr>
              <a:t>li</a:t>
            </a:r>
            <a:r>
              <a:rPr sz="2900" b="1" spc="32" baseline="-1262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2900" b="1" spc="-19" baseline="-1262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2900" b="1" spc="-26" baseline="-1262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900" b="1" spc="-35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sz="1900"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g</a:t>
            </a:r>
            <a:r>
              <a:rPr sz="2900" b="1" spc="-32" baseline="1262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sz="2900" b="1" spc="-66" baseline="1262" dirty="0">
                <a:solidFill>
                  <a:srgbClr val="FFFFFF"/>
                </a:solidFill>
                <a:latin typeface="BelfiusAlternative"/>
                <a:cs typeface="BelfiusAlternative"/>
              </a:rPr>
              <a:t>é</a:t>
            </a:r>
            <a:r>
              <a:rPr sz="2900" b="1" spc="-46" baseline="2525" dirty="0">
                <a:solidFill>
                  <a:srgbClr val="FFFFFF"/>
                </a:solidFill>
                <a:latin typeface="BelfiusAlternative"/>
                <a:cs typeface="BelfiusAlternative"/>
              </a:rPr>
              <a:t>é</a:t>
            </a:r>
            <a:r>
              <a:rPr sz="2900" b="1" baseline="2525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endParaRPr sz="2900" baseline="2525" dirty="0">
              <a:latin typeface="BelfiusAlternative"/>
              <a:cs typeface="BelfiusAlternative"/>
            </a:endParaRPr>
          </a:p>
        </p:txBody>
      </p:sp>
      <p:sp>
        <p:nvSpPr>
          <p:cNvPr id="7" name="object 7"/>
          <p:cNvSpPr txBox="1"/>
          <p:nvPr/>
        </p:nvSpPr>
        <p:spPr>
          <a:xfrm rot="21360000">
            <a:off x="775531" y="3047409"/>
            <a:ext cx="5076201" cy="297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900" b="1" baseline="-13888" dirty="0">
                <a:solidFill>
                  <a:srgbClr val="FFFFFF"/>
                </a:solidFill>
                <a:latin typeface="BelfiusAlternative"/>
                <a:cs typeface="BelfiusAlternative"/>
              </a:rPr>
              <a:t>→</a:t>
            </a:r>
            <a:r>
              <a:rPr sz="2900" b="1" spc="-26" baseline="-13888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900" b="1" spc="-46" baseline="-12626" dirty="0">
                <a:solidFill>
                  <a:srgbClr val="FFFFFF"/>
                </a:solidFill>
                <a:latin typeface="BelfiusAlternative"/>
                <a:cs typeface="BelfiusAlternative"/>
              </a:rPr>
              <a:t>l</a:t>
            </a:r>
            <a:r>
              <a:rPr sz="2900" b="1" baseline="-12626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900" b="1" spc="-26" baseline="-12626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900" b="1" spc="-53" baseline="-11363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sz="2900" b="1" spc="-39" baseline="-11363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sz="2900" b="1" spc="-32" baseline="-10101" dirty="0">
                <a:solidFill>
                  <a:srgbClr val="FFFFFF"/>
                </a:solidFill>
                <a:latin typeface="BelfiusAlternative"/>
                <a:cs typeface="BelfiusAlternative"/>
              </a:rPr>
              <a:t>m</a:t>
            </a:r>
            <a:r>
              <a:rPr sz="2900" b="1" spc="-39" baseline="-10101" dirty="0">
                <a:solidFill>
                  <a:srgbClr val="FFFFFF"/>
                </a:solidFill>
                <a:latin typeface="BelfiusAlternative"/>
                <a:cs typeface="BelfiusAlternative"/>
              </a:rPr>
              <a:t>b</a:t>
            </a:r>
            <a:r>
              <a:rPr sz="2900" b="1" spc="-19" baseline="-8838" dirty="0">
                <a:solidFill>
                  <a:srgbClr val="FFFFFF"/>
                </a:solidFill>
                <a:latin typeface="BelfiusAlternative"/>
                <a:cs typeface="BelfiusAlternative"/>
              </a:rPr>
              <a:t>re</a:t>
            </a:r>
            <a:r>
              <a:rPr sz="2900" b="1" spc="-26" baseline="-8838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900" b="1" spc="-39" baseline="-7575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2900" b="1" spc="-19" baseline="-7575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900" b="1" spc="-26" baseline="-757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900" b="1" spc="-66" baseline="-6313" dirty="0">
                <a:solidFill>
                  <a:srgbClr val="FFFFFF"/>
                </a:solidFill>
                <a:latin typeface="BelfiusAlternative"/>
                <a:cs typeface="BelfiusAlternative"/>
              </a:rPr>
              <a:t>j</a:t>
            </a:r>
            <a:r>
              <a:rPr sz="2900" b="1" spc="-91" baseline="-6313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sz="2900" b="1" spc="-72" baseline="-6313" dirty="0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sz="2900" b="1" spc="-19" baseline="-5050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sz="2900" b="1" spc="-91" baseline="-5050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sz="2900" b="1" spc="-105" baseline="-5050" dirty="0">
                <a:solidFill>
                  <a:srgbClr val="FFFFFF"/>
                </a:solidFill>
                <a:latin typeface="BelfiusAlternative"/>
                <a:cs typeface="BelfiusAlternative"/>
              </a:rPr>
              <a:t>é</a:t>
            </a:r>
            <a:r>
              <a:rPr sz="2900" b="1" spc="-72" baseline="-3787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900" b="1" baseline="-3787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2900" b="1" spc="-111" baseline="-3787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900" b="1" spc="-32" baseline="-2525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2900" b="1" spc="-72" baseline="-2525" dirty="0">
                <a:solidFill>
                  <a:srgbClr val="FFFFFF"/>
                </a:solidFill>
                <a:latin typeface="BelfiusAlternative"/>
                <a:cs typeface="BelfiusAlternative"/>
              </a:rPr>
              <a:t>’</a:t>
            </a:r>
            <a:r>
              <a:rPr sz="2900" b="1" spc="-91" baseline="-2525" dirty="0">
                <a:solidFill>
                  <a:srgbClr val="FFFFFF"/>
                </a:solidFill>
                <a:latin typeface="BelfiusAlternative"/>
                <a:cs typeface="BelfiusAlternative"/>
              </a:rPr>
              <a:t>h</a:t>
            </a:r>
            <a:r>
              <a:rPr sz="2900" b="1" spc="-78" baseline="-1262" dirty="0">
                <a:solidFill>
                  <a:srgbClr val="FFFFFF"/>
                </a:solidFill>
                <a:latin typeface="BelfiusAlternative"/>
                <a:cs typeface="BelfiusAlternative"/>
              </a:rPr>
              <a:t>os</a:t>
            </a:r>
            <a:r>
              <a:rPr sz="1900" b="1" spc="-70" dirty="0">
                <a:solidFill>
                  <a:srgbClr val="FFFFFF"/>
                </a:solidFill>
                <a:latin typeface="BelfiusAlternative"/>
                <a:cs typeface="BelfiusAlternative"/>
              </a:rPr>
              <a:t>p</a:t>
            </a:r>
            <a:r>
              <a:rPr sz="1900" b="1" spc="-61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sz="1900" b="1" spc="-26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1900" b="1" spc="-53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sz="2900" b="1" spc="-91" baseline="1262" dirty="0">
                <a:solidFill>
                  <a:srgbClr val="FFFFFF"/>
                </a:solidFill>
                <a:latin typeface="BelfiusAlternative"/>
                <a:cs typeface="BelfiusAlternative"/>
              </a:rPr>
              <a:t>l</a:t>
            </a:r>
            <a:r>
              <a:rPr sz="2900" b="1" spc="-105" baseline="1262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sz="2900" b="1" spc="-53" baseline="1262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2900" b="1" spc="-105" baseline="2525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sz="2900" b="1" spc="-46" baseline="2525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2900" b="1" spc="-124" baseline="2525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sz="2900" b="1" spc="-85" baseline="2525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sz="2900" b="1" baseline="3787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endParaRPr sz="2900" baseline="3787" dirty="0">
              <a:latin typeface="BelfiusAlternative"/>
              <a:cs typeface="BelfiusAlternativ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23729" y="3211402"/>
            <a:ext cx="4176464" cy="2155289"/>
          </a:xfrm>
          <a:custGeom>
            <a:avLst/>
            <a:gdLst/>
            <a:ahLst/>
            <a:cxnLst/>
            <a:rect l="l" t="t" r="r" b="b"/>
            <a:pathLst>
              <a:path w="4339590" h="2376804">
                <a:moveTo>
                  <a:pt x="4185684" y="2019984"/>
                </a:moveTo>
                <a:lnTo>
                  <a:pt x="153737" y="2372734"/>
                </a:lnTo>
                <a:lnTo>
                  <a:pt x="110120" y="2375963"/>
                </a:lnTo>
                <a:lnTo>
                  <a:pt x="75647" y="2376765"/>
                </a:lnTo>
                <a:lnTo>
                  <a:pt x="61504" y="2375947"/>
                </a:lnTo>
                <a:lnTo>
                  <a:pt x="22414" y="2361660"/>
                </a:lnTo>
                <a:lnTo>
                  <a:pt x="4841" y="2323808"/>
                </a:lnTo>
                <a:lnTo>
                  <a:pt x="605" y="2275191"/>
                </a:lnTo>
                <a:lnTo>
                  <a:pt x="22" y="2231290"/>
                </a:lnTo>
                <a:lnTo>
                  <a:pt x="0" y="370208"/>
                </a:lnTo>
                <a:lnTo>
                  <a:pt x="4208704" y="2175"/>
                </a:lnTo>
                <a:lnTo>
                  <a:pt x="4229302" y="802"/>
                </a:lnTo>
                <a:lnTo>
                  <a:pt x="4247614" y="36"/>
                </a:lnTo>
                <a:lnTo>
                  <a:pt x="4263775" y="0"/>
                </a:lnTo>
                <a:lnTo>
                  <a:pt x="4277918" y="817"/>
                </a:lnTo>
                <a:lnTo>
                  <a:pt x="4317008" y="15105"/>
                </a:lnTo>
                <a:lnTo>
                  <a:pt x="4334581" y="52956"/>
                </a:lnTo>
                <a:lnTo>
                  <a:pt x="4338817" y="101574"/>
                </a:lnTo>
                <a:lnTo>
                  <a:pt x="4339400" y="145474"/>
                </a:lnTo>
                <a:lnTo>
                  <a:pt x="4339400" y="1851644"/>
                </a:lnTo>
                <a:lnTo>
                  <a:pt x="4338817" y="1895647"/>
                </a:lnTo>
                <a:lnTo>
                  <a:pt x="4334581" y="1945005"/>
                </a:lnTo>
                <a:lnTo>
                  <a:pt x="4317008" y="1985932"/>
                </a:lnTo>
                <a:lnTo>
                  <a:pt x="4277918" y="2007059"/>
                </a:lnTo>
                <a:lnTo>
                  <a:pt x="4229302" y="2015581"/>
                </a:lnTo>
                <a:lnTo>
                  <a:pt x="4185684" y="2019984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 rot="21300000">
            <a:off x="2333851" y="3605686"/>
            <a:ext cx="3779426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2 </a:t>
            </a:r>
            <a:r>
              <a:rPr sz="2500"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sz="2500"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sz="25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2500"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sz="2500"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sz="25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sz="2500"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2500"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sz="2500" b="1" spc="44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s </a:t>
            </a:r>
            <a:r>
              <a:rPr sz="2500"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2500" b="1" spc="-131" dirty="0">
                <a:solidFill>
                  <a:srgbClr val="FFFFFF"/>
                </a:solidFill>
                <a:latin typeface="BelfiusAlternative"/>
                <a:cs typeface="BelfiusAlternative"/>
              </a:rPr>
              <a:t>’</a:t>
            </a:r>
            <a:r>
              <a:rPr sz="25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sz="25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sz="2500" b="1" spc="26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2500"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sz="2500"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v</a:t>
            </a:r>
            <a:r>
              <a:rPr sz="2500"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sz="2500"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2500"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é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:</a:t>
            </a:r>
            <a:endParaRPr sz="2500" dirty="0">
              <a:latin typeface="BelfiusAlternative"/>
              <a:cs typeface="BelfiusAlternative"/>
            </a:endParaRPr>
          </a:p>
        </p:txBody>
      </p:sp>
      <p:sp>
        <p:nvSpPr>
          <p:cNvPr id="10" name="object 10"/>
          <p:cNvSpPr txBox="1"/>
          <p:nvPr/>
        </p:nvSpPr>
        <p:spPr>
          <a:xfrm rot="21360000">
            <a:off x="2634015" y="4191282"/>
            <a:ext cx="3019675" cy="297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900" b="1" baseline="-6313" dirty="0">
                <a:solidFill>
                  <a:srgbClr val="FFFFFF"/>
                </a:solidFill>
                <a:latin typeface="BelfiusAlternative"/>
                <a:cs typeface="BelfiusAlternative"/>
              </a:rPr>
              <a:t>→</a:t>
            </a:r>
            <a:r>
              <a:rPr sz="2900" b="1" spc="-26" baseline="-6313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900" b="1" spc="19" baseline="-5050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2900" b="1" spc="-46" baseline="-5050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sz="2900" b="1" spc="-19" baseline="-3787" dirty="0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sz="2900" b="1" baseline="-3787" dirty="0">
                <a:solidFill>
                  <a:srgbClr val="FFFFFF"/>
                </a:solidFill>
                <a:latin typeface="BelfiusAlternative"/>
                <a:cs typeface="BelfiusAlternative"/>
              </a:rPr>
              <a:t>x</a:t>
            </a:r>
            <a:r>
              <a:rPr sz="2900" b="1" spc="-26" baseline="-3787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900" b="1" spc="-26" baseline="-2525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2900" b="1" spc="-177" baseline="-2525" dirty="0">
                <a:solidFill>
                  <a:srgbClr val="FFFFFF"/>
                </a:solidFill>
                <a:latin typeface="BelfiusAlternative"/>
                <a:cs typeface="BelfiusAlternative"/>
              </a:rPr>
              <a:t>’</a:t>
            </a:r>
            <a:r>
              <a:rPr sz="2900" b="1" spc="-66" baseline="-2525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sz="2900" b="1" spc="-6" baseline="-1262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sz="2900" b="1" spc="-59" baseline="-1262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sz="1900"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sz="1900"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p</a:t>
            </a:r>
            <a:r>
              <a:rPr sz="1900" b="1" spc="-26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sz="2900" b="1" baseline="1262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2900" b="1" spc="-66" baseline="1262" dirty="0">
                <a:solidFill>
                  <a:srgbClr val="FFFFFF"/>
                </a:solidFill>
                <a:latin typeface="BelfiusAlternative"/>
                <a:cs typeface="BelfiusAlternative"/>
              </a:rPr>
              <a:t>io</a:t>
            </a:r>
            <a:r>
              <a:rPr sz="2900" b="1" baseline="2525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endParaRPr sz="2900" baseline="2525" dirty="0">
              <a:latin typeface="BelfiusAlternative"/>
              <a:cs typeface="BelfiusAlternative"/>
            </a:endParaRPr>
          </a:p>
        </p:txBody>
      </p:sp>
      <p:sp>
        <p:nvSpPr>
          <p:cNvPr id="11" name="object 11"/>
          <p:cNvSpPr txBox="1"/>
          <p:nvPr/>
        </p:nvSpPr>
        <p:spPr>
          <a:xfrm rot="21360000">
            <a:off x="2633387" y="4678232"/>
            <a:ext cx="2581989" cy="297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900" b="1" baseline="-5050" dirty="0">
                <a:solidFill>
                  <a:srgbClr val="FFFFFF"/>
                </a:solidFill>
                <a:latin typeface="BelfiusAlternative"/>
                <a:cs typeface="BelfiusAlternative"/>
              </a:rPr>
              <a:t>→</a:t>
            </a:r>
            <a:r>
              <a:rPr sz="2900" b="1" spc="-26" baseline="-5050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900" b="1" spc="-39" baseline="-5050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2900" b="1" spc="-32" baseline="-3787" dirty="0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sz="2900" b="1" spc="-19" baseline="-3787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sz="2900" b="1" spc="-46" baseline="-2525" dirty="0">
                <a:solidFill>
                  <a:srgbClr val="FFFFFF"/>
                </a:solidFill>
                <a:latin typeface="BelfiusAlternative"/>
                <a:cs typeface="BelfiusAlternative"/>
              </a:rPr>
              <a:t>é</a:t>
            </a:r>
            <a:r>
              <a:rPr sz="2900" b="1" baseline="-2525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900" b="1" spc="-26" baseline="-252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900" b="1" spc="-39" baseline="-1262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2900" b="1" baseline="-1262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900" b="1" spc="-26" baseline="-1262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900" b="1" spc="-35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1900" b="1" spc="-57" dirty="0">
                <a:solidFill>
                  <a:srgbClr val="FFFFFF"/>
                </a:solidFill>
                <a:latin typeface="BelfiusAlternative"/>
                <a:cs typeface="BelfiusAlternative"/>
              </a:rPr>
              <a:t>é</a:t>
            </a:r>
            <a:r>
              <a:rPr sz="1900" b="1" spc="-44" dirty="0">
                <a:solidFill>
                  <a:srgbClr val="FFFFFF"/>
                </a:solidFill>
                <a:latin typeface="BelfiusAlternative"/>
                <a:cs typeface="BelfiusAlternative"/>
              </a:rPr>
              <a:t>j</a:t>
            </a:r>
            <a:r>
              <a:rPr sz="2900" b="1" spc="-53" baseline="1262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sz="2900" b="1" spc="-32" baseline="1262" dirty="0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sz="2900" b="1" spc="-13" baseline="1262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endParaRPr sz="2900" baseline="1262" dirty="0">
              <a:latin typeface="BelfiusAlternative"/>
              <a:cs typeface="BelfiusAlternativ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53346" y="898730"/>
            <a:ext cx="2116043" cy="4082554"/>
          </a:xfrm>
          <a:custGeom>
            <a:avLst/>
            <a:gdLst/>
            <a:ahLst/>
            <a:cxnLst/>
            <a:rect l="l" t="t" r="r" b="b"/>
            <a:pathLst>
              <a:path w="2474595" h="4502150">
                <a:moveTo>
                  <a:pt x="2320804" y="4308088"/>
                </a:moveTo>
                <a:lnTo>
                  <a:pt x="153737" y="4497681"/>
                </a:lnTo>
                <a:lnTo>
                  <a:pt x="110120" y="4500910"/>
                </a:lnTo>
                <a:lnTo>
                  <a:pt x="75647" y="4501713"/>
                </a:lnTo>
                <a:lnTo>
                  <a:pt x="61504" y="4500895"/>
                </a:lnTo>
                <a:lnTo>
                  <a:pt x="22414" y="4486606"/>
                </a:lnTo>
                <a:lnTo>
                  <a:pt x="4841" y="4448752"/>
                </a:lnTo>
                <a:lnTo>
                  <a:pt x="605" y="4400131"/>
                </a:lnTo>
                <a:lnTo>
                  <a:pt x="22" y="4356227"/>
                </a:lnTo>
                <a:lnTo>
                  <a:pt x="0" y="207053"/>
                </a:lnTo>
                <a:lnTo>
                  <a:pt x="2343825" y="2175"/>
                </a:lnTo>
                <a:lnTo>
                  <a:pt x="2364425" y="802"/>
                </a:lnTo>
                <a:lnTo>
                  <a:pt x="2382739" y="36"/>
                </a:lnTo>
                <a:lnTo>
                  <a:pt x="2398900" y="0"/>
                </a:lnTo>
                <a:lnTo>
                  <a:pt x="2413044" y="817"/>
                </a:lnTo>
                <a:lnTo>
                  <a:pt x="2452137" y="15104"/>
                </a:lnTo>
                <a:lnTo>
                  <a:pt x="2469711" y="52956"/>
                </a:lnTo>
                <a:lnTo>
                  <a:pt x="2473948" y="101573"/>
                </a:lnTo>
                <a:lnTo>
                  <a:pt x="2474530" y="145474"/>
                </a:lnTo>
                <a:lnTo>
                  <a:pt x="2474530" y="4139736"/>
                </a:lnTo>
                <a:lnTo>
                  <a:pt x="2473948" y="4183741"/>
                </a:lnTo>
                <a:lnTo>
                  <a:pt x="2469711" y="4233103"/>
                </a:lnTo>
                <a:lnTo>
                  <a:pt x="2452137" y="4274033"/>
                </a:lnTo>
                <a:lnTo>
                  <a:pt x="2413044" y="4295162"/>
                </a:lnTo>
                <a:lnTo>
                  <a:pt x="2364425" y="4303684"/>
                </a:lnTo>
                <a:lnTo>
                  <a:pt x="2320804" y="4308088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 rot="21300000">
            <a:off x="6817227" y="1272552"/>
            <a:ext cx="178311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5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P</a:t>
            </a:r>
            <a:r>
              <a:rPr sz="25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r </a:t>
            </a:r>
            <a:r>
              <a:rPr sz="2500" b="1" spc="79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2500" b="1" spc="22" dirty="0">
                <a:solidFill>
                  <a:srgbClr val="FFFFFF"/>
                </a:solidFill>
                <a:latin typeface="BelfiusAlternative"/>
                <a:cs typeface="BelfiusAlternative"/>
              </a:rPr>
              <a:t>y</a:t>
            </a:r>
            <a:r>
              <a:rPr sz="2500"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p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e </a:t>
            </a:r>
            <a:r>
              <a:rPr sz="25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endParaRPr sz="2500" dirty="0">
              <a:latin typeface="BelfiusAlternative"/>
              <a:cs typeface="BelfiusAlternative"/>
            </a:endParaRPr>
          </a:p>
        </p:txBody>
      </p:sp>
      <p:sp>
        <p:nvSpPr>
          <p:cNvPr id="14" name="object 14"/>
          <p:cNvSpPr txBox="1"/>
          <p:nvPr/>
        </p:nvSpPr>
        <p:spPr>
          <a:xfrm rot="21300000">
            <a:off x="6807913" y="1678313"/>
            <a:ext cx="1435908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2500"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500" b="1" spc="96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sz="2500"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v</a:t>
            </a:r>
            <a:r>
              <a:rPr sz="2500"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sz="2500"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sz="2500"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2500" b="1" dirty="0">
                <a:solidFill>
                  <a:srgbClr val="FFFFFF"/>
                </a:solidFill>
                <a:latin typeface="BelfiusAlternative"/>
                <a:cs typeface="BelfiusAlternative"/>
              </a:rPr>
              <a:t>:</a:t>
            </a:r>
            <a:endParaRPr sz="2500" dirty="0">
              <a:latin typeface="BelfiusAlternative"/>
              <a:cs typeface="BelfiusAlternative"/>
            </a:endParaRPr>
          </a:p>
        </p:txBody>
      </p:sp>
      <p:sp>
        <p:nvSpPr>
          <p:cNvPr id="15" name="object 15"/>
          <p:cNvSpPr txBox="1"/>
          <p:nvPr/>
        </p:nvSpPr>
        <p:spPr>
          <a:xfrm rot="21360000">
            <a:off x="6811773" y="2276997"/>
            <a:ext cx="895467" cy="302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5"/>
              </a:lnSpc>
            </a:pPr>
            <a:r>
              <a:rPr sz="1900"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→</a:t>
            </a:r>
            <a:r>
              <a:rPr sz="1900" b="1" spc="-44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900" b="1" spc="-237" baseline="1262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lang="nl-BE" sz="2900" b="1" spc="-237" baseline="1262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900" b="1" spc="-66" baseline="1262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-</a:t>
            </a:r>
            <a:r>
              <a:rPr lang="nl-BE" sz="2900" b="1" spc="-66" baseline="1262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900" b="1" spc="-19" baseline="2525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endParaRPr sz="2900" baseline="2525" dirty="0">
              <a:latin typeface="BelfiusAlternative"/>
              <a:cs typeface="BelfiusAlternative"/>
            </a:endParaRPr>
          </a:p>
        </p:txBody>
      </p:sp>
      <p:sp>
        <p:nvSpPr>
          <p:cNvPr id="16" name="object 16"/>
          <p:cNvSpPr txBox="1"/>
          <p:nvPr/>
        </p:nvSpPr>
        <p:spPr>
          <a:xfrm rot="21360000">
            <a:off x="6796238" y="2793470"/>
            <a:ext cx="495568" cy="307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900"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→ </a:t>
            </a:r>
            <a:r>
              <a:rPr sz="2900" b="1" baseline="1262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endParaRPr sz="2900" baseline="1262">
              <a:latin typeface="BelfiusAlternative"/>
              <a:cs typeface="BelfiusAlternative"/>
            </a:endParaRPr>
          </a:p>
        </p:txBody>
      </p:sp>
      <p:sp>
        <p:nvSpPr>
          <p:cNvPr id="17" name="object 17"/>
          <p:cNvSpPr txBox="1"/>
          <p:nvPr/>
        </p:nvSpPr>
        <p:spPr>
          <a:xfrm rot="21360000">
            <a:off x="6797777" y="3294632"/>
            <a:ext cx="509813" cy="307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900"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→ </a:t>
            </a:r>
            <a:r>
              <a:rPr sz="2900" b="1" spc="-19" baseline="1262" dirty="0">
                <a:solidFill>
                  <a:srgbClr val="FFFFFF"/>
                </a:solidFill>
                <a:latin typeface="BelfiusAlternative"/>
                <a:cs typeface="BelfiusAlternative"/>
              </a:rPr>
              <a:t>G</a:t>
            </a:r>
            <a:endParaRPr sz="2900" baseline="1262">
              <a:latin typeface="BelfiusAlternative"/>
              <a:cs typeface="BelfiusAlternative"/>
            </a:endParaRPr>
          </a:p>
        </p:txBody>
      </p:sp>
      <p:sp>
        <p:nvSpPr>
          <p:cNvPr id="18" name="object 18"/>
          <p:cNvSpPr txBox="1"/>
          <p:nvPr/>
        </p:nvSpPr>
        <p:spPr>
          <a:xfrm rot="21360000">
            <a:off x="6801369" y="3794508"/>
            <a:ext cx="545934" cy="307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900" b="1" dirty="0">
                <a:solidFill>
                  <a:srgbClr val="FFFFFF"/>
                </a:solidFill>
                <a:latin typeface="BelfiusAlternative"/>
                <a:cs typeface="BelfiusAlternative"/>
              </a:rPr>
              <a:t>→</a:t>
            </a:r>
            <a:r>
              <a:rPr sz="1900"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900" b="1" spc="-26" baseline="1262" dirty="0">
                <a:solidFill>
                  <a:srgbClr val="FFFFFF"/>
                </a:solidFill>
                <a:latin typeface="BelfiusAlternative"/>
                <a:cs typeface="BelfiusAlternative"/>
              </a:rPr>
              <a:t>M</a:t>
            </a:r>
            <a:endParaRPr sz="2900" baseline="1262">
              <a:latin typeface="BelfiusAlternative"/>
              <a:cs typeface="BelfiusAlternative"/>
            </a:endParaRPr>
          </a:p>
        </p:txBody>
      </p:sp>
      <p:sp>
        <p:nvSpPr>
          <p:cNvPr id="19" name="object 19"/>
          <p:cNvSpPr txBox="1"/>
          <p:nvPr/>
        </p:nvSpPr>
        <p:spPr>
          <a:xfrm rot="21360000">
            <a:off x="6806273" y="4292531"/>
            <a:ext cx="803648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14"/>
              </a:lnSpc>
            </a:pPr>
            <a:r>
              <a:rPr sz="1900"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→ </a:t>
            </a:r>
            <a:r>
              <a:rPr sz="2900" b="1" spc="-6" baseline="1262" dirty="0">
                <a:solidFill>
                  <a:srgbClr val="FFFFFF"/>
                </a:solidFill>
                <a:latin typeface="BelfiusAlternative"/>
                <a:cs typeface="BelfiusAlternative"/>
              </a:rPr>
              <a:t>Sp</a:t>
            </a:r>
            <a:endParaRPr sz="2900" baseline="1262" dirty="0">
              <a:latin typeface="BelfiusAlternative"/>
              <a:cs typeface="BelfiusAlternative"/>
            </a:endParaRPr>
          </a:p>
        </p:txBody>
      </p:sp>
    </p:spTree>
    <p:extLst>
      <p:ext uri="{BB962C8B-B14F-4D97-AF65-F5344CB8AC3E}">
        <p14:creationId xmlns:p14="http://schemas.microsoft.com/office/powerpoint/2010/main" val="4386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179512" y="620688"/>
            <a:ext cx="3240360" cy="355600"/>
          </a:xfrm>
          <a:prstGeom prst="rect">
            <a:avLst/>
          </a:prstGeom>
          <a:solidFill>
            <a:srgbClr val="C3004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pitchFamily="34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fr-FR" sz="2000" b="1" dirty="0">
                <a:solidFill>
                  <a:schemeClr val="bg1"/>
                </a:solidFill>
              </a:rPr>
              <a:t>Lits </a:t>
            </a:r>
            <a:r>
              <a:rPr lang="nl-BE" altLang="fr-FR" sz="2000" b="1" dirty="0" smtClean="0">
                <a:solidFill>
                  <a:schemeClr val="bg1"/>
                </a:solidFill>
              </a:rPr>
              <a:t>2014</a:t>
            </a:r>
            <a:endParaRPr lang="en-US" altLang="fr-FR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620698"/>
              </p:ext>
            </p:extLst>
          </p:nvPr>
        </p:nvGraphicFramePr>
        <p:xfrm>
          <a:off x="755577" y="1501456"/>
          <a:ext cx="7776864" cy="466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880"/>
                <a:gridCol w="2063318"/>
                <a:gridCol w="1459147"/>
                <a:gridCol w="1825182"/>
                <a:gridCol w="1190337"/>
              </a:tblGrid>
              <a:tr h="666264"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8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Secteur</a:t>
                      </a:r>
                      <a:r>
                        <a:rPr lang="nl-BE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8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WalBruxelles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662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44.713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2000" b="0" i="0" u="none" strike="noStrike" dirty="0">
                        <a:solidFill>
                          <a:srgbClr val="C30045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19.230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662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24.541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C30045"/>
                          </a:solidFill>
                          <a:effectLst/>
                          <a:latin typeface="Calibri"/>
                        </a:rPr>
                        <a:t>54,88</a:t>
                      </a:r>
                      <a:r>
                        <a:rPr lang="en-US" sz="2000" b="1" i="0" u="none" strike="noStrike" baseline="0" dirty="0" smtClean="0">
                          <a:solidFill>
                            <a:srgbClr val="C30045"/>
                          </a:solidFill>
                          <a:effectLst/>
                          <a:latin typeface="Calibri"/>
                        </a:rPr>
                        <a:t> %</a:t>
                      </a:r>
                      <a:endParaRPr lang="en-US" sz="2000" b="1" i="0" u="none" strike="noStrike" dirty="0">
                        <a:solidFill>
                          <a:srgbClr val="C3004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10.624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C30045"/>
                          </a:solidFill>
                          <a:effectLst/>
                          <a:latin typeface="Calibri"/>
                        </a:rPr>
                        <a:t>55,2 %</a:t>
                      </a:r>
                      <a:endParaRPr lang="en-US" sz="2000" b="1" i="0" u="none" strike="noStrike" dirty="0">
                        <a:solidFill>
                          <a:srgbClr val="C3004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662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6.588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C30045"/>
                          </a:solidFill>
                          <a:effectLst/>
                          <a:latin typeface="Calibri"/>
                        </a:rPr>
                        <a:t>14,7%</a:t>
                      </a:r>
                      <a:endParaRPr lang="en-US" sz="2000" b="1" i="0" u="none" strike="noStrike" dirty="0">
                        <a:solidFill>
                          <a:srgbClr val="C3004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2.486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C30045"/>
                          </a:solidFill>
                          <a:effectLst/>
                          <a:latin typeface="Calibri"/>
                        </a:rPr>
                        <a:t>12,92%</a:t>
                      </a:r>
                      <a:endParaRPr lang="en-US" sz="2000" b="1" i="0" u="none" strike="noStrike" dirty="0">
                        <a:solidFill>
                          <a:srgbClr val="C3004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62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2.171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C30045"/>
                          </a:solidFill>
                          <a:effectLst/>
                          <a:latin typeface="Calibri"/>
                        </a:rPr>
                        <a:t>4,85%</a:t>
                      </a:r>
                      <a:endParaRPr lang="en-US" sz="2000" b="0" i="0" u="none" strike="noStrike" dirty="0">
                        <a:solidFill>
                          <a:srgbClr val="C3004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C30045"/>
                          </a:solidFill>
                          <a:effectLst/>
                          <a:latin typeface="Calibri"/>
                        </a:rPr>
                        <a:t>4,72%</a:t>
                      </a:r>
                      <a:endParaRPr lang="en-US" sz="2000" b="0" i="0" u="none" strike="noStrike" dirty="0">
                        <a:solidFill>
                          <a:srgbClr val="C3004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662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C30045"/>
                          </a:solidFill>
                          <a:effectLst/>
                          <a:latin typeface="Calibri"/>
                        </a:rPr>
                        <a:t>6,57</a:t>
                      </a:r>
                      <a:r>
                        <a:rPr lang="en-US" sz="2000" b="0" i="0" u="none" strike="noStrike" baseline="0" dirty="0" smtClean="0">
                          <a:solidFill>
                            <a:srgbClr val="C30045"/>
                          </a:solidFill>
                          <a:effectLst/>
                          <a:latin typeface="Calibri"/>
                        </a:rPr>
                        <a:t> %</a:t>
                      </a:r>
                      <a:endParaRPr lang="en-US" sz="2000" b="0" i="0" u="none" strike="noStrike" dirty="0">
                        <a:solidFill>
                          <a:srgbClr val="C3004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C30045"/>
                          </a:solidFill>
                          <a:effectLst/>
                          <a:latin typeface="Calibri"/>
                        </a:rPr>
                        <a:t>6,90%</a:t>
                      </a:r>
                      <a:endParaRPr lang="en-US" sz="2000" b="0" i="0" u="none" strike="noStrike" dirty="0">
                        <a:solidFill>
                          <a:srgbClr val="C3004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62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4.093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C30045"/>
                          </a:solidFill>
                          <a:effectLst/>
                          <a:latin typeface="Calibri"/>
                        </a:rPr>
                        <a:t>9,15%</a:t>
                      </a:r>
                      <a:endParaRPr lang="en-US" sz="2000" b="0" i="0" u="none" strike="noStrike" dirty="0">
                        <a:solidFill>
                          <a:srgbClr val="C3004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C30045"/>
                          </a:solidFill>
                          <a:effectLst/>
                          <a:latin typeface="Calibri"/>
                        </a:rPr>
                        <a:t>9,69%</a:t>
                      </a:r>
                      <a:endParaRPr lang="en-US" sz="2000" b="0" i="0" u="none" strike="noStrike" dirty="0">
                        <a:solidFill>
                          <a:srgbClr val="C30045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25760"/>
            <a:ext cx="8280920" cy="423515"/>
          </a:xfrm>
        </p:spPr>
        <p:txBody>
          <a:bodyPr/>
          <a:lstStyle/>
          <a:p>
            <a:r>
              <a:rPr lang="nl-BE" dirty="0" err="1" smtClean="0"/>
              <a:t>Activités</a:t>
            </a:r>
            <a:r>
              <a:rPr lang="nl-BE" dirty="0" smtClean="0"/>
              <a:t> des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81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18" dirty="0"/>
              <a:t>A</a:t>
            </a:r>
            <a:r>
              <a:rPr spc="22" dirty="0"/>
              <a:t>c</a:t>
            </a:r>
            <a:r>
              <a:rPr spc="48" dirty="0"/>
              <a:t>t</a:t>
            </a:r>
            <a:r>
              <a:rPr spc="35" dirty="0"/>
              <a:t>iv</a:t>
            </a:r>
            <a:r>
              <a:rPr spc="9" dirty="0"/>
              <a:t>i</a:t>
            </a:r>
            <a:r>
              <a:rPr spc="31" dirty="0"/>
              <a:t>t</a:t>
            </a:r>
            <a:r>
              <a:rPr dirty="0"/>
              <a:t>é</a:t>
            </a:r>
            <a:r>
              <a:rPr spc="44" dirty="0"/>
              <a:t> </a:t>
            </a:r>
            <a:r>
              <a:rPr spc="26" dirty="0"/>
              <a:t>s</a:t>
            </a:r>
            <a:r>
              <a:rPr spc="9" dirty="0"/>
              <a:t>e</a:t>
            </a:r>
            <a:r>
              <a:rPr spc="114" dirty="0"/>
              <a:t>r</a:t>
            </a:r>
            <a:r>
              <a:rPr spc="35" dirty="0"/>
              <a:t>v</a:t>
            </a:r>
            <a:r>
              <a:rPr spc="4" dirty="0"/>
              <a:t>i</a:t>
            </a:r>
            <a:r>
              <a:rPr spc="9" dirty="0"/>
              <a:t>c</a:t>
            </a:r>
            <a:r>
              <a:rPr spc="26" dirty="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018" y="476244"/>
            <a:ext cx="2731798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2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D</a:t>
            </a:r>
            <a:r>
              <a:rPr sz="2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o</a:t>
            </a:r>
            <a:r>
              <a:rPr sz="2100" b="1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2100" b="1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2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spc="26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2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s</a:t>
            </a:r>
            <a:endParaRPr sz="2100" dirty="0">
              <a:solidFill>
                <a:schemeClr val="bg1">
                  <a:lumMod val="85000"/>
                </a:schemeClr>
              </a:solidFill>
              <a:latin typeface="BelfiusAlternative"/>
              <a:cs typeface="BelfiusAlternative"/>
            </a:endParaRPr>
          </a:p>
          <a:p>
            <a:pPr marL="11131">
              <a:spcBef>
                <a:spcPts val="329"/>
              </a:spcBef>
            </a:pPr>
            <a:r>
              <a:rPr sz="1100" b="1" spc="-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vol</a:t>
            </a:r>
            <a:r>
              <a:rPr sz="1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u</a:t>
            </a:r>
            <a:r>
              <a:rPr sz="1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1100" b="1" spc="-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on </a:t>
            </a:r>
            <a:r>
              <a:rPr sz="11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2</a:t>
            </a:r>
            <a:r>
              <a:rPr sz="1100" b="1" spc="-35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0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11 - </a:t>
            </a:r>
            <a:r>
              <a:rPr sz="11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2</a:t>
            </a:r>
            <a:r>
              <a:rPr sz="1100" b="1" spc="-35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0</a:t>
            </a:r>
            <a:r>
              <a:rPr sz="1100" b="1" spc="-4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1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4</a:t>
            </a:r>
            <a:endParaRPr sz="1100" dirty="0">
              <a:solidFill>
                <a:schemeClr val="bg1">
                  <a:lumMod val="85000"/>
                </a:schemeClr>
              </a:solidFill>
              <a:latin typeface="BelfiusAlternative"/>
              <a:cs typeface="BelfiusAlternativ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7098" y="1105285"/>
            <a:ext cx="8615382" cy="4558180"/>
          </a:xfrm>
          <a:custGeom>
            <a:avLst/>
            <a:gdLst/>
            <a:ahLst/>
            <a:cxnLst/>
            <a:rect l="l" t="t" r="r" b="b"/>
            <a:pathLst>
              <a:path w="9934575" h="5026660">
                <a:moveTo>
                  <a:pt x="9626522" y="4202859"/>
                </a:moveTo>
                <a:lnTo>
                  <a:pt x="307430" y="5018174"/>
                </a:lnTo>
                <a:lnTo>
                  <a:pt x="261392" y="5021886"/>
                </a:lnTo>
                <a:lnTo>
                  <a:pt x="220195" y="5024632"/>
                </a:lnTo>
                <a:lnTo>
                  <a:pt x="151249" y="5026237"/>
                </a:lnTo>
                <a:lnTo>
                  <a:pt x="122963" y="5024601"/>
                </a:lnTo>
                <a:lnTo>
                  <a:pt x="77418" y="5015214"/>
                </a:lnTo>
                <a:lnTo>
                  <a:pt x="32634" y="4982136"/>
                </a:lnTo>
                <a:lnTo>
                  <a:pt x="15331" y="4944530"/>
                </a:lnTo>
                <a:lnTo>
                  <a:pt x="5558" y="4892171"/>
                </a:lnTo>
                <a:lnTo>
                  <a:pt x="1165" y="4823080"/>
                </a:lnTo>
                <a:lnTo>
                  <a:pt x="313" y="4781641"/>
                </a:lnTo>
                <a:lnTo>
                  <a:pt x="0" y="4735276"/>
                </a:lnTo>
                <a:lnTo>
                  <a:pt x="0" y="1178951"/>
                </a:lnTo>
                <a:lnTo>
                  <a:pt x="313" y="1132531"/>
                </a:lnTo>
                <a:lnTo>
                  <a:pt x="1165" y="1090943"/>
                </a:lnTo>
                <a:lnTo>
                  <a:pt x="5558" y="1021083"/>
                </a:lnTo>
                <a:lnTo>
                  <a:pt x="15331" y="967015"/>
                </a:lnTo>
                <a:lnTo>
                  <a:pt x="32634" y="926381"/>
                </a:lnTo>
                <a:lnTo>
                  <a:pt x="59621" y="896826"/>
                </a:lnTo>
                <a:lnTo>
                  <a:pt x="98442" y="875993"/>
                </a:lnTo>
                <a:lnTo>
                  <a:pt x="151249" y="861525"/>
                </a:lnTo>
                <a:lnTo>
                  <a:pt x="220195" y="851066"/>
                </a:lnTo>
                <a:lnTo>
                  <a:pt x="261392" y="846604"/>
                </a:lnTo>
                <a:lnTo>
                  <a:pt x="358579" y="837740"/>
                </a:lnTo>
                <a:lnTo>
                  <a:pt x="9933998" y="0"/>
                </a:lnTo>
                <a:lnTo>
                  <a:pt x="9933953" y="3866168"/>
                </a:lnTo>
                <a:lnTo>
                  <a:pt x="9933639" y="3912588"/>
                </a:lnTo>
                <a:lnTo>
                  <a:pt x="9932787" y="3954176"/>
                </a:lnTo>
                <a:lnTo>
                  <a:pt x="9928394" y="4024036"/>
                </a:lnTo>
                <a:lnTo>
                  <a:pt x="9918622" y="4078105"/>
                </a:lnTo>
                <a:lnTo>
                  <a:pt x="9901318" y="4118738"/>
                </a:lnTo>
                <a:lnTo>
                  <a:pt x="9874332" y="4148293"/>
                </a:lnTo>
                <a:lnTo>
                  <a:pt x="9835510" y="4169126"/>
                </a:lnTo>
                <a:lnTo>
                  <a:pt x="9782703" y="4183594"/>
                </a:lnTo>
                <a:lnTo>
                  <a:pt x="9713758" y="4194053"/>
                </a:lnTo>
                <a:lnTo>
                  <a:pt x="9672561" y="4198515"/>
                </a:lnTo>
                <a:lnTo>
                  <a:pt x="9626522" y="4202859"/>
                </a:lnTo>
                <a:close/>
              </a:path>
            </a:pathLst>
          </a:custGeom>
          <a:solidFill>
            <a:srgbClr val="E3D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86400" y="756664"/>
            <a:ext cx="2278087" cy="839544"/>
          </a:xfrm>
          <a:custGeom>
            <a:avLst/>
            <a:gdLst/>
            <a:ahLst/>
            <a:cxnLst/>
            <a:rect l="l" t="t" r="r" b="b"/>
            <a:pathLst>
              <a:path w="2439034" h="925830">
                <a:moveTo>
                  <a:pt x="2438685" y="716223"/>
                </a:moveTo>
                <a:lnTo>
                  <a:pt x="47467" y="925274"/>
                </a:lnTo>
                <a:lnTo>
                  <a:pt x="29892" y="925794"/>
                </a:lnTo>
                <a:lnTo>
                  <a:pt x="17298" y="924178"/>
                </a:lnTo>
                <a:lnTo>
                  <a:pt x="138" y="881068"/>
                </a:lnTo>
                <a:lnTo>
                  <a:pt x="0" y="857309"/>
                </a:lnTo>
                <a:lnTo>
                  <a:pt x="0" y="280961"/>
                </a:lnTo>
                <a:lnTo>
                  <a:pt x="1162" y="239586"/>
                </a:lnTo>
                <a:lnTo>
                  <a:pt x="30383" y="208027"/>
                </a:lnTo>
                <a:lnTo>
                  <a:pt x="71722" y="203295"/>
                </a:lnTo>
                <a:lnTo>
                  <a:pt x="2391235" y="518"/>
                </a:lnTo>
                <a:lnTo>
                  <a:pt x="2408804" y="0"/>
                </a:lnTo>
                <a:lnTo>
                  <a:pt x="2421393" y="1618"/>
                </a:lnTo>
                <a:lnTo>
                  <a:pt x="2438547" y="44737"/>
                </a:lnTo>
                <a:lnTo>
                  <a:pt x="2438685" y="716223"/>
                </a:lnTo>
                <a:close/>
              </a:path>
            </a:pathLst>
          </a:custGeom>
          <a:solidFill>
            <a:srgbClr val="5F0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 rot="21360000">
            <a:off x="6840668" y="1052223"/>
            <a:ext cx="212151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6"/>
              </a:lnSpc>
            </a:pPr>
            <a:r>
              <a:rPr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Lit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s </a:t>
            </a:r>
            <a:r>
              <a:rPr sz="2600" b="1" spc="26" baseline="1388" dirty="0">
                <a:solidFill>
                  <a:srgbClr val="FFFFFF"/>
                </a:solidFill>
                <a:latin typeface="BelfiusAlternative"/>
                <a:cs typeface="BelfiusAlternative"/>
              </a:rPr>
              <a:t>agréé</a:t>
            </a:r>
            <a:r>
              <a:rPr sz="2600" b="1" baseline="1388" dirty="0">
                <a:solidFill>
                  <a:srgbClr val="FFFFFF"/>
                </a:solidFill>
                <a:latin typeface="BelfiusAlternative"/>
                <a:cs typeface="BelfiusAlternative"/>
              </a:rPr>
              <a:t>s </a:t>
            </a:r>
            <a:r>
              <a:rPr sz="2600" b="1" spc="6" baseline="5555" dirty="0">
                <a:solidFill>
                  <a:srgbClr val="FFFFFF"/>
                </a:solidFill>
                <a:latin typeface="BelfiusAlternative"/>
                <a:cs typeface="BelfiusAlternative"/>
              </a:rPr>
              <a:t>global</a:t>
            </a:r>
            <a:endParaRPr sz="2600" baseline="5555" dirty="0">
              <a:latin typeface="BelfiusAlternative"/>
              <a:cs typeface="BelfiusAlternative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991260"/>
              </p:ext>
            </p:extLst>
          </p:nvPr>
        </p:nvGraphicFramePr>
        <p:xfrm>
          <a:off x="1475656" y="2060848"/>
          <a:ext cx="5972271" cy="2728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4132"/>
                <a:gridCol w="1330758"/>
                <a:gridCol w="955485"/>
                <a:gridCol w="1662818"/>
                <a:gridCol w="529078"/>
              </a:tblGrid>
              <a:tr h="326448">
                <a:tc>
                  <a:txBody>
                    <a:bodyPr/>
                    <a:lstStyle/>
                    <a:p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1500" b="1" spc="-5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</a:t>
                      </a:r>
                      <a:r>
                        <a:rPr sz="1500" b="1" spc="-35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</a:t>
                      </a:r>
                      <a:r>
                        <a:rPr sz="1500" b="1" spc="-5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14</a:t>
                      </a:r>
                      <a:endParaRPr sz="15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D3104A"/>
                      </a:solidFill>
                      <a:prstDash val="solid"/>
                    </a:lnT>
                    <a:lnB w="12700" cap="flat" cmpd="sng" algn="ctr">
                      <a:solidFill>
                        <a:srgbClr val="D310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8939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90 institutions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25B6C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lang="fr-BE" sz="1100" b="1" spc="-110" dirty="0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Secteur</a:t>
                      </a:r>
                    </a:p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100" b="1" spc="-110" dirty="0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T</a:t>
                      </a:r>
                      <a:r>
                        <a:rPr sz="1100" b="1" spc="-15" dirty="0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ot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&amp;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mo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y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ag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r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D310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5B6C"/>
                    </a:solidFill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25B6C"/>
                    </a:solidFill>
                  </a:tcPr>
                </a:tc>
                <a:tc>
                  <a:txBody>
                    <a:bodyPr/>
                    <a:lstStyle/>
                    <a:p>
                      <a:pPr marL="299720" marR="156845" indent="-110489">
                        <a:lnSpc>
                          <a:spcPct val="153200"/>
                        </a:lnSpc>
                      </a:pPr>
                      <a:r>
                        <a:rPr lang="fr-BE" sz="1100" b="1" dirty="0" err="1" smtClean="0">
                          <a:solidFill>
                            <a:schemeClr val="bg1"/>
                          </a:solidFill>
                          <a:latin typeface="BelfiusAlternative"/>
                          <a:cs typeface="BelfiusAlternative"/>
                        </a:rPr>
                        <a:t>Wal</a:t>
                      </a:r>
                      <a:r>
                        <a:rPr lang="fr-BE" sz="1100" b="1" dirty="0" smtClean="0">
                          <a:solidFill>
                            <a:schemeClr val="bg1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lang="fr-BE" sz="1100" b="1" dirty="0" err="1" smtClean="0">
                          <a:solidFill>
                            <a:schemeClr val="bg1"/>
                          </a:solidFill>
                          <a:latin typeface="BelfiusAlternative"/>
                          <a:cs typeface="BelfiusAlternative"/>
                        </a:rPr>
                        <a:t>Bxl</a:t>
                      </a:r>
                      <a:endParaRPr lang="fr-BE" sz="1100" b="1" dirty="0" smtClean="0">
                        <a:solidFill>
                          <a:schemeClr val="bg1"/>
                        </a:solidFill>
                        <a:latin typeface="BelfiusAlternative"/>
                        <a:cs typeface="BelfiusAlternative"/>
                      </a:endParaRPr>
                    </a:p>
                    <a:p>
                      <a:pPr marL="299720" marR="156845" indent="-110489" algn="l" defTabSz="457200" rtl="0" eaLnBrk="1" fontAlgn="auto" latinLnBrk="0" hangingPunct="1">
                        <a:lnSpc>
                          <a:spcPct val="15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1" spc="-110" dirty="0" err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T</a:t>
                      </a:r>
                      <a:r>
                        <a:rPr lang="fr-BE" sz="1100" b="1" spc="-15" dirty="0" err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ot</a:t>
                      </a:r>
                      <a:r>
                        <a:rPr lang="fr-BE" sz="1100" b="1" dirty="0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lang="fr-BE" sz="1100" b="1" spc="-25" dirty="0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lang="fr-BE" sz="1100" b="1" dirty="0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&amp;</a:t>
                      </a:r>
                      <a:r>
                        <a:rPr lang="fr-BE" sz="1100" b="1" spc="-25" dirty="0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lang="fr-BE" sz="1100" b="1" spc="-15" dirty="0" err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mo</a:t>
                      </a:r>
                      <a:r>
                        <a:rPr lang="fr-BE" sz="1100" b="1" spc="-85" dirty="0" err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y</a:t>
                      </a:r>
                      <a:r>
                        <a:rPr lang="fr-BE" sz="1100" b="1" dirty="0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lang="fr-BE" sz="1100" b="1" spc="-25" dirty="0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lang="fr-BE" sz="1100" b="1" spc="-15" dirty="0" err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ag</a:t>
                      </a:r>
                      <a:r>
                        <a:rPr lang="fr-BE" sz="1100" b="1" spc="-85" dirty="0" err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r</a:t>
                      </a:r>
                      <a:r>
                        <a:rPr lang="fr-BE" sz="1100" b="1" dirty="0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endParaRPr lang="fr-BE" sz="1100" dirty="0" smtClean="0">
                        <a:latin typeface="BelfiusAlternative"/>
                        <a:cs typeface="BelfiusAlternative"/>
                      </a:endParaRPr>
                    </a:p>
                    <a:p>
                      <a:pPr marL="299720" marR="156845" indent="-110489">
                        <a:lnSpc>
                          <a:spcPct val="153200"/>
                        </a:lnSpc>
                      </a:pPr>
                      <a:endParaRPr sz="1100" b="1" dirty="0">
                        <a:solidFill>
                          <a:schemeClr val="bg1"/>
                        </a:solidFill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D310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5B6C"/>
                    </a:solidFill>
                  </a:tcPr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</a:pPr>
                      <a:endParaRPr sz="1100" b="1" dirty="0">
                        <a:solidFill>
                          <a:schemeClr val="bg1"/>
                        </a:solidFill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25B6C"/>
                    </a:solidFill>
                  </a:tcPr>
                </a:tc>
              </a:tr>
              <a:tr h="32644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Nbr lits agréés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44 </a:t>
                      </a:r>
                      <a:r>
                        <a:rPr lang="fr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753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l">
                        <a:lnSpc>
                          <a:spcPct val="100000"/>
                        </a:lnSpc>
                      </a:pPr>
                      <a:r>
                        <a:rPr lang="fr-BE" sz="1100" b="1" dirty="0" smtClean="0">
                          <a:latin typeface="BelfiusAlternative"/>
                          <a:cs typeface="BelfiusAlternative"/>
                        </a:rPr>
                        <a:t>      19 230</a:t>
                      </a:r>
                      <a:endParaRPr sz="1100" b="1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sz="1100" b="1" dirty="0" smtClean="0">
                          <a:solidFill>
                            <a:srgbClr val="C30045"/>
                          </a:solidFill>
                          <a:latin typeface="BelfiusAlternative"/>
                          <a:cs typeface="BelfiusAlternative"/>
                        </a:rPr>
                        <a:t>42,96%</a:t>
                      </a:r>
                      <a:endParaRPr sz="1100" b="1" dirty="0">
                        <a:solidFill>
                          <a:srgbClr val="C30045"/>
                        </a:solidFill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326447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Nbr jours hosp.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11 </a:t>
                      </a:r>
                      <a:r>
                        <a:rPr lang="fr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603.110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</a:pPr>
                      <a:r>
                        <a:rPr lang="fr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4.987.981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12701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326449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b="1" spc="-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T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aux occup.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71,</a:t>
                      </a:r>
                      <a:r>
                        <a:rPr lang="fr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</a:t>
                      </a: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%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7</a:t>
                      </a:r>
                      <a:r>
                        <a:rPr lang="fr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</a:t>
                      </a: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,</a:t>
                      </a:r>
                      <a:r>
                        <a:rPr lang="fr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</a:t>
                      </a: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%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326447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Durée séjour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7,1</a:t>
                      </a:r>
                      <a:r>
                        <a:rPr lang="fr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7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7,</a:t>
                      </a:r>
                      <a:r>
                        <a:rPr lang="fr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46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326448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Nbr admissions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1 617 </a:t>
                      </a:r>
                      <a:r>
                        <a:rPr lang="fr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657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lang="fr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668.975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1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18" dirty="0"/>
              <a:t>A</a:t>
            </a:r>
            <a:r>
              <a:rPr spc="22" dirty="0"/>
              <a:t>c</a:t>
            </a:r>
            <a:r>
              <a:rPr spc="48" dirty="0"/>
              <a:t>t</a:t>
            </a:r>
            <a:r>
              <a:rPr spc="35" dirty="0"/>
              <a:t>iv</a:t>
            </a:r>
            <a:r>
              <a:rPr spc="9" dirty="0"/>
              <a:t>i</a:t>
            </a:r>
            <a:r>
              <a:rPr spc="31" dirty="0"/>
              <a:t>t</a:t>
            </a:r>
            <a:r>
              <a:rPr dirty="0"/>
              <a:t>é</a:t>
            </a:r>
            <a:r>
              <a:rPr spc="44" dirty="0"/>
              <a:t> </a:t>
            </a:r>
            <a:r>
              <a:rPr spc="26" dirty="0"/>
              <a:t>s</a:t>
            </a:r>
            <a:r>
              <a:rPr spc="9" dirty="0"/>
              <a:t>e</a:t>
            </a:r>
            <a:r>
              <a:rPr spc="114" dirty="0"/>
              <a:t>r</a:t>
            </a:r>
            <a:r>
              <a:rPr spc="35" dirty="0"/>
              <a:t>v</a:t>
            </a:r>
            <a:r>
              <a:rPr spc="4" dirty="0"/>
              <a:t>i</a:t>
            </a:r>
            <a:r>
              <a:rPr spc="9" dirty="0"/>
              <a:t>c</a:t>
            </a:r>
            <a:r>
              <a:rPr spc="26" dirty="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552" y="568568"/>
            <a:ext cx="4502464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2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D</a:t>
            </a:r>
            <a:r>
              <a:rPr sz="2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o</a:t>
            </a:r>
            <a:r>
              <a:rPr sz="2100" b="1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2100" b="1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2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spc="26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2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s</a:t>
            </a:r>
            <a:endParaRPr sz="2100" dirty="0">
              <a:solidFill>
                <a:schemeClr val="bg1">
                  <a:lumMod val="85000"/>
                </a:schemeClr>
              </a:solidFill>
              <a:latin typeface="BelfiusAlternative"/>
              <a:cs typeface="BelfiusAlternative"/>
            </a:endParaRPr>
          </a:p>
          <a:p>
            <a:pPr marL="11131">
              <a:spcBef>
                <a:spcPts val="329"/>
              </a:spcBef>
            </a:pPr>
            <a:r>
              <a:rPr sz="1100" b="1" spc="-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vol</a:t>
            </a:r>
            <a:r>
              <a:rPr sz="1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u</a:t>
            </a:r>
            <a:r>
              <a:rPr sz="1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1100" b="1" spc="-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on </a:t>
            </a:r>
            <a:r>
              <a:rPr sz="11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2</a:t>
            </a:r>
            <a:r>
              <a:rPr sz="1100" b="1" spc="-35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0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11 - </a:t>
            </a:r>
            <a:r>
              <a:rPr sz="11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2</a:t>
            </a:r>
            <a:r>
              <a:rPr sz="1100" b="1" spc="-35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0</a:t>
            </a:r>
            <a:r>
              <a:rPr sz="1100" b="1" spc="-4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1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4 </a:t>
            </a:r>
            <a:r>
              <a:rPr sz="1100" b="1" spc="-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H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G</a:t>
            </a:r>
            <a:endParaRPr sz="1100" dirty="0">
              <a:solidFill>
                <a:schemeClr val="bg1">
                  <a:lumMod val="85000"/>
                </a:schemeClr>
              </a:solidFill>
              <a:latin typeface="BelfiusAlternative"/>
              <a:cs typeface="BelfiusAlternativ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7098" y="1088792"/>
            <a:ext cx="8759398" cy="4558180"/>
          </a:xfrm>
          <a:custGeom>
            <a:avLst/>
            <a:gdLst/>
            <a:ahLst/>
            <a:cxnLst/>
            <a:rect l="l" t="t" r="r" b="b"/>
            <a:pathLst>
              <a:path w="9934575" h="5026660">
                <a:moveTo>
                  <a:pt x="9626522" y="4202859"/>
                </a:moveTo>
                <a:lnTo>
                  <a:pt x="307430" y="5018174"/>
                </a:lnTo>
                <a:lnTo>
                  <a:pt x="261392" y="5021886"/>
                </a:lnTo>
                <a:lnTo>
                  <a:pt x="220195" y="5024632"/>
                </a:lnTo>
                <a:lnTo>
                  <a:pt x="151249" y="5026237"/>
                </a:lnTo>
                <a:lnTo>
                  <a:pt x="122963" y="5024601"/>
                </a:lnTo>
                <a:lnTo>
                  <a:pt x="77418" y="5015214"/>
                </a:lnTo>
                <a:lnTo>
                  <a:pt x="32634" y="4982136"/>
                </a:lnTo>
                <a:lnTo>
                  <a:pt x="15331" y="4944530"/>
                </a:lnTo>
                <a:lnTo>
                  <a:pt x="5558" y="4892171"/>
                </a:lnTo>
                <a:lnTo>
                  <a:pt x="1165" y="4823080"/>
                </a:lnTo>
                <a:lnTo>
                  <a:pt x="313" y="4781641"/>
                </a:lnTo>
                <a:lnTo>
                  <a:pt x="0" y="4735276"/>
                </a:lnTo>
                <a:lnTo>
                  <a:pt x="0" y="1178951"/>
                </a:lnTo>
                <a:lnTo>
                  <a:pt x="313" y="1132531"/>
                </a:lnTo>
                <a:lnTo>
                  <a:pt x="1165" y="1090943"/>
                </a:lnTo>
                <a:lnTo>
                  <a:pt x="5558" y="1021083"/>
                </a:lnTo>
                <a:lnTo>
                  <a:pt x="15331" y="967015"/>
                </a:lnTo>
                <a:lnTo>
                  <a:pt x="32634" y="926381"/>
                </a:lnTo>
                <a:lnTo>
                  <a:pt x="59621" y="896826"/>
                </a:lnTo>
                <a:lnTo>
                  <a:pt x="98442" y="875993"/>
                </a:lnTo>
                <a:lnTo>
                  <a:pt x="151249" y="861525"/>
                </a:lnTo>
                <a:lnTo>
                  <a:pt x="220195" y="851066"/>
                </a:lnTo>
                <a:lnTo>
                  <a:pt x="261392" y="846604"/>
                </a:lnTo>
                <a:lnTo>
                  <a:pt x="358579" y="837740"/>
                </a:lnTo>
                <a:lnTo>
                  <a:pt x="9933998" y="0"/>
                </a:lnTo>
                <a:lnTo>
                  <a:pt x="9933953" y="3866168"/>
                </a:lnTo>
                <a:lnTo>
                  <a:pt x="9933639" y="3912588"/>
                </a:lnTo>
                <a:lnTo>
                  <a:pt x="9932787" y="3954176"/>
                </a:lnTo>
                <a:lnTo>
                  <a:pt x="9928394" y="4024036"/>
                </a:lnTo>
                <a:lnTo>
                  <a:pt x="9918622" y="4078105"/>
                </a:lnTo>
                <a:lnTo>
                  <a:pt x="9901318" y="4118738"/>
                </a:lnTo>
                <a:lnTo>
                  <a:pt x="9874332" y="4148293"/>
                </a:lnTo>
                <a:lnTo>
                  <a:pt x="9835510" y="4169126"/>
                </a:lnTo>
                <a:lnTo>
                  <a:pt x="9782703" y="4183594"/>
                </a:lnTo>
                <a:lnTo>
                  <a:pt x="9713758" y="4194053"/>
                </a:lnTo>
                <a:lnTo>
                  <a:pt x="9672561" y="4198515"/>
                </a:lnTo>
                <a:lnTo>
                  <a:pt x="9626522" y="4202859"/>
                </a:lnTo>
                <a:close/>
              </a:path>
            </a:pathLst>
          </a:custGeom>
          <a:solidFill>
            <a:srgbClr val="E3D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27247" y="971703"/>
            <a:ext cx="1227164" cy="801113"/>
          </a:xfrm>
          <a:custGeom>
            <a:avLst/>
            <a:gdLst/>
            <a:ahLst/>
            <a:cxnLst/>
            <a:rect l="l" t="t" r="r" b="b"/>
            <a:pathLst>
              <a:path w="1435100" h="838200">
                <a:moveTo>
                  <a:pt x="1434522" y="716223"/>
                </a:moveTo>
                <a:lnTo>
                  <a:pt x="47467" y="837421"/>
                </a:lnTo>
                <a:lnTo>
                  <a:pt x="29892" y="837941"/>
                </a:lnTo>
                <a:lnTo>
                  <a:pt x="17298" y="836325"/>
                </a:lnTo>
                <a:lnTo>
                  <a:pt x="138" y="793215"/>
                </a:lnTo>
                <a:lnTo>
                  <a:pt x="0" y="769456"/>
                </a:lnTo>
                <a:lnTo>
                  <a:pt x="0" y="193108"/>
                </a:lnTo>
                <a:lnTo>
                  <a:pt x="1162" y="151733"/>
                </a:lnTo>
                <a:lnTo>
                  <a:pt x="30383" y="120174"/>
                </a:lnTo>
                <a:lnTo>
                  <a:pt x="71722" y="115442"/>
                </a:lnTo>
                <a:lnTo>
                  <a:pt x="1387071" y="518"/>
                </a:lnTo>
                <a:lnTo>
                  <a:pt x="1404641" y="0"/>
                </a:lnTo>
                <a:lnTo>
                  <a:pt x="1417230" y="1618"/>
                </a:lnTo>
                <a:lnTo>
                  <a:pt x="1434384" y="44737"/>
                </a:lnTo>
                <a:lnTo>
                  <a:pt x="1434522" y="716223"/>
                </a:lnTo>
                <a:close/>
              </a:path>
            </a:pathLst>
          </a:custGeom>
          <a:solidFill>
            <a:srgbClr val="5F0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 rot="21360000">
            <a:off x="7679632" y="1237607"/>
            <a:ext cx="1046826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82"/>
              </a:lnSpc>
            </a:pPr>
            <a:r>
              <a:rPr b="1" spc="4" dirty="0">
                <a:solidFill>
                  <a:srgbClr val="FFFFFF"/>
                </a:solidFill>
                <a:latin typeface="BelfiusAlternative"/>
                <a:cs typeface="BelfiusAlternative"/>
              </a:rPr>
              <a:t>Lit</a:t>
            </a:r>
            <a:r>
              <a:rPr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600" b="1" baseline="1388" dirty="0">
                <a:solidFill>
                  <a:srgbClr val="FFFFFF"/>
                </a:solidFill>
                <a:latin typeface="BelfiusAlternative"/>
                <a:cs typeface="BelfiusAlternative"/>
              </a:rPr>
              <a:t>C-D</a:t>
            </a:r>
            <a:endParaRPr sz="2600" baseline="1388" dirty="0">
              <a:latin typeface="BelfiusAlternative"/>
              <a:cs typeface="BelfiusAlternative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948422"/>
              </p:ext>
            </p:extLst>
          </p:nvPr>
        </p:nvGraphicFramePr>
        <p:xfrm>
          <a:off x="1181357" y="1844825"/>
          <a:ext cx="5694899" cy="30187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20"/>
                <a:gridCol w="1027693"/>
                <a:gridCol w="1027696"/>
                <a:gridCol w="1027696"/>
                <a:gridCol w="1027694"/>
              </a:tblGrid>
              <a:tr h="496472">
                <a:tc>
                  <a:txBody>
                    <a:bodyPr/>
                    <a:lstStyle/>
                    <a:p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sz="1500" b="1" spc="-5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Secteur 2014</a:t>
                      </a:r>
                      <a:endParaRPr sz="15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 cap="flat" cmpd="sng" algn="ctr">
                      <a:solidFill>
                        <a:srgbClr val="D310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</a:pPr>
                      <a:endParaRPr sz="15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 cap="flat" cmpd="sng" algn="ctr">
                      <a:solidFill>
                        <a:srgbClr val="D310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lang="fr-BE" sz="1500" b="1" spc="-5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Wallonie Bruxelles</a:t>
                      </a:r>
                      <a:endParaRPr sz="15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1821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90 institutions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25B6C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T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ot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&amp;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mo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y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ag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r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D310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5B6C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10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5B6C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T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ot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&amp;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mo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y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ag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r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25B6C"/>
                    </a:solidFill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25B6C"/>
                    </a:solidFill>
                  </a:tcPr>
                </a:tc>
              </a:tr>
              <a:tr h="35448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Nbr lits agréés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lang="fr-BE" sz="1100" b="1" dirty="0" smtClean="0">
                          <a:latin typeface="BelfiusAlternative"/>
                          <a:cs typeface="BelfiusAlternative"/>
                        </a:rPr>
                        <a:t>24.541</a:t>
                      </a:r>
                      <a:endParaRPr sz="1100" b="1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lang="fr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10.624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sz="1100" b="1" dirty="0" smtClean="0">
                          <a:solidFill>
                            <a:srgbClr val="C30045"/>
                          </a:solidFill>
                          <a:latin typeface="BelfiusAlternative"/>
                          <a:cs typeface="BelfiusAlternative"/>
                        </a:rPr>
                        <a:t>43,29%</a:t>
                      </a:r>
                      <a:endParaRPr sz="1100" b="1" dirty="0">
                        <a:solidFill>
                          <a:srgbClr val="C30045"/>
                        </a:solidFill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354488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Nbr jours hosp.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5 </a:t>
                      </a:r>
                      <a:r>
                        <a:rPr lang="fr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908.967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lang="fr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2.578.767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</a:pP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35449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b="1" spc="-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T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aux occup.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66,0 %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66,</a:t>
                      </a:r>
                      <a:r>
                        <a:rPr lang="fr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5</a:t>
                      </a: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%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</a:pP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386146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Durée séjour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5,2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5,</a:t>
                      </a:r>
                      <a:r>
                        <a:rPr lang="fr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4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354489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Nbr admissions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1 </a:t>
                      </a:r>
                      <a:r>
                        <a:rPr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14</a:t>
                      </a:r>
                      <a:r>
                        <a:rPr lang="fr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5.035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lang="fr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473.748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0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18" dirty="0"/>
              <a:t>A</a:t>
            </a:r>
            <a:r>
              <a:rPr spc="22" dirty="0"/>
              <a:t>c</a:t>
            </a:r>
            <a:r>
              <a:rPr spc="48" dirty="0"/>
              <a:t>t</a:t>
            </a:r>
            <a:r>
              <a:rPr spc="35" dirty="0"/>
              <a:t>iv</a:t>
            </a:r>
            <a:r>
              <a:rPr spc="9" dirty="0"/>
              <a:t>i</a:t>
            </a:r>
            <a:r>
              <a:rPr spc="31" dirty="0"/>
              <a:t>t</a:t>
            </a:r>
            <a:r>
              <a:rPr dirty="0"/>
              <a:t>é</a:t>
            </a:r>
            <a:r>
              <a:rPr spc="44" dirty="0"/>
              <a:t> </a:t>
            </a:r>
            <a:r>
              <a:rPr spc="26" dirty="0"/>
              <a:t>s</a:t>
            </a:r>
            <a:r>
              <a:rPr spc="9" dirty="0"/>
              <a:t>e</a:t>
            </a:r>
            <a:r>
              <a:rPr spc="114" dirty="0"/>
              <a:t>r</a:t>
            </a:r>
            <a:r>
              <a:rPr spc="35" dirty="0"/>
              <a:t>v</a:t>
            </a:r>
            <a:r>
              <a:rPr spc="4" dirty="0"/>
              <a:t>i</a:t>
            </a:r>
            <a:r>
              <a:rPr spc="9" dirty="0"/>
              <a:t>c</a:t>
            </a:r>
            <a:r>
              <a:rPr spc="26" dirty="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9512" y="491917"/>
            <a:ext cx="2880320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2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D</a:t>
            </a:r>
            <a:r>
              <a:rPr sz="2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o</a:t>
            </a:r>
            <a:r>
              <a:rPr sz="2100" b="1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2100" b="1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2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spc="26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2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s</a:t>
            </a:r>
            <a:endParaRPr sz="2100" dirty="0">
              <a:solidFill>
                <a:schemeClr val="bg1">
                  <a:lumMod val="85000"/>
                </a:schemeClr>
              </a:solidFill>
              <a:latin typeface="BelfiusAlternative"/>
              <a:cs typeface="BelfiusAlternative"/>
            </a:endParaRPr>
          </a:p>
          <a:p>
            <a:pPr marL="11131">
              <a:spcBef>
                <a:spcPts val="329"/>
              </a:spcBef>
            </a:pPr>
            <a:r>
              <a:rPr sz="1100" b="1" spc="-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vol</a:t>
            </a:r>
            <a:r>
              <a:rPr sz="1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u</a:t>
            </a:r>
            <a:r>
              <a:rPr sz="1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1100" b="1" spc="-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on </a:t>
            </a:r>
            <a:r>
              <a:rPr sz="11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2</a:t>
            </a:r>
            <a:r>
              <a:rPr sz="1100" b="1" spc="-35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0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11 - </a:t>
            </a:r>
            <a:r>
              <a:rPr sz="11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2</a:t>
            </a:r>
            <a:r>
              <a:rPr sz="1100" b="1" spc="-35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0</a:t>
            </a:r>
            <a:r>
              <a:rPr sz="1100" b="1" spc="-4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1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4 </a:t>
            </a:r>
            <a:r>
              <a:rPr sz="1100" b="1" spc="-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H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G</a:t>
            </a:r>
            <a:endParaRPr sz="1100" dirty="0">
              <a:solidFill>
                <a:schemeClr val="bg1">
                  <a:lumMod val="85000"/>
                </a:schemeClr>
              </a:solidFill>
              <a:latin typeface="BelfiusAlternative"/>
              <a:cs typeface="BelfiusAlternativ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7098" y="1105285"/>
            <a:ext cx="8759398" cy="4558180"/>
          </a:xfrm>
          <a:custGeom>
            <a:avLst/>
            <a:gdLst/>
            <a:ahLst/>
            <a:cxnLst/>
            <a:rect l="l" t="t" r="r" b="b"/>
            <a:pathLst>
              <a:path w="9934575" h="5026660">
                <a:moveTo>
                  <a:pt x="9626522" y="4202859"/>
                </a:moveTo>
                <a:lnTo>
                  <a:pt x="307430" y="5018174"/>
                </a:lnTo>
                <a:lnTo>
                  <a:pt x="261392" y="5021886"/>
                </a:lnTo>
                <a:lnTo>
                  <a:pt x="220195" y="5024632"/>
                </a:lnTo>
                <a:lnTo>
                  <a:pt x="151249" y="5026237"/>
                </a:lnTo>
                <a:lnTo>
                  <a:pt x="122963" y="5024601"/>
                </a:lnTo>
                <a:lnTo>
                  <a:pt x="77418" y="5015214"/>
                </a:lnTo>
                <a:lnTo>
                  <a:pt x="32634" y="4982136"/>
                </a:lnTo>
                <a:lnTo>
                  <a:pt x="15331" y="4944530"/>
                </a:lnTo>
                <a:lnTo>
                  <a:pt x="5558" y="4892171"/>
                </a:lnTo>
                <a:lnTo>
                  <a:pt x="1165" y="4823080"/>
                </a:lnTo>
                <a:lnTo>
                  <a:pt x="313" y="4781641"/>
                </a:lnTo>
                <a:lnTo>
                  <a:pt x="0" y="4735276"/>
                </a:lnTo>
                <a:lnTo>
                  <a:pt x="0" y="1178951"/>
                </a:lnTo>
                <a:lnTo>
                  <a:pt x="313" y="1132531"/>
                </a:lnTo>
                <a:lnTo>
                  <a:pt x="1165" y="1090943"/>
                </a:lnTo>
                <a:lnTo>
                  <a:pt x="5558" y="1021083"/>
                </a:lnTo>
                <a:lnTo>
                  <a:pt x="15331" y="967015"/>
                </a:lnTo>
                <a:lnTo>
                  <a:pt x="32634" y="926381"/>
                </a:lnTo>
                <a:lnTo>
                  <a:pt x="59621" y="896826"/>
                </a:lnTo>
                <a:lnTo>
                  <a:pt x="98442" y="875993"/>
                </a:lnTo>
                <a:lnTo>
                  <a:pt x="151249" y="861525"/>
                </a:lnTo>
                <a:lnTo>
                  <a:pt x="220195" y="851066"/>
                </a:lnTo>
                <a:lnTo>
                  <a:pt x="261392" y="846604"/>
                </a:lnTo>
                <a:lnTo>
                  <a:pt x="358579" y="837740"/>
                </a:lnTo>
                <a:lnTo>
                  <a:pt x="9933998" y="0"/>
                </a:lnTo>
                <a:lnTo>
                  <a:pt x="9933953" y="3866168"/>
                </a:lnTo>
                <a:lnTo>
                  <a:pt x="9933639" y="3912588"/>
                </a:lnTo>
                <a:lnTo>
                  <a:pt x="9932787" y="3954176"/>
                </a:lnTo>
                <a:lnTo>
                  <a:pt x="9928394" y="4024036"/>
                </a:lnTo>
                <a:lnTo>
                  <a:pt x="9918622" y="4078105"/>
                </a:lnTo>
                <a:lnTo>
                  <a:pt x="9901318" y="4118738"/>
                </a:lnTo>
                <a:lnTo>
                  <a:pt x="9874332" y="4148293"/>
                </a:lnTo>
                <a:lnTo>
                  <a:pt x="9835510" y="4169126"/>
                </a:lnTo>
                <a:lnTo>
                  <a:pt x="9782703" y="4183594"/>
                </a:lnTo>
                <a:lnTo>
                  <a:pt x="9713758" y="4194053"/>
                </a:lnTo>
                <a:lnTo>
                  <a:pt x="9672561" y="4198515"/>
                </a:lnTo>
                <a:lnTo>
                  <a:pt x="9626522" y="4202859"/>
                </a:lnTo>
                <a:close/>
              </a:path>
            </a:pathLst>
          </a:custGeom>
          <a:solidFill>
            <a:srgbClr val="E3D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65766" y="894623"/>
            <a:ext cx="1104448" cy="748273"/>
          </a:xfrm>
          <a:custGeom>
            <a:avLst/>
            <a:gdLst/>
            <a:ahLst/>
            <a:cxnLst/>
            <a:rect l="l" t="t" r="r" b="b"/>
            <a:pathLst>
              <a:path w="1291590" h="825500">
                <a:moveTo>
                  <a:pt x="1291065" y="716223"/>
                </a:moveTo>
                <a:lnTo>
                  <a:pt x="47467" y="824871"/>
                </a:lnTo>
                <a:lnTo>
                  <a:pt x="29892" y="825391"/>
                </a:lnTo>
                <a:lnTo>
                  <a:pt x="17298" y="823775"/>
                </a:lnTo>
                <a:lnTo>
                  <a:pt x="138" y="780665"/>
                </a:lnTo>
                <a:lnTo>
                  <a:pt x="0" y="756906"/>
                </a:lnTo>
                <a:lnTo>
                  <a:pt x="0" y="180558"/>
                </a:lnTo>
                <a:lnTo>
                  <a:pt x="1162" y="139183"/>
                </a:lnTo>
                <a:lnTo>
                  <a:pt x="30383" y="107624"/>
                </a:lnTo>
                <a:lnTo>
                  <a:pt x="71722" y="102892"/>
                </a:lnTo>
                <a:lnTo>
                  <a:pt x="1243610" y="519"/>
                </a:lnTo>
                <a:lnTo>
                  <a:pt x="1261181" y="0"/>
                </a:lnTo>
                <a:lnTo>
                  <a:pt x="1273771" y="1617"/>
                </a:lnTo>
                <a:lnTo>
                  <a:pt x="1290926" y="44736"/>
                </a:lnTo>
                <a:lnTo>
                  <a:pt x="1291065" y="716223"/>
                </a:lnTo>
                <a:close/>
              </a:path>
            </a:pathLst>
          </a:custGeom>
          <a:solidFill>
            <a:srgbClr val="5F0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 rot="21360000">
            <a:off x="7859641" y="1134105"/>
            <a:ext cx="876123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5"/>
              </a:lnSpc>
            </a:pPr>
            <a:r>
              <a:rPr b="1" spc="4" dirty="0">
                <a:solidFill>
                  <a:srgbClr val="FFFFFF"/>
                </a:solidFill>
                <a:latin typeface="BelfiusAlternative"/>
                <a:cs typeface="BelfiusAlternative"/>
              </a:rPr>
              <a:t>Lit</a:t>
            </a:r>
            <a:r>
              <a:rPr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600" b="1" spc="-19" baseline="1388" dirty="0">
                <a:solidFill>
                  <a:srgbClr val="FFFFFF"/>
                </a:solidFill>
                <a:latin typeface="BelfiusAlternative"/>
                <a:cs typeface="BelfiusAlternative"/>
              </a:rPr>
              <a:t>G</a:t>
            </a:r>
            <a:endParaRPr sz="2600" baseline="1388" dirty="0">
              <a:latin typeface="BelfiusAlternative"/>
              <a:cs typeface="BelfiusAlternative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854507"/>
              </p:ext>
            </p:extLst>
          </p:nvPr>
        </p:nvGraphicFramePr>
        <p:xfrm>
          <a:off x="533284" y="2081114"/>
          <a:ext cx="6775019" cy="2728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5804"/>
                <a:gridCol w="1268487"/>
                <a:gridCol w="1276595"/>
                <a:gridCol w="1276593"/>
                <a:gridCol w="987540"/>
              </a:tblGrid>
              <a:tr h="326448">
                <a:tc>
                  <a:txBody>
                    <a:bodyPr/>
                    <a:lstStyle/>
                    <a:p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5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</a:t>
                      </a:r>
                      <a:r>
                        <a:rPr sz="1500" b="1" spc="-4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</a:t>
                      </a:r>
                      <a:r>
                        <a:rPr sz="1500" b="1" spc="5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</a:t>
                      </a:r>
                      <a:r>
                        <a:rPr lang="fr-BE" sz="1500" b="1" spc="5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 Secteur</a:t>
                      </a:r>
                      <a:endParaRPr sz="15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 cap="flat" cmpd="sng" algn="ctr">
                      <a:solidFill>
                        <a:srgbClr val="D310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D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1500" b="1" spc="-5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</a:t>
                      </a:r>
                      <a:r>
                        <a:rPr sz="1500" b="1" spc="-35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</a:t>
                      </a:r>
                      <a:r>
                        <a:rPr sz="1500" b="1" spc="-5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14</a:t>
                      </a:r>
                      <a:r>
                        <a:rPr lang="fr-BE" sz="1500" b="1" spc="-5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Wallonie Bruxelles</a:t>
                      </a:r>
                      <a:endParaRPr sz="15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6943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90 institutions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25B6C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100" b="1" spc="-110" dirty="0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T</a:t>
                      </a:r>
                      <a:r>
                        <a:rPr sz="1100" b="1" spc="-15" dirty="0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ot</a:t>
                      </a:r>
                      <a:r>
                        <a:rPr sz="1100" b="1" dirty="0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sz="1100" b="1" spc="-25" dirty="0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&amp;</a:t>
                      </a:r>
                      <a:r>
                        <a:rPr sz="1100" b="1" spc="-25" dirty="0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spc="-15" dirty="0" err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mo</a:t>
                      </a:r>
                      <a:r>
                        <a:rPr sz="1100" b="1" spc="-85" dirty="0" err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y</a:t>
                      </a:r>
                      <a:r>
                        <a:rPr sz="1100" b="1" dirty="0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sz="1100" b="1" spc="-25" dirty="0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spc="-15" dirty="0" err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ag</a:t>
                      </a:r>
                      <a:r>
                        <a:rPr sz="1100" b="1" spc="-85" dirty="0" err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r</a:t>
                      </a:r>
                      <a:r>
                        <a:rPr sz="1100" b="1" dirty="0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D310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5B6C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25B6C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lang="fr-BE" sz="1100" b="1" spc="-110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T</a:t>
                      </a:r>
                      <a:r>
                        <a:rPr lang="fr-BE" sz="1100" b="1" spc="-15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ot</a:t>
                      </a:r>
                      <a:r>
                        <a:rPr lang="fr-BE" sz="1100" b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lang="fr-BE" sz="1100" b="1" spc="-25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lang="fr-BE" sz="1100" b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&amp;</a:t>
                      </a:r>
                      <a:r>
                        <a:rPr lang="fr-BE" sz="1100" b="1" spc="-25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lang="fr-BE" sz="1100" b="1" spc="-15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mo</a:t>
                      </a:r>
                      <a:r>
                        <a:rPr lang="fr-BE" sz="1100" b="1" spc="-85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y</a:t>
                      </a:r>
                      <a:r>
                        <a:rPr lang="fr-BE" sz="1100" b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lang="fr-BE" sz="1100" b="1" spc="-25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lang="fr-BE" sz="1100" b="1" spc="-15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ag</a:t>
                      </a:r>
                      <a:r>
                        <a:rPr lang="fr-BE" sz="1100" b="1" spc="-85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r</a:t>
                      </a:r>
                      <a:r>
                        <a:rPr lang="fr-BE" sz="1100" b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endParaRPr lang="fr-BE"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25B6C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endParaRPr lang="fr-BE"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1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25B6C"/>
                    </a:solidFill>
                  </a:tcPr>
                </a:tc>
              </a:tr>
              <a:tr h="32644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Nbr lits agréés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6 </a:t>
                      </a:r>
                      <a:r>
                        <a:rPr lang="fr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588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sz="1100" b="1" dirty="0" smtClean="0">
                          <a:latin typeface="BelfiusAlternative"/>
                          <a:cs typeface="BelfiusAlternative"/>
                        </a:rPr>
                        <a:t>2.486</a:t>
                      </a:r>
                      <a:endParaRPr sz="1100" b="1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fr-BE" sz="1100" b="1" dirty="0" smtClean="0">
                          <a:solidFill>
                            <a:srgbClr val="C30045"/>
                          </a:solidFill>
                          <a:latin typeface="BelfiusAlternative"/>
                          <a:cs typeface="BelfiusAlternative"/>
                        </a:rPr>
                        <a:t>37,73 %</a:t>
                      </a:r>
                      <a:endParaRPr sz="1100" b="1" dirty="0">
                        <a:solidFill>
                          <a:srgbClr val="C30045"/>
                        </a:solidFill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1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326447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Nbr jours hosp.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 </a:t>
                      </a: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</a:t>
                      </a:r>
                      <a:r>
                        <a:rPr lang="fr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34.453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lang="fr-BE" sz="1100" b="1" dirty="0" smtClean="0">
                          <a:latin typeface="BelfiusAlternative"/>
                          <a:cs typeface="BelfiusAlternative"/>
                        </a:rPr>
                        <a:t>820.344</a:t>
                      </a:r>
                      <a:endParaRPr sz="1100" b="1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</a:pP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1">
                      <a:solidFill>
                        <a:srgbClr val="FFFFFF"/>
                      </a:solidFill>
                      <a:prstDash val="solid"/>
                    </a:lnL>
                    <a:lnT w="12701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326449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100" b="1" spc="-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T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aux occup.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</a:pPr>
                      <a:r>
                        <a:rPr lang="fr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88,8</a:t>
                      </a: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%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</a:pPr>
                      <a:r>
                        <a:rPr lang="fr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90,4%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</a:pP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1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326447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Durée séjour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21,</a:t>
                      </a:r>
                      <a:r>
                        <a:rPr lang="fr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1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24,</a:t>
                      </a:r>
                      <a:r>
                        <a:rPr lang="fr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6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</a:pP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1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326448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Nbr admissions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ct val="100000"/>
                        </a:lnSpc>
                      </a:pPr>
                      <a:r>
                        <a:rPr lang="fr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101.030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lang="fr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33.336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1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2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18" dirty="0"/>
              <a:t>A</a:t>
            </a:r>
            <a:r>
              <a:rPr spc="22" dirty="0"/>
              <a:t>c</a:t>
            </a:r>
            <a:r>
              <a:rPr spc="48" dirty="0"/>
              <a:t>t</a:t>
            </a:r>
            <a:r>
              <a:rPr spc="35" dirty="0"/>
              <a:t>iv</a:t>
            </a:r>
            <a:r>
              <a:rPr spc="9" dirty="0"/>
              <a:t>i</a:t>
            </a:r>
            <a:r>
              <a:rPr spc="31" dirty="0"/>
              <a:t>t</a:t>
            </a:r>
            <a:r>
              <a:rPr dirty="0"/>
              <a:t>é</a:t>
            </a:r>
            <a:r>
              <a:rPr spc="44" dirty="0"/>
              <a:t> </a:t>
            </a:r>
            <a:r>
              <a:rPr spc="26" dirty="0"/>
              <a:t>s</a:t>
            </a:r>
            <a:r>
              <a:rPr spc="9" dirty="0"/>
              <a:t>e</a:t>
            </a:r>
            <a:r>
              <a:rPr spc="114" dirty="0"/>
              <a:t>r</a:t>
            </a:r>
            <a:r>
              <a:rPr spc="35" dirty="0"/>
              <a:t>v</a:t>
            </a:r>
            <a:r>
              <a:rPr spc="4" dirty="0"/>
              <a:t>i</a:t>
            </a:r>
            <a:r>
              <a:rPr spc="9" dirty="0"/>
              <a:t>c</a:t>
            </a:r>
            <a:r>
              <a:rPr spc="26" dirty="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018" y="476244"/>
            <a:ext cx="2731798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2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D</a:t>
            </a:r>
            <a:r>
              <a:rPr sz="2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o</a:t>
            </a:r>
            <a:r>
              <a:rPr sz="2100" b="1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2100" b="1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2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spc="26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2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s</a:t>
            </a:r>
            <a:endParaRPr sz="2100" dirty="0">
              <a:solidFill>
                <a:schemeClr val="bg1">
                  <a:lumMod val="85000"/>
                </a:schemeClr>
              </a:solidFill>
              <a:latin typeface="BelfiusAlternative"/>
              <a:cs typeface="BelfiusAlternative"/>
            </a:endParaRPr>
          </a:p>
          <a:p>
            <a:pPr marL="11131">
              <a:spcBef>
                <a:spcPts val="329"/>
              </a:spcBef>
            </a:pPr>
            <a:r>
              <a:rPr sz="1100" b="1" spc="-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vol</a:t>
            </a:r>
            <a:r>
              <a:rPr sz="1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u</a:t>
            </a:r>
            <a:r>
              <a:rPr sz="1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1100" b="1" spc="-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on </a:t>
            </a:r>
            <a:r>
              <a:rPr sz="11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2</a:t>
            </a:r>
            <a:r>
              <a:rPr sz="1100" b="1" spc="-35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0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11 - </a:t>
            </a:r>
            <a:r>
              <a:rPr sz="11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2</a:t>
            </a:r>
            <a:r>
              <a:rPr sz="1100" b="1" spc="-35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0</a:t>
            </a:r>
            <a:r>
              <a:rPr sz="1100" b="1" spc="-4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1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4</a:t>
            </a:r>
            <a:endParaRPr sz="1100" dirty="0">
              <a:solidFill>
                <a:schemeClr val="bg1">
                  <a:lumMod val="85000"/>
                </a:schemeClr>
              </a:solidFill>
              <a:latin typeface="BelfiusAlternative"/>
              <a:cs typeface="BelfiusAlternative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14" y="1679573"/>
            <a:ext cx="8142125" cy="51286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</p:pic>
      <p:sp>
        <p:nvSpPr>
          <p:cNvPr id="12" name="Rectangle à coins arrondis 11"/>
          <p:cNvSpPr/>
          <p:nvPr/>
        </p:nvSpPr>
        <p:spPr>
          <a:xfrm>
            <a:off x="2699792" y="1556792"/>
            <a:ext cx="3456384" cy="57606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Nombre admissions par lit agréé</a:t>
            </a:r>
          </a:p>
        </p:txBody>
      </p:sp>
      <p:sp>
        <p:nvSpPr>
          <p:cNvPr id="4" name="Ellipse 3"/>
          <p:cNvSpPr/>
          <p:nvPr/>
        </p:nvSpPr>
        <p:spPr>
          <a:xfrm>
            <a:off x="827584" y="4243911"/>
            <a:ext cx="504056" cy="553241"/>
          </a:xfrm>
          <a:prstGeom prst="ellipse">
            <a:avLst/>
          </a:prstGeom>
          <a:noFill/>
          <a:ln w="38100">
            <a:solidFill>
              <a:srgbClr val="00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400" dirty="0" err="1" smtClean="0"/>
          </a:p>
        </p:txBody>
      </p:sp>
      <p:sp>
        <p:nvSpPr>
          <p:cNvPr id="8" name="Ellipse 7"/>
          <p:cNvSpPr/>
          <p:nvPr/>
        </p:nvSpPr>
        <p:spPr>
          <a:xfrm>
            <a:off x="8100392" y="1844824"/>
            <a:ext cx="504056" cy="553241"/>
          </a:xfrm>
          <a:prstGeom prst="ellipse">
            <a:avLst/>
          </a:prstGeom>
          <a:noFill/>
          <a:ln w="38100">
            <a:solidFill>
              <a:srgbClr val="00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38168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12" y="125760"/>
            <a:ext cx="828092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-48" dirty="0"/>
              <a:t>Analys</a:t>
            </a:r>
            <a:r>
              <a:rPr spc="-13" dirty="0"/>
              <a:t>e</a:t>
            </a:r>
            <a:r>
              <a:rPr spc="-70" dirty="0"/>
              <a:t> </a:t>
            </a:r>
            <a:r>
              <a:rPr spc="-48" dirty="0"/>
              <a:t>sectoriell</a:t>
            </a:r>
            <a:r>
              <a:rPr spc="-13" dirty="0"/>
              <a:t>e</a:t>
            </a:r>
            <a:r>
              <a:rPr spc="-70" dirty="0"/>
              <a:t> </a:t>
            </a:r>
            <a:r>
              <a:rPr spc="-48" dirty="0"/>
              <a:t>de</a:t>
            </a:r>
            <a:r>
              <a:rPr spc="-13" dirty="0"/>
              <a:t>s</a:t>
            </a:r>
            <a:r>
              <a:rPr spc="-70" dirty="0"/>
              <a:t> </a:t>
            </a:r>
            <a:r>
              <a:rPr spc="-48" dirty="0"/>
              <a:t>hôpitau</a:t>
            </a:r>
            <a:r>
              <a:rPr spc="-13" dirty="0"/>
              <a:t>x</a:t>
            </a:r>
            <a:r>
              <a:rPr spc="-70" dirty="0"/>
              <a:t> </a:t>
            </a:r>
            <a:r>
              <a:rPr spc="-48" dirty="0"/>
              <a:t>générau</a:t>
            </a:r>
            <a:r>
              <a:rPr spc="-13" dirty="0"/>
              <a:t>x</a:t>
            </a:r>
            <a:r>
              <a:rPr spc="-70" dirty="0"/>
              <a:t> </a:t>
            </a:r>
            <a:r>
              <a:rPr spc="-48" dirty="0"/>
              <a:t>su</a:t>
            </a:r>
            <a:r>
              <a:rPr spc="-9" dirty="0"/>
              <a:t>r</a:t>
            </a:r>
            <a:r>
              <a:rPr spc="-70" dirty="0"/>
              <a:t> </a:t>
            </a:r>
            <a:r>
              <a:rPr spc="-48" dirty="0"/>
              <a:t>bas</a:t>
            </a:r>
            <a:r>
              <a:rPr spc="-13" dirty="0"/>
              <a:t>e</a:t>
            </a:r>
            <a:r>
              <a:rPr spc="-70" dirty="0"/>
              <a:t> </a:t>
            </a:r>
            <a:r>
              <a:rPr spc="-48" dirty="0"/>
              <a:t>d</a:t>
            </a:r>
            <a:r>
              <a:rPr spc="-13" dirty="0"/>
              <a:t>u</a:t>
            </a:r>
            <a:r>
              <a:rPr spc="-70" dirty="0"/>
              <a:t> </a:t>
            </a:r>
            <a:r>
              <a:rPr spc="-48" dirty="0"/>
              <a:t>modèl</a:t>
            </a:r>
            <a:r>
              <a:rPr spc="-13" dirty="0"/>
              <a:t>e</a:t>
            </a:r>
            <a:r>
              <a:rPr spc="-70" dirty="0"/>
              <a:t> </a:t>
            </a:r>
            <a:r>
              <a:rPr spc="-53" dirty="0"/>
              <a:t>MAHA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075038" y="1926421"/>
            <a:ext cx="7570861" cy="1718604"/>
          </a:xfrm>
          <a:custGeom>
            <a:avLst/>
            <a:gdLst/>
            <a:ahLst/>
            <a:cxnLst/>
            <a:rect l="l" t="t" r="r" b="b"/>
            <a:pathLst>
              <a:path w="9022715" h="2432685">
                <a:moveTo>
                  <a:pt x="9022278" y="1649508"/>
                </a:moveTo>
                <a:lnTo>
                  <a:pt x="102866" y="2429830"/>
                </a:lnTo>
                <a:lnTo>
                  <a:pt x="80896" y="2431499"/>
                </a:lnTo>
                <a:lnTo>
                  <a:pt x="62300" y="2432360"/>
                </a:lnTo>
                <a:lnTo>
                  <a:pt x="46795" y="2432157"/>
                </a:lnTo>
                <a:lnTo>
                  <a:pt x="10071" y="2415518"/>
                </a:lnTo>
                <a:lnTo>
                  <a:pt x="327" y="2361146"/>
                </a:lnTo>
                <a:lnTo>
                  <a:pt x="0" y="2339717"/>
                </a:lnTo>
                <a:lnTo>
                  <a:pt x="29" y="881983"/>
                </a:lnTo>
                <a:lnTo>
                  <a:pt x="2536" y="829827"/>
                </a:lnTo>
                <a:lnTo>
                  <a:pt x="22237" y="791098"/>
                </a:lnTo>
                <a:lnTo>
                  <a:pt x="59066" y="778955"/>
                </a:lnTo>
                <a:lnTo>
                  <a:pt x="98337" y="774292"/>
                </a:lnTo>
                <a:lnTo>
                  <a:pt x="8919365" y="2530"/>
                </a:lnTo>
                <a:lnTo>
                  <a:pt x="8959931" y="0"/>
                </a:lnTo>
                <a:lnTo>
                  <a:pt x="8975436" y="203"/>
                </a:lnTo>
                <a:lnTo>
                  <a:pt x="9012160" y="16842"/>
                </a:lnTo>
                <a:lnTo>
                  <a:pt x="9021903" y="71214"/>
                </a:lnTo>
                <a:lnTo>
                  <a:pt x="9022278" y="164950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rot="21300000">
            <a:off x="1186405" y="2493335"/>
            <a:ext cx="6939039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900" b="1" spc="18" dirty="0">
                <a:solidFill>
                  <a:srgbClr val="FFFFFF"/>
                </a:solidFill>
                <a:latin typeface="BelfiusNormal"/>
                <a:cs typeface="BelfiusNormal"/>
              </a:rPr>
              <a:t>Bilan</a:t>
            </a:r>
            <a:r>
              <a:rPr sz="1900" b="1" dirty="0">
                <a:solidFill>
                  <a:srgbClr val="FFFFFF"/>
                </a:solidFill>
                <a:latin typeface="BelfiusNormal"/>
                <a:cs typeface="BelfiusNormal"/>
              </a:rPr>
              <a:t>:</a:t>
            </a:r>
            <a:r>
              <a:rPr sz="1900" b="1" spc="39" dirty="0">
                <a:solidFill>
                  <a:srgbClr val="FFFFFF"/>
                </a:solidFill>
                <a:latin typeface="BelfiusNormal"/>
                <a:cs typeface="BelfiusNormal"/>
              </a:rPr>
              <a:t> </a:t>
            </a:r>
            <a:r>
              <a:rPr lang="fr-BE" sz="1900" b="1" u="sng" spc="39" dirty="0" smtClean="0">
                <a:solidFill>
                  <a:srgbClr val="00FF00"/>
                </a:solidFill>
                <a:latin typeface="BelfiusNormal"/>
                <a:cs typeface="BelfiusNormal"/>
              </a:rPr>
              <a:t>solvabilité</a:t>
            </a:r>
            <a:r>
              <a:rPr lang="fr-BE" sz="1900" b="1" spc="39" dirty="0" smtClean="0">
                <a:solidFill>
                  <a:srgbClr val="00FF00"/>
                </a:solidFill>
                <a:latin typeface="BelfiusNormal"/>
                <a:cs typeface="BelfiusNormal"/>
              </a:rPr>
              <a:t> </a:t>
            </a:r>
            <a:r>
              <a:rPr lang="fr-BE" sz="1900" b="1" spc="39" dirty="0" smtClean="0">
                <a:solidFill>
                  <a:srgbClr val="FFFFFF"/>
                </a:solidFill>
                <a:latin typeface="BelfiusNormal"/>
                <a:cs typeface="BelfiusNormal"/>
              </a:rPr>
              <a:t>(degré d’indépendance financière) et taux endettement (financement externe)</a:t>
            </a:r>
            <a:r>
              <a:rPr lang="fr-FR" sz="1900" b="1" spc="-4" dirty="0" smtClean="0">
                <a:solidFill>
                  <a:srgbClr val="FFFFFF"/>
                </a:solidFill>
                <a:latin typeface="BelfiusNormal"/>
                <a:cs typeface="BelfiusNormal"/>
              </a:rPr>
              <a:t> </a:t>
            </a:r>
            <a:endParaRPr sz="1900" dirty="0">
              <a:latin typeface="BelfiusNormal"/>
              <a:cs typeface="BelfiusNorm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2583" y="1168143"/>
            <a:ext cx="4943513" cy="1297900"/>
          </a:xfrm>
          <a:custGeom>
            <a:avLst/>
            <a:gdLst/>
            <a:ahLst/>
            <a:cxnLst/>
            <a:rect l="l" t="t" r="r" b="b"/>
            <a:pathLst>
              <a:path w="3640454" h="1277620">
                <a:moveTo>
                  <a:pt x="3640054" y="965499"/>
                </a:moveTo>
                <a:lnTo>
                  <a:pt x="102866" y="1274938"/>
                </a:lnTo>
                <a:lnTo>
                  <a:pt x="80896" y="1276607"/>
                </a:lnTo>
                <a:lnTo>
                  <a:pt x="62300" y="1277468"/>
                </a:lnTo>
                <a:lnTo>
                  <a:pt x="46795" y="1277265"/>
                </a:lnTo>
                <a:lnTo>
                  <a:pt x="10071" y="1260626"/>
                </a:lnTo>
                <a:lnTo>
                  <a:pt x="327" y="1206254"/>
                </a:lnTo>
                <a:lnTo>
                  <a:pt x="0" y="1184825"/>
                </a:lnTo>
                <a:lnTo>
                  <a:pt x="29" y="411100"/>
                </a:lnTo>
                <a:lnTo>
                  <a:pt x="2536" y="358944"/>
                </a:lnTo>
                <a:lnTo>
                  <a:pt x="22237" y="320215"/>
                </a:lnTo>
                <a:lnTo>
                  <a:pt x="59066" y="308072"/>
                </a:lnTo>
                <a:lnTo>
                  <a:pt x="98337" y="303409"/>
                </a:lnTo>
                <a:lnTo>
                  <a:pt x="3537141" y="2530"/>
                </a:lnTo>
                <a:lnTo>
                  <a:pt x="3577707" y="0"/>
                </a:lnTo>
                <a:lnTo>
                  <a:pt x="3593212" y="203"/>
                </a:lnTo>
                <a:lnTo>
                  <a:pt x="3629936" y="16842"/>
                </a:lnTo>
                <a:lnTo>
                  <a:pt x="3639679" y="71214"/>
                </a:lnTo>
                <a:lnTo>
                  <a:pt x="3640054" y="965499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 rot="21360000">
            <a:off x="688291" y="1544945"/>
            <a:ext cx="4604754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73"/>
              </a:lnSpc>
            </a:pPr>
            <a:r>
              <a:rPr lang="fr-BE" sz="3300" b="1" spc="-22" dirty="0" smtClean="0">
                <a:solidFill>
                  <a:srgbClr val="FFFFFF"/>
                </a:solidFill>
                <a:latin typeface="BelfiusNormal"/>
                <a:cs typeface="BelfiusNormal"/>
              </a:rPr>
              <a:t>Eléments clés abordés</a:t>
            </a:r>
            <a:endParaRPr sz="5000" baseline="4385" dirty="0">
              <a:latin typeface="BelfiusNormal"/>
              <a:cs typeface="BelfiusNorm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75038" y="3211205"/>
            <a:ext cx="7592454" cy="1369924"/>
          </a:xfrm>
          <a:custGeom>
            <a:avLst/>
            <a:gdLst/>
            <a:ahLst/>
            <a:cxnLst/>
            <a:rect l="l" t="t" r="r" b="b"/>
            <a:pathLst>
              <a:path w="9022715" h="1676400">
                <a:moveTo>
                  <a:pt x="9022278" y="893495"/>
                </a:moveTo>
                <a:lnTo>
                  <a:pt x="102866" y="1673818"/>
                </a:lnTo>
                <a:lnTo>
                  <a:pt x="80896" y="1675486"/>
                </a:lnTo>
                <a:lnTo>
                  <a:pt x="62300" y="1676348"/>
                </a:lnTo>
                <a:lnTo>
                  <a:pt x="46795" y="1676145"/>
                </a:lnTo>
                <a:lnTo>
                  <a:pt x="10071" y="1659506"/>
                </a:lnTo>
                <a:lnTo>
                  <a:pt x="327" y="1605134"/>
                </a:lnTo>
                <a:lnTo>
                  <a:pt x="0" y="1583705"/>
                </a:lnTo>
                <a:lnTo>
                  <a:pt x="29" y="881983"/>
                </a:lnTo>
                <a:lnTo>
                  <a:pt x="2536" y="829827"/>
                </a:lnTo>
                <a:lnTo>
                  <a:pt x="22237" y="791098"/>
                </a:lnTo>
                <a:lnTo>
                  <a:pt x="59066" y="778955"/>
                </a:lnTo>
                <a:lnTo>
                  <a:pt x="98337" y="774292"/>
                </a:lnTo>
                <a:lnTo>
                  <a:pt x="8919365" y="2530"/>
                </a:lnTo>
                <a:lnTo>
                  <a:pt x="8959931" y="0"/>
                </a:lnTo>
                <a:lnTo>
                  <a:pt x="8975436" y="203"/>
                </a:lnTo>
                <a:lnTo>
                  <a:pt x="9012160" y="16842"/>
                </a:lnTo>
                <a:lnTo>
                  <a:pt x="9021903" y="71214"/>
                </a:lnTo>
                <a:lnTo>
                  <a:pt x="9022278" y="89349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 rot="21360000">
            <a:off x="1197022" y="3608908"/>
            <a:ext cx="7231292" cy="574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r-BE" sz="2800" b="1" baseline="-24547" dirty="0" smtClean="0">
                <a:solidFill>
                  <a:srgbClr val="FFFFFF"/>
                </a:solidFill>
                <a:latin typeface="BelfiusNormal"/>
                <a:cs typeface="BelfiusNormal"/>
              </a:rPr>
              <a:t>Compte de résultats: </a:t>
            </a:r>
            <a:r>
              <a:rPr lang="fr-BE" sz="2800" b="1" baseline="-24547" dirty="0" smtClean="0">
                <a:solidFill>
                  <a:srgbClr val="00FF00"/>
                </a:solidFill>
                <a:latin typeface="BelfiusNormal"/>
                <a:cs typeface="BelfiusNormal"/>
              </a:rPr>
              <a:t>cash flow (trésorerie) - free cash flow= marge autofinancement</a:t>
            </a:r>
            <a:endParaRPr sz="2800" baseline="1291" dirty="0">
              <a:solidFill>
                <a:srgbClr val="00FF00"/>
              </a:solidFill>
              <a:latin typeface="BelfiusNormal"/>
              <a:cs typeface="BelfiusNorm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75038" y="4077072"/>
            <a:ext cx="7570861" cy="1298279"/>
          </a:xfrm>
          <a:custGeom>
            <a:avLst/>
            <a:gdLst/>
            <a:ahLst/>
            <a:cxnLst/>
            <a:rect l="l" t="t" r="r" b="b"/>
            <a:pathLst>
              <a:path w="9022715" h="1676400">
                <a:moveTo>
                  <a:pt x="9022278" y="893495"/>
                </a:moveTo>
                <a:lnTo>
                  <a:pt x="102866" y="1673818"/>
                </a:lnTo>
                <a:lnTo>
                  <a:pt x="80896" y="1675486"/>
                </a:lnTo>
                <a:lnTo>
                  <a:pt x="62300" y="1676348"/>
                </a:lnTo>
                <a:lnTo>
                  <a:pt x="46795" y="1676145"/>
                </a:lnTo>
                <a:lnTo>
                  <a:pt x="10071" y="1659506"/>
                </a:lnTo>
                <a:lnTo>
                  <a:pt x="327" y="1605134"/>
                </a:lnTo>
                <a:lnTo>
                  <a:pt x="0" y="1583705"/>
                </a:lnTo>
                <a:lnTo>
                  <a:pt x="29" y="881983"/>
                </a:lnTo>
                <a:lnTo>
                  <a:pt x="2536" y="829827"/>
                </a:lnTo>
                <a:lnTo>
                  <a:pt x="22237" y="791098"/>
                </a:lnTo>
                <a:lnTo>
                  <a:pt x="59066" y="778955"/>
                </a:lnTo>
                <a:lnTo>
                  <a:pt x="98337" y="774292"/>
                </a:lnTo>
                <a:lnTo>
                  <a:pt x="8919365" y="2530"/>
                </a:lnTo>
                <a:lnTo>
                  <a:pt x="8959931" y="0"/>
                </a:lnTo>
                <a:lnTo>
                  <a:pt x="8975436" y="203"/>
                </a:lnTo>
                <a:lnTo>
                  <a:pt x="9012160" y="16842"/>
                </a:lnTo>
                <a:lnTo>
                  <a:pt x="9021903" y="71214"/>
                </a:lnTo>
                <a:lnTo>
                  <a:pt x="9022278" y="89349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 rot="21360000">
            <a:off x="1176037" y="4582581"/>
            <a:ext cx="7252303" cy="287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r-BE" sz="2800" b="1" spc="-131" baseline="-20671" dirty="0" smtClean="0">
                <a:solidFill>
                  <a:srgbClr val="FFFFFF"/>
                </a:solidFill>
                <a:latin typeface="BelfiusNormal"/>
                <a:cs typeface="BelfiusNormal"/>
              </a:rPr>
              <a:t>L’évolution des </a:t>
            </a:r>
            <a:r>
              <a:rPr lang="fr-BE" sz="2800" b="1" spc="-131" baseline="-20671" dirty="0" smtClean="0">
                <a:solidFill>
                  <a:srgbClr val="00FF00"/>
                </a:solidFill>
                <a:latin typeface="BelfiusNormal"/>
                <a:cs typeface="BelfiusNormal"/>
              </a:rPr>
              <a:t>activités </a:t>
            </a:r>
            <a:r>
              <a:rPr lang="fr-BE" sz="2800" b="1" spc="-131" baseline="-20671" dirty="0" smtClean="0">
                <a:solidFill>
                  <a:srgbClr val="FFFFFF"/>
                </a:solidFill>
                <a:latin typeface="BelfiusNormal"/>
                <a:cs typeface="BelfiusNormal"/>
              </a:rPr>
              <a:t>et le contrôle des </a:t>
            </a:r>
            <a:r>
              <a:rPr lang="fr-BE" sz="2800" b="1" spc="-131" baseline="-20671" dirty="0" smtClean="0">
                <a:solidFill>
                  <a:srgbClr val="00FF00"/>
                </a:solidFill>
                <a:latin typeface="BelfiusNormal"/>
                <a:cs typeface="BelfiusNormal"/>
              </a:rPr>
              <a:t>masses salariales </a:t>
            </a:r>
            <a:endParaRPr sz="2800" baseline="5167" dirty="0">
              <a:solidFill>
                <a:srgbClr val="00FF00"/>
              </a:solidFill>
              <a:latin typeface="BelfiusNormal"/>
              <a:cs typeface="BelfiusNormal"/>
            </a:endParaRPr>
          </a:p>
        </p:txBody>
      </p:sp>
      <p:sp>
        <p:nvSpPr>
          <p:cNvPr id="13" name="object 11"/>
          <p:cNvSpPr/>
          <p:nvPr/>
        </p:nvSpPr>
        <p:spPr>
          <a:xfrm>
            <a:off x="1105595" y="5011041"/>
            <a:ext cx="7570861" cy="1298279"/>
          </a:xfrm>
          <a:custGeom>
            <a:avLst/>
            <a:gdLst/>
            <a:ahLst/>
            <a:cxnLst/>
            <a:rect l="l" t="t" r="r" b="b"/>
            <a:pathLst>
              <a:path w="9022715" h="1676400">
                <a:moveTo>
                  <a:pt x="9022278" y="893495"/>
                </a:moveTo>
                <a:lnTo>
                  <a:pt x="102866" y="1673818"/>
                </a:lnTo>
                <a:lnTo>
                  <a:pt x="80896" y="1675486"/>
                </a:lnTo>
                <a:lnTo>
                  <a:pt x="62300" y="1676348"/>
                </a:lnTo>
                <a:lnTo>
                  <a:pt x="46795" y="1676145"/>
                </a:lnTo>
                <a:lnTo>
                  <a:pt x="10071" y="1659506"/>
                </a:lnTo>
                <a:lnTo>
                  <a:pt x="327" y="1605134"/>
                </a:lnTo>
                <a:lnTo>
                  <a:pt x="0" y="1583705"/>
                </a:lnTo>
                <a:lnTo>
                  <a:pt x="29" y="881983"/>
                </a:lnTo>
                <a:lnTo>
                  <a:pt x="2536" y="829827"/>
                </a:lnTo>
                <a:lnTo>
                  <a:pt x="22237" y="791098"/>
                </a:lnTo>
                <a:lnTo>
                  <a:pt x="59066" y="778955"/>
                </a:lnTo>
                <a:lnTo>
                  <a:pt x="98337" y="774292"/>
                </a:lnTo>
                <a:lnTo>
                  <a:pt x="8919365" y="2530"/>
                </a:lnTo>
                <a:lnTo>
                  <a:pt x="8959931" y="0"/>
                </a:lnTo>
                <a:lnTo>
                  <a:pt x="8975436" y="203"/>
                </a:lnTo>
                <a:lnTo>
                  <a:pt x="9012160" y="16842"/>
                </a:lnTo>
                <a:lnTo>
                  <a:pt x="9021903" y="71214"/>
                </a:lnTo>
                <a:lnTo>
                  <a:pt x="9022278" y="89349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 txBox="1"/>
          <p:nvPr/>
        </p:nvSpPr>
        <p:spPr>
          <a:xfrm rot="21360000">
            <a:off x="1260818" y="5481798"/>
            <a:ext cx="7252303" cy="287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r-BE" sz="2800" b="1" spc="-131" baseline="-20671" dirty="0" smtClean="0">
                <a:solidFill>
                  <a:srgbClr val="FFFFFF"/>
                </a:solidFill>
                <a:latin typeface="BelfiusNormal"/>
                <a:cs typeface="BelfiusNormal"/>
              </a:rPr>
              <a:t>Synthèse: </a:t>
            </a:r>
            <a:r>
              <a:rPr lang="fr-BE" sz="2800" b="1" spc="-131" baseline="-20671" dirty="0" smtClean="0">
                <a:solidFill>
                  <a:srgbClr val="00FF00"/>
                </a:solidFill>
                <a:latin typeface="BelfiusNormal"/>
                <a:cs typeface="BelfiusNormal"/>
              </a:rPr>
              <a:t>une combinaison de critères  </a:t>
            </a:r>
            <a:endParaRPr sz="2800" baseline="5167" dirty="0">
              <a:solidFill>
                <a:srgbClr val="00FF00"/>
              </a:solidFill>
              <a:latin typeface="BelfiusNormal"/>
              <a:cs typeface="BelfiusNormal"/>
            </a:endParaRPr>
          </a:p>
        </p:txBody>
      </p:sp>
    </p:spTree>
    <p:extLst>
      <p:ext uri="{BB962C8B-B14F-4D97-AF65-F5344CB8AC3E}">
        <p14:creationId xmlns:p14="http://schemas.microsoft.com/office/powerpoint/2010/main" val="2852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12" y="125760"/>
            <a:ext cx="828092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lnSpc>
                <a:spcPts val="2717"/>
              </a:lnSpc>
            </a:pPr>
            <a:r>
              <a:rPr spc="18" dirty="0"/>
              <a:t>A</a:t>
            </a:r>
            <a:r>
              <a:rPr spc="22" dirty="0"/>
              <a:t>c</a:t>
            </a:r>
            <a:r>
              <a:rPr spc="48" dirty="0"/>
              <a:t>t</a:t>
            </a:r>
            <a:r>
              <a:rPr spc="35" dirty="0"/>
              <a:t>iv</a:t>
            </a:r>
            <a:r>
              <a:rPr spc="9" dirty="0"/>
              <a:t>i</a:t>
            </a:r>
            <a:r>
              <a:rPr spc="31" dirty="0"/>
              <a:t>t</a:t>
            </a:r>
            <a:r>
              <a:rPr dirty="0"/>
              <a:t>é</a:t>
            </a:r>
            <a:r>
              <a:rPr spc="44" dirty="0"/>
              <a:t> </a:t>
            </a:r>
            <a:r>
              <a:rPr spc="26" dirty="0"/>
              <a:t>s</a:t>
            </a:r>
            <a:r>
              <a:rPr spc="9" dirty="0"/>
              <a:t>e</a:t>
            </a:r>
            <a:r>
              <a:rPr spc="114" dirty="0"/>
              <a:t>r</a:t>
            </a:r>
            <a:r>
              <a:rPr spc="35" dirty="0"/>
              <a:t>v</a:t>
            </a:r>
            <a:r>
              <a:rPr spc="4" dirty="0"/>
              <a:t>i</a:t>
            </a:r>
            <a:r>
              <a:rPr spc="9" dirty="0"/>
              <a:t>c</a:t>
            </a:r>
            <a:r>
              <a:rPr spc="26" dirty="0"/>
              <a:t>e</a:t>
            </a:r>
            <a:r>
              <a:rPr dirty="0"/>
              <a:t>s</a:t>
            </a:r>
          </a:p>
          <a:p>
            <a:pPr marL="11131">
              <a:lnSpc>
                <a:spcPts val="2507"/>
              </a:lnSpc>
            </a:pPr>
            <a:r>
              <a:rPr sz="2100" spc="9" dirty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sz="2100" spc="22" dirty="0">
                <a:solidFill>
                  <a:schemeClr val="bg1">
                    <a:lumMod val="85000"/>
                  </a:schemeClr>
                </a:solidFill>
              </a:rPr>
              <a:t>u</a:t>
            </a:r>
            <a:r>
              <a:rPr sz="2100" spc="31" dirty="0">
                <a:solidFill>
                  <a:schemeClr val="bg1">
                    <a:lumMod val="85000"/>
                  </a:schemeClr>
                </a:solidFill>
              </a:rPr>
              <a:t>r</a:t>
            </a:r>
            <a:r>
              <a:rPr sz="2100" spc="13" dirty="0">
                <a:solidFill>
                  <a:schemeClr val="bg1">
                    <a:lumMod val="85000"/>
                  </a:schemeClr>
                </a:solidFill>
              </a:rPr>
              <a:t>é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sz="2100" spc="39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26" dirty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éj</a:t>
            </a:r>
            <a:r>
              <a:rPr sz="2100" spc="9" dirty="0">
                <a:solidFill>
                  <a:schemeClr val="bg1">
                    <a:lumMod val="85000"/>
                  </a:schemeClr>
                </a:solidFill>
              </a:rPr>
              <a:t>o</a:t>
            </a:r>
            <a:r>
              <a:rPr sz="2100" spc="22" dirty="0">
                <a:solidFill>
                  <a:schemeClr val="bg1">
                    <a:lumMod val="85000"/>
                  </a:schemeClr>
                </a:solidFill>
              </a:rPr>
              <a:t>u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r</a:t>
            </a:r>
            <a:r>
              <a:rPr sz="2100" spc="39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&amp;</a:t>
            </a:r>
            <a:r>
              <a:rPr sz="2100" spc="39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13" dirty="0">
                <a:solidFill>
                  <a:schemeClr val="bg1">
                    <a:lumMod val="85000"/>
                  </a:schemeClr>
                </a:solidFill>
              </a:rPr>
              <a:t>o</a:t>
            </a:r>
            <a:r>
              <a:rPr sz="2100" spc="18" dirty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sz="2100" spc="22" dirty="0">
                <a:solidFill>
                  <a:schemeClr val="bg1">
                    <a:lumMod val="85000"/>
                  </a:schemeClr>
                </a:solidFill>
              </a:rPr>
              <a:t>cu</a:t>
            </a:r>
            <a:r>
              <a:rPr sz="2100" spc="26" dirty="0">
                <a:solidFill>
                  <a:schemeClr val="bg1">
                    <a:lumMod val="85000"/>
                  </a:schemeClr>
                </a:solidFill>
              </a:rPr>
              <a:t>p</a:t>
            </a:r>
            <a:r>
              <a:rPr sz="2100" spc="18" dirty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sz="2100" spc="44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sz="2100" spc="13" dirty="0">
                <a:solidFill>
                  <a:schemeClr val="bg1">
                    <a:lumMod val="85000"/>
                  </a:schemeClr>
                </a:solidFill>
              </a:rPr>
              <a:t>o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02469" y="3190998"/>
            <a:ext cx="184666" cy="98074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131"/>
            <a:r>
              <a:rPr sz="12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1200"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cc</a:t>
            </a:r>
            <a:r>
              <a:rPr sz="1200" b="1" spc="18" dirty="0">
                <a:solidFill>
                  <a:srgbClr val="425B6C"/>
                </a:solidFill>
                <a:latin typeface="BelfiusAlternative"/>
                <a:cs typeface="BelfiusAlternative"/>
              </a:rPr>
              <a:t>up</a:t>
            </a:r>
            <a:r>
              <a:rPr sz="1200"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1200" b="1" spc="31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1200"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1200"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on</a:t>
            </a:r>
            <a:endParaRPr sz="1200" dirty="0">
              <a:latin typeface="BelfiusAlternative"/>
              <a:cs typeface="BelfiusAlternativ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8654" y="4810859"/>
            <a:ext cx="142861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1452538" algn="l"/>
              </a:tabLst>
            </a:pPr>
            <a:r>
              <a:rPr sz="7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80 </a:t>
            </a:r>
            <a:r>
              <a:rPr sz="700" u="sng" dirty="0">
                <a:solidFill>
                  <a:srgbClr val="58595B"/>
                </a:solidFill>
                <a:latin typeface="BelfiusAlternative"/>
                <a:cs typeface="BelfiusAlternative"/>
              </a:rPr>
              <a:t> 	</a:t>
            </a:r>
            <a:endParaRPr sz="700">
              <a:latin typeface="BelfiusAlternative"/>
              <a:cs typeface="BelfiusAlternativ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50613" y="4532787"/>
            <a:ext cx="147422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1499286" algn="l"/>
              </a:tabLst>
            </a:pPr>
            <a:r>
              <a:rPr sz="7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100</a:t>
            </a:r>
            <a:r>
              <a:rPr sz="700" spc="-13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700" u="sng" dirty="0">
                <a:solidFill>
                  <a:srgbClr val="58595B"/>
                </a:solidFill>
                <a:latin typeface="BelfiusAlternative"/>
                <a:cs typeface="BelfiusAlternative"/>
              </a:rPr>
              <a:t> 	</a:t>
            </a:r>
            <a:endParaRPr sz="700">
              <a:latin typeface="BelfiusAlternative"/>
              <a:cs typeface="BelfiusAlternativ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87057" y="4843093"/>
            <a:ext cx="323081" cy="11516"/>
          </a:xfrm>
          <a:custGeom>
            <a:avLst/>
            <a:gdLst/>
            <a:ahLst/>
            <a:cxnLst/>
            <a:rect l="l" t="t" r="r" b="b"/>
            <a:pathLst>
              <a:path w="377825" h="12700">
                <a:moveTo>
                  <a:pt x="377278" y="12268"/>
                </a:moveTo>
                <a:lnTo>
                  <a:pt x="0" y="0"/>
                </a:lnTo>
              </a:path>
            </a:pathLst>
          </a:custGeom>
          <a:ln w="16256">
            <a:solidFill>
              <a:srgbClr val="5F08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9673" y="4837535"/>
            <a:ext cx="323081" cy="16699"/>
          </a:xfrm>
          <a:custGeom>
            <a:avLst/>
            <a:gdLst/>
            <a:ahLst/>
            <a:cxnLst/>
            <a:rect l="l" t="t" r="r" b="b"/>
            <a:pathLst>
              <a:path w="377825" h="18414">
                <a:moveTo>
                  <a:pt x="377266" y="0"/>
                </a:moveTo>
                <a:lnTo>
                  <a:pt x="0" y="18402"/>
                </a:lnTo>
              </a:path>
            </a:pathLst>
          </a:custGeom>
          <a:ln w="16256">
            <a:solidFill>
              <a:srgbClr val="5F08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32271" y="4837529"/>
            <a:ext cx="323081" cy="19578"/>
          </a:xfrm>
          <a:custGeom>
            <a:avLst/>
            <a:gdLst/>
            <a:ahLst/>
            <a:cxnLst/>
            <a:rect l="l" t="t" r="r" b="b"/>
            <a:pathLst>
              <a:path w="377825" h="21589">
                <a:moveTo>
                  <a:pt x="377278" y="21475"/>
                </a:moveTo>
                <a:lnTo>
                  <a:pt x="0" y="0"/>
                </a:lnTo>
              </a:path>
            </a:pathLst>
          </a:custGeom>
          <a:ln w="16256">
            <a:solidFill>
              <a:srgbClr val="5F08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77681" y="4838670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5F08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00287" y="4849799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5F08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22892" y="4833114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5F08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45510" y="4852573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0" y="4876"/>
                </a:moveTo>
                <a:lnTo>
                  <a:pt x="21945" y="4876"/>
                </a:lnTo>
              </a:path>
            </a:pathLst>
          </a:custGeom>
          <a:ln w="11023">
            <a:solidFill>
              <a:srgbClr val="5F08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535609" y="5069734"/>
            <a:ext cx="601868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341709" algn="l"/>
              </a:tabLst>
            </a:pPr>
            <a:r>
              <a:rPr sz="7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2013	2014</a:t>
            </a:r>
            <a:endParaRPr sz="700" dirty="0">
              <a:latin typeface="BelfiusAlternative"/>
              <a:cs typeface="BelfiusAlternativ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03422" y="5083511"/>
            <a:ext cx="601563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341709" algn="l"/>
              </a:tabLst>
            </a:pPr>
            <a:r>
              <a:rPr sz="7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2011	2012</a:t>
            </a:r>
            <a:endParaRPr sz="700" dirty="0">
              <a:latin typeface="BelfiusAlternative"/>
              <a:cs typeface="BelfiusAlternativ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98654" y="4226434"/>
            <a:ext cx="142861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1452538" algn="l"/>
              </a:tabLst>
            </a:pPr>
            <a:r>
              <a:rPr sz="7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50 </a:t>
            </a:r>
            <a:r>
              <a:rPr sz="700" u="sng" dirty="0">
                <a:solidFill>
                  <a:srgbClr val="58595B"/>
                </a:solidFill>
                <a:latin typeface="BelfiusAlternative"/>
                <a:cs typeface="BelfiusAlternative"/>
              </a:rPr>
              <a:t> 	</a:t>
            </a:r>
            <a:endParaRPr sz="700">
              <a:latin typeface="BelfiusAlternative"/>
              <a:cs typeface="BelfiusAlternativ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98654" y="3948362"/>
            <a:ext cx="117829" cy="111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7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60</a:t>
            </a:r>
            <a:endParaRPr sz="700">
              <a:latin typeface="BelfiusAlternative"/>
              <a:cs typeface="BelfiusAlternativ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987057" y="4029251"/>
            <a:ext cx="323081" cy="50095"/>
          </a:xfrm>
          <a:custGeom>
            <a:avLst/>
            <a:gdLst/>
            <a:ahLst/>
            <a:cxnLst/>
            <a:rect l="l" t="t" r="r" b="b"/>
            <a:pathLst>
              <a:path w="377825" h="55245">
                <a:moveTo>
                  <a:pt x="377278" y="55206"/>
                </a:moveTo>
                <a:lnTo>
                  <a:pt x="0" y="0"/>
                </a:lnTo>
              </a:path>
            </a:pathLst>
          </a:custGeom>
          <a:ln w="16256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09673" y="4079312"/>
            <a:ext cx="323081" cy="61613"/>
          </a:xfrm>
          <a:custGeom>
            <a:avLst/>
            <a:gdLst/>
            <a:ahLst/>
            <a:cxnLst/>
            <a:rect l="l" t="t" r="r" b="b"/>
            <a:pathLst>
              <a:path w="377825" h="67945">
                <a:moveTo>
                  <a:pt x="377266" y="67462"/>
                </a:moveTo>
                <a:lnTo>
                  <a:pt x="0" y="0"/>
                </a:lnTo>
              </a:path>
            </a:pathLst>
          </a:custGeom>
          <a:ln w="16256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32271" y="4140486"/>
            <a:ext cx="323081" cy="69674"/>
          </a:xfrm>
          <a:custGeom>
            <a:avLst/>
            <a:gdLst/>
            <a:ahLst/>
            <a:cxnLst/>
            <a:rect l="l" t="t" r="r" b="b"/>
            <a:pathLst>
              <a:path w="377825" h="76835">
                <a:moveTo>
                  <a:pt x="377278" y="76669"/>
                </a:moveTo>
                <a:lnTo>
                  <a:pt x="0" y="0"/>
                </a:lnTo>
              </a:path>
            </a:pathLst>
          </a:custGeom>
          <a:ln w="16256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77681" y="4024834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00287" y="4074885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22892" y="4136068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45505" y="4205586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0"/>
                </a:moveTo>
                <a:lnTo>
                  <a:pt x="30073" y="4870"/>
                </a:lnTo>
              </a:path>
            </a:pathLst>
          </a:custGeom>
          <a:ln w="27266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23552" y="4031375"/>
            <a:ext cx="1290694" cy="0"/>
          </a:xfrm>
          <a:custGeom>
            <a:avLst/>
            <a:gdLst/>
            <a:ahLst/>
            <a:cxnLst/>
            <a:rect l="l" t="t" r="r" b="b"/>
            <a:pathLst>
              <a:path w="1509395">
                <a:moveTo>
                  <a:pt x="0" y="0"/>
                </a:moveTo>
                <a:lnTo>
                  <a:pt x="1508899" y="0"/>
                </a:lnTo>
              </a:path>
            </a:pathLst>
          </a:custGeom>
          <a:ln w="812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698654" y="3667821"/>
            <a:ext cx="142861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1452538" algn="l"/>
              </a:tabLst>
            </a:pPr>
            <a:r>
              <a:rPr sz="7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80 </a:t>
            </a:r>
            <a:r>
              <a:rPr sz="700" u="sng" dirty="0">
                <a:solidFill>
                  <a:srgbClr val="58595B"/>
                </a:solidFill>
                <a:latin typeface="BelfiusAlternative"/>
                <a:cs typeface="BelfiusAlternative"/>
              </a:rPr>
              <a:t> 	</a:t>
            </a:r>
            <a:endParaRPr sz="700">
              <a:latin typeface="BelfiusAlternative"/>
              <a:cs typeface="BelfiusAlternative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23551" y="3465237"/>
            <a:ext cx="1290694" cy="0"/>
          </a:xfrm>
          <a:custGeom>
            <a:avLst/>
            <a:gdLst/>
            <a:ahLst/>
            <a:cxnLst/>
            <a:rect l="l" t="t" r="r" b="b"/>
            <a:pathLst>
              <a:path w="1509395">
                <a:moveTo>
                  <a:pt x="0" y="0"/>
                </a:moveTo>
                <a:lnTo>
                  <a:pt x="1508899" y="0"/>
                </a:lnTo>
              </a:path>
            </a:pathLst>
          </a:custGeom>
          <a:ln w="8469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87057" y="3602036"/>
            <a:ext cx="645619" cy="0"/>
          </a:xfrm>
          <a:custGeom>
            <a:avLst/>
            <a:gdLst/>
            <a:ahLst/>
            <a:cxnLst/>
            <a:rect l="l" t="t" r="r" b="b"/>
            <a:pathLst>
              <a:path w="755015">
                <a:moveTo>
                  <a:pt x="0" y="0"/>
                </a:moveTo>
                <a:lnTo>
                  <a:pt x="754547" y="0"/>
                </a:lnTo>
              </a:path>
            </a:pathLst>
          </a:custGeom>
          <a:ln w="1779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32271" y="3599950"/>
            <a:ext cx="323081" cy="21305"/>
          </a:xfrm>
          <a:custGeom>
            <a:avLst/>
            <a:gdLst/>
            <a:ahLst/>
            <a:cxnLst/>
            <a:rect l="l" t="t" r="r" b="b"/>
            <a:pathLst>
              <a:path w="377825" h="23495">
                <a:moveTo>
                  <a:pt x="377278" y="22999"/>
                </a:moveTo>
                <a:lnTo>
                  <a:pt x="0" y="0"/>
                </a:lnTo>
              </a:path>
            </a:pathLst>
          </a:custGeom>
          <a:ln w="16256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77681" y="3598305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00287" y="3598305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22892" y="3595527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45505" y="3616386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0"/>
                </a:moveTo>
                <a:lnTo>
                  <a:pt x="30073" y="4870"/>
                </a:lnTo>
              </a:path>
            </a:pathLst>
          </a:custGeom>
          <a:ln w="27266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7057" y="2944298"/>
            <a:ext cx="323081" cy="14395"/>
          </a:xfrm>
          <a:custGeom>
            <a:avLst/>
            <a:gdLst/>
            <a:ahLst/>
            <a:cxnLst/>
            <a:rect l="l" t="t" r="r" b="b"/>
            <a:pathLst>
              <a:path w="377825" h="15875">
                <a:moveTo>
                  <a:pt x="377278" y="15341"/>
                </a:moveTo>
                <a:lnTo>
                  <a:pt x="0" y="0"/>
                </a:lnTo>
              </a:path>
            </a:pathLst>
          </a:custGeom>
          <a:ln w="16256">
            <a:solidFill>
              <a:srgbClr val="D31D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09673" y="2958212"/>
            <a:ext cx="323081" cy="25336"/>
          </a:xfrm>
          <a:custGeom>
            <a:avLst/>
            <a:gdLst/>
            <a:ahLst/>
            <a:cxnLst/>
            <a:rect l="l" t="t" r="r" b="b"/>
            <a:pathLst>
              <a:path w="377825" h="27939">
                <a:moveTo>
                  <a:pt x="377266" y="27597"/>
                </a:moveTo>
                <a:lnTo>
                  <a:pt x="0" y="0"/>
                </a:lnTo>
              </a:path>
            </a:pathLst>
          </a:custGeom>
          <a:ln w="16256">
            <a:solidFill>
              <a:srgbClr val="D31D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32271" y="2983239"/>
            <a:ext cx="323081" cy="40307"/>
          </a:xfrm>
          <a:custGeom>
            <a:avLst/>
            <a:gdLst/>
            <a:ahLst/>
            <a:cxnLst/>
            <a:rect l="l" t="t" r="r" b="b"/>
            <a:pathLst>
              <a:path w="377825" h="44450">
                <a:moveTo>
                  <a:pt x="377278" y="44462"/>
                </a:moveTo>
                <a:lnTo>
                  <a:pt x="0" y="0"/>
                </a:lnTo>
              </a:path>
            </a:pathLst>
          </a:custGeom>
          <a:ln w="16256">
            <a:solidFill>
              <a:srgbClr val="D31D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77681" y="2939882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D31D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00287" y="2953789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D31D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22892" y="2978812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D31D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45505" y="3019138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D31D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87057" y="2418737"/>
            <a:ext cx="323081" cy="9789"/>
          </a:xfrm>
          <a:custGeom>
            <a:avLst/>
            <a:gdLst/>
            <a:ahLst/>
            <a:cxnLst/>
            <a:rect l="l" t="t" r="r" b="b"/>
            <a:pathLst>
              <a:path w="377825" h="10794">
                <a:moveTo>
                  <a:pt x="377278" y="10731"/>
                </a:moveTo>
                <a:lnTo>
                  <a:pt x="0" y="0"/>
                </a:lnTo>
              </a:path>
            </a:pathLst>
          </a:custGeom>
          <a:ln w="16256">
            <a:solidFill>
              <a:srgbClr val="F59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09673" y="2428469"/>
            <a:ext cx="323081" cy="21305"/>
          </a:xfrm>
          <a:custGeom>
            <a:avLst/>
            <a:gdLst/>
            <a:ahLst/>
            <a:cxnLst/>
            <a:rect l="l" t="t" r="r" b="b"/>
            <a:pathLst>
              <a:path w="377825" h="23494">
                <a:moveTo>
                  <a:pt x="377266" y="22999"/>
                </a:moveTo>
                <a:lnTo>
                  <a:pt x="0" y="0"/>
                </a:lnTo>
              </a:path>
            </a:pathLst>
          </a:custGeom>
          <a:ln w="16256">
            <a:solidFill>
              <a:srgbClr val="F59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32271" y="2449327"/>
            <a:ext cx="323081" cy="21305"/>
          </a:xfrm>
          <a:custGeom>
            <a:avLst/>
            <a:gdLst/>
            <a:ahLst/>
            <a:cxnLst/>
            <a:rect l="l" t="t" r="r" b="b"/>
            <a:pathLst>
              <a:path w="377825" h="23494">
                <a:moveTo>
                  <a:pt x="377278" y="22999"/>
                </a:moveTo>
                <a:lnTo>
                  <a:pt x="0" y="0"/>
                </a:lnTo>
              </a:path>
            </a:pathLst>
          </a:custGeom>
          <a:ln w="16256">
            <a:solidFill>
              <a:srgbClr val="F59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77681" y="2414311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F59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00287" y="2424049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F59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22892" y="2444907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F59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45505" y="2465759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F59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23552" y="2299336"/>
            <a:ext cx="1290694" cy="0"/>
          </a:xfrm>
          <a:custGeom>
            <a:avLst/>
            <a:gdLst/>
            <a:ahLst/>
            <a:cxnLst/>
            <a:rect l="l" t="t" r="r" b="b"/>
            <a:pathLst>
              <a:path w="1509395">
                <a:moveTo>
                  <a:pt x="0" y="0"/>
                </a:moveTo>
                <a:lnTo>
                  <a:pt x="1508899" y="0"/>
                </a:lnTo>
              </a:path>
            </a:pathLst>
          </a:custGeom>
          <a:ln w="812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650613" y="3389747"/>
            <a:ext cx="44634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spc="6" baseline="37037" dirty="0">
                <a:solidFill>
                  <a:srgbClr val="58595B"/>
                </a:solidFill>
                <a:latin typeface="BelfiusAlternative"/>
                <a:cs typeface="BelfiusAlternative"/>
              </a:rPr>
              <a:t>100  </a:t>
            </a:r>
            <a:r>
              <a:rPr sz="1000" spc="-32" baseline="37037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1000" b="1" spc="-75" dirty="0">
                <a:solidFill>
                  <a:srgbClr val="425B6C"/>
                </a:solidFill>
                <a:latin typeface="BelfiusNormal"/>
                <a:cs typeface="BelfiusNormal"/>
              </a:rPr>
              <a:t>90,1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98654" y="3059443"/>
            <a:ext cx="142861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1452538" algn="l"/>
              </a:tabLst>
            </a:pPr>
            <a:r>
              <a:rPr sz="7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40 </a:t>
            </a:r>
            <a:r>
              <a:rPr sz="700" u="sng" dirty="0">
                <a:solidFill>
                  <a:srgbClr val="58595B"/>
                </a:solidFill>
                <a:latin typeface="BelfiusAlternative"/>
                <a:cs typeface="BelfiusAlternative"/>
              </a:rPr>
              <a:t> 	</a:t>
            </a:r>
            <a:endParaRPr sz="700">
              <a:latin typeface="BelfiusAlternative"/>
              <a:cs typeface="BelfiusAlternative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698654" y="2755390"/>
            <a:ext cx="142644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1450312" algn="l"/>
              </a:tabLst>
            </a:pPr>
            <a:r>
              <a:rPr sz="1000" spc="6" baseline="3703" dirty="0">
                <a:solidFill>
                  <a:srgbClr val="58595B"/>
                </a:solidFill>
                <a:latin typeface="BelfiusAlternative"/>
                <a:cs typeface="BelfiusAlternative"/>
              </a:rPr>
              <a:t>60</a:t>
            </a:r>
            <a:r>
              <a:rPr sz="1000" spc="-19" baseline="3703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1000" b="1" u="sng" spc="-26" dirty="0">
                <a:solidFill>
                  <a:srgbClr val="D3104A"/>
                </a:solidFill>
                <a:latin typeface="BelfiusNormal"/>
                <a:cs typeface="BelfiusNormal"/>
              </a:rPr>
              <a:t> </a:t>
            </a:r>
            <a:r>
              <a:rPr sz="1000" b="1" u="sng" spc="-153" dirty="0">
                <a:solidFill>
                  <a:srgbClr val="D3104A"/>
                </a:solidFill>
                <a:latin typeface="BelfiusNormal"/>
                <a:cs typeface="BelfiusNormal"/>
              </a:rPr>
              <a:t> </a:t>
            </a:r>
            <a:r>
              <a:rPr sz="1000" b="1" u="sng" spc="-75" dirty="0">
                <a:solidFill>
                  <a:srgbClr val="D3104A"/>
                </a:solidFill>
                <a:latin typeface="BelfiusNormal"/>
                <a:cs typeface="BelfiusNormal"/>
              </a:rPr>
              <a:t>53,7</a:t>
            </a:r>
            <a:r>
              <a:rPr sz="1000" b="1" u="sng" spc="-26" dirty="0">
                <a:solidFill>
                  <a:srgbClr val="D3104A"/>
                </a:solidFill>
                <a:latin typeface="BelfiusNormal"/>
                <a:cs typeface="BelfiusNormal"/>
              </a:rPr>
              <a:t> </a:t>
            </a:r>
            <a:r>
              <a:rPr sz="1000" b="1" u="sng" dirty="0">
                <a:solidFill>
                  <a:srgbClr val="D3104A"/>
                </a:solidFill>
                <a:latin typeface="BelfiusNormal"/>
                <a:cs typeface="BelfiusNormal"/>
              </a:rPr>
              <a:t>	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698654" y="2479648"/>
            <a:ext cx="142861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1452538" algn="l"/>
              </a:tabLst>
            </a:pPr>
            <a:r>
              <a:rPr sz="7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60 </a:t>
            </a:r>
            <a:r>
              <a:rPr sz="700" u="sng" dirty="0">
                <a:solidFill>
                  <a:srgbClr val="58595B"/>
                </a:solidFill>
                <a:latin typeface="BelfiusAlternative"/>
                <a:cs typeface="BelfiusAlternative"/>
              </a:rPr>
              <a:t> 	</a:t>
            </a:r>
            <a:endParaRPr sz="700">
              <a:latin typeface="BelfiusAlternative"/>
              <a:cs typeface="BelfiusAlternative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698654" y="2201574"/>
            <a:ext cx="713493" cy="158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spc="6" baseline="40740" dirty="0">
                <a:solidFill>
                  <a:srgbClr val="58595B"/>
                </a:solidFill>
                <a:latin typeface="BelfiusAlternative"/>
                <a:cs typeface="BelfiusAlternative"/>
              </a:rPr>
              <a:t>80</a:t>
            </a:r>
            <a:r>
              <a:rPr sz="1000" spc="-19" baseline="40740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1000" b="1" strike="sngStrike" spc="-26" dirty="0">
                <a:solidFill>
                  <a:srgbClr val="F598A1"/>
                </a:solidFill>
                <a:latin typeface="BelfiusNormal"/>
                <a:cs typeface="BelfiusNormal"/>
              </a:rPr>
              <a:t> </a:t>
            </a:r>
            <a:r>
              <a:rPr sz="1000" b="1" strike="sngStrike" spc="-153" dirty="0">
                <a:solidFill>
                  <a:srgbClr val="F598A1"/>
                </a:solidFill>
                <a:latin typeface="BelfiusNormal"/>
                <a:cs typeface="BelfiusNormal"/>
              </a:rPr>
              <a:t> </a:t>
            </a:r>
            <a:r>
              <a:rPr sz="1000" b="1" strike="sngStrike" spc="-75" dirty="0">
                <a:solidFill>
                  <a:srgbClr val="F598A1"/>
                </a:solidFill>
                <a:latin typeface="BelfiusNormal"/>
                <a:cs typeface="BelfiusNormal"/>
              </a:rPr>
              <a:t>69,8</a:t>
            </a:r>
            <a:r>
              <a:rPr sz="1000" b="1" strike="sngStrike" spc="-26" dirty="0">
                <a:solidFill>
                  <a:srgbClr val="F598A1"/>
                </a:solidFill>
                <a:latin typeface="BelfiusNormal"/>
                <a:cs typeface="BelfiusNormal"/>
              </a:rPr>
              <a:t> </a:t>
            </a:r>
            <a:r>
              <a:rPr sz="1000" b="1" strike="sngStrike" dirty="0">
                <a:solidFill>
                  <a:srgbClr val="F598A1"/>
                </a:solidFill>
                <a:latin typeface="BelfiusNormal"/>
                <a:cs typeface="BelfiusNormal"/>
              </a:rPr>
              <a:t> </a:t>
            </a:r>
            <a:r>
              <a:rPr sz="1000" b="1" strike="sngStrike" spc="31" dirty="0">
                <a:solidFill>
                  <a:srgbClr val="F598A1"/>
                </a:solidFill>
                <a:latin typeface="BelfiusNormal"/>
                <a:cs typeface="BelfiusNormal"/>
              </a:rPr>
              <a:t> </a:t>
            </a:r>
            <a:r>
              <a:rPr sz="1500" b="1" spc="-111" baseline="-9661" dirty="0">
                <a:solidFill>
                  <a:srgbClr val="F598A1"/>
                </a:solidFill>
                <a:latin typeface="BelfiusNormal"/>
                <a:cs typeface="BelfiusNormal"/>
              </a:rPr>
              <a:t>69,1</a:t>
            </a:r>
            <a:endParaRPr sz="1500" baseline="-9661">
              <a:latin typeface="BelfiusNormal"/>
              <a:cs typeface="BelfiusNorm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481670" y="2268958"/>
            <a:ext cx="245976" cy="15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b="1" spc="-75" dirty="0">
                <a:solidFill>
                  <a:srgbClr val="F598A1"/>
                </a:solidFill>
                <a:latin typeface="BelfiusNormal"/>
                <a:cs typeface="BelfiusNormal"/>
              </a:rPr>
              <a:t>67,6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166486" y="3423255"/>
            <a:ext cx="560912" cy="15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b="1" spc="-75" dirty="0">
                <a:solidFill>
                  <a:srgbClr val="425B6C"/>
                </a:solidFill>
                <a:latin typeface="BelfiusNormal"/>
                <a:cs typeface="BelfiusNormal"/>
              </a:rPr>
              <a:t>90,</a:t>
            </a:r>
            <a:r>
              <a:rPr sz="1000" b="1" spc="-61" dirty="0">
                <a:solidFill>
                  <a:srgbClr val="425B6C"/>
                </a:solidFill>
                <a:latin typeface="BelfiusNormal"/>
                <a:cs typeface="BelfiusNormal"/>
              </a:rPr>
              <a:t>1</a:t>
            </a:r>
            <a:r>
              <a:rPr sz="1000" b="1" dirty="0">
                <a:solidFill>
                  <a:srgbClr val="425B6C"/>
                </a:solidFill>
                <a:latin typeface="BelfiusNormal"/>
                <a:cs typeface="BelfiusNormal"/>
              </a:rPr>
              <a:t>  </a:t>
            </a:r>
            <a:r>
              <a:rPr sz="1000" b="1" spc="-9" dirty="0">
                <a:solidFill>
                  <a:srgbClr val="425B6C"/>
                </a:solidFill>
                <a:latin typeface="BelfiusNormal"/>
                <a:cs typeface="BelfiusNormal"/>
              </a:rPr>
              <a:t> </a:t>
            </a:r>
            <a:r>
              <a:rPr sz="1000" b="1" spc="-75" dirty="0">
                <a:solidFill>
                  <a:srgbClr val="425B6C"/>
                </a:solidFill>
                <a:latin typeface="BelfiusNormal"/>
                <a:cs typeface="BelfiusNormal"/>
              </a:rPr>
              <a:t>90,3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796969" y="3442276"/>
            <a:ext cx="245976" cy="15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b="1" spc="-75" dirty="0">
                <a:solidFill>
                  <a:srgbClr val="425B6C"/>
                </a:solidFill>
                <a:latin typeface="BelfiusNormal"/>
                <a:cs typeface="BelfiusNormal"/>
              </a:rPr>
              <a:t>88,8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851191" y="3848501"/>
            <a:ext cx="245976" cy="15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b="1" spc="-75" dirty="0">
                <a:solidFill>
                  <a:srgbClr val="B3C0CB"/>
                </a:solidFill>
                <a:latin typeface="BelfiusNormal"/>
                <a:cs typeface="BelfiusNormal"/>
              </a:rPr>
              <a:t>59,8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166486" y="3883484"/>
            <a:ext cx="245976" cy="15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b="1" spc="-75" dirty="0">
                <a:solidFill>
                  <a:srgbClr val="B3C0CB"/>
                </a:solidFill>
                <a:latin typeface="BelfiusNormal"/>
                <a:cs typeface="BelfiusNormal"/>
              </a:rPr>
              <a:t>58,0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796969" y="4015700"/>
            <a:ext cx="245976" cy="15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b="1" spc="-75" dirty="0">
                <a:solidFill>
                  <a:srgbClr val="B3C0CB"/>
                </a:solidFill>
                <a:latin typeface="BelfiusNormal"/>
                <a:cs typeface="BelfiusNormal"/>
              </a:rPr>
              <a:t>53,3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851078" y="4638871"/>
            <a:ext cx="876390" cy="15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657259" algn="l"/>
              </a:tabLst>
            </a:pPr>
            <a:r>
              <a:rPr sz="1000" b="1" spc="-75" dirty="0">
                <a:solidFill>
                  <a:srgbClr val="5F0035"/>
                </a:solidFill>
                <a:latin typeface="BelfiusNormal"/>
                <a:cs typeface="BelfiusNormal"/>
              </a:rPr>
              <a:t>83,</a:t>
            </a:r>
            <a:r>
              <a:rPr sz="1000" b="1" spc="-61" dirty="0">
                <a:solidFill>
                  <a:srgbClr val="5F0035"/>
                </a:solidFill>
                <a:latin typeface="BelfiusNormal"/>
                <a:cs typeface="BelfiusNormal"/>
              </a:rPr>
              <a:t>1</a:t>
            </a:r>
            <a:r>
              <a:rPr sz="1000" b="1" dirty="0">
                <a:solidFill>
                  <a:srgbClr val="5F0035"/>
                </a:solidFill>
                <a:latin typeface="BelfiusNormal"/>
                <a:cs typeface="BelfiusNormal"/>
              </a:rPr>
              <a:t>	</a:t>
            </a:r>
            <a:r>
              <a:rPr sz="1000" b="1" spc="-75" dirty="0">
                <a:solidFill>
                  <a:srgbClr val="5F0035"/>
                </a:solidFill>
                <a:latin typeface="BelfiusNormal"/>
                <a:cs typeface="BelfiusNormal"/>
              </a:rPr>
              <a:t>83,5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796969" y="2306069"/>
            <a:ext cx="245976" cy="15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b="1" spc="-75" dirty="0">
                <a:solidFill>
                  <a:srgbClr val="F598A1"/>
                </a:solidFill>
                <a:latin typeface="BelfiusNormal"/>
                <a:cs typeface="BelfiusNormal"/>
              </a:rPr>
              <a:t>66,1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481670" y="3953183"/>
            <a:ext cx="245976" cy="15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b="1" spc="-75" dirty="0">
                <a:solidFill>
                  <a:srgbClr val="B3C0CB"/>
                </a:solidFill>
                <a:latin typeface="BelfiusNormal"/>
                <a:cs typeface="BelfiusNormal"/>
              </a:rPr>
              <a:t>55,8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796969" y="2853023"/>
            <a:ext cx="245976" cy="15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b="1" spc="-75" dirty="0">
                <a:solidFill>
                  <a:srgbClr val="D3104A"/>
                </a:solidFill>
                <a:latin typeface="BelfiusNormal"/>
                <a:cs typeface="BelfiusNormal"/>
              </a:rPr>
              <a:t>49,1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166373" y="2803675"/>
            <a:ext cx="561455" cy="15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b="1" spc="-75" dirty="0">
                <a:solidFill>
                  <a:srgbClr val="D3104A"/>
                </a:solidFill>
                <a:latin typeface="BelfiusNormal"/>
                <a:cs typeface="BelfiusNormal"/>
              </a:rPr>
              <a:t>52,</a:t>
            </a:r>
            <a:r>
              <a:rPr sz="1000" b="1" spc="-61" dirty="0">
                <a:solidFill>
                  <a:srgbClr val="D3104A"/>
                </a:solidFill>
                <a:latin typeface="BelfiusNormal"/>
                <a:cs typeface="BelfiusNormal"/>
              </a:rPr>
              <a:t>7</a:t>
            </a:r>
            <a:r>
              <a:rPr sz="1000" b="1" dirty="0">
                <a:solidFill>
                  <a:srgbClr val="D3104A"/>
                </a:solidFill>
                <a:latin typeface="BelfiusNormal"/>
                <a:cs typeface="BelfiusNormal"/>
              </a:rPr>
              <a:t>  </a:t>
            </a:r>
            <a:r>
              <a:rPr sz="1000" b="1" spc="-9" dirty="0">
                <a:solidFill>
                  <a:srgbClr val="D3104A"/>
                </a:solidFill>
                <a:latin typeface="BelfiusNormal"/>
                <a:cs typeface="BelfiusNormal"/>
              </a:rPr>
              <a:t> </a:t>
            </a:r>
            <a:r>
              <a:rPr sz="1000" b="1" spc="-75" dirty="0">
                <a:solidFill>
                  <a:srgbClr val="D3104A"/>
                </a:solidFill>
                <a:latin typeface="BelfiusNormal"/>
                <a:cs typeface="BelfiusNormal"/>
              </a:rPr>
              <a:t>50,9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166374" y="4681169"/>
            <a:ext cx="876390" cy="15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657259" algn="l"/>
              </a:tabLst>
            </a:pPr>
            <a:r>
              <a:rPr sz="1000" b="1" spc="-75" dirty="0">
                <a:solidFill>
                  <a:srgbClr val="5F0035"/>
                </a:solidFill>
                <a:latin typeface="BelfiusNormal"/>
                <a:cs typeface="BelfiusNormal"/>
              </a:rPr>
              <a:t>82,</a:t>
            </a:r>
            <a:r>
              <a:rPr sz="1000" b="1" spc="-61" dirty="0">
                <a:solidFill>
                  <a:srgbClr val="5F0035"/>
                </a:solidFill>
                <a:latin typeface="BelfiusNormal"/>
                <a:cs typeface="BelfiusNormal"/>
              </a:rPr>
              <a:t>3</a:t>
            </a:r>
            <a:r>
              <a:rPr sz="1000" b="1" dirty="0">
                <a:solidFill>
                  <a:srgbClr val="5F0035"/>
                </a:solidFill>
                <a:latin typeface="BelfiusNormal"/>
                <a:cs typeface="BelfiusNormal"/>
              </a:rPr>
              <a:t>	</a:t>
            </a:r>
            <a:r>
              <a:rPr sz="1000" b="1" spc="-75" dirty="0">
                <a:solidFill>
                  <a:srgbClr val="5F0035"/>
                </a:solidFill>
                <a:latin typeface="BelfiusNormal"/>
                <a:cs typeface="BelfiusNormal"/>
              </a:rPr>
              <a:t>82,1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019000" y="3169942"/>
            <a:ext cx="184666" cy="9598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131"/>
            <a:r>
              <a:rPr sz="12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1200" b="1" spc="18" dirty="0">
                <a:solidFill>
                  <a:srgbClr val="425B6C"/>
                </a:solidFill>
                <a:latin typeface="BelfiusAlternative"/>
                <a:cs typeface="BelfiusAlternative"/>
              </a:rPr>
              <a:t>u</a:t>
            </a:r>
            <a:r>
              <a:rPr sz="1200" b="1" spc="22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1200"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1200" b="1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1200" b="1" spc="22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200" b="1" spc="18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1200" b="1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1200"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j</a:t>
            </a:r>
            <a:r>
              <a:rPr sz="12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1200" b="1" spc="18" dirty="0">
                <a:solidFill>
                  <a:srgbClr val="425B6C"/>
                </a:solidFill>
                <a:latin typeface="BelfiusAlternative"/>
                <a:cs typeface="BelfiusAlternative"/>
              </a:rPr>
              <a:t>u</a:t>
            </a:r>
            <a:r>
              <a:rPr sz="1200" b="1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endParaRPr sz="1200">
              <a:latin typeface="BelfiusAlternative"/>
              <a:cs typeface="BelfiusAlternative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510668" y="4600256"/>
            <a:ext cx="1283635" cy="0"/>
          </a:xfrm>
          <a:custGeom>
            <a:avLst/>
            <a:gdLst/>
            <a:ahLst/>
            <a:cxnLst/>
            <a:rect l="l" t="t" r="r" b="b"/>
            <a:pathLst>
              <a:path w="1501139">
                <a:moveTo>
                  <a:pt x="0" y="0"/>
                </a:moveTo>
                <a:lnTo>
                  <a:pt x="1500784" y="0"/>
                </a:lnTo>
              </a:path>
            </a:pathLst>
          </a:custGeom>
          <a:ln w="812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58804" y="4719840"/>
            <a:ext cx="323081" cy="15547"/>
          </a:xfrm>
          <a:custGeom>
            <a:avLst/>
            <a:gdLst/>
            <a:ahLst/>
            <a:cxnLst/>
            <a:rect l="l" t="t" r="r" b="b"/>
            <a:pathLst>
              <a:path w="377825" h="17145">
                <a:moveTo>
                  <a:pt x="377278" y="16852"/>
                </a:moveTo>
                <a:lnTo>
                  <a:pt x="0" y="0"/>
                </a:lnTo>
              </a:path>
            </a:pathLst>
          </a:custGeom>
          <a:ln w="16255">
            <a:solidFill>
              <a:srgbClr val="5F08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81420" y="4730954"/>
            <a:ext cx="323081" cy="4607"/>
          </a:xfrm>
          <a:custGeom>
            <a:avLst/>
            <a:gdLst/>
            <a:ahLst/>
            <a:cxnLst/>
            <a:rect l="l" t="t" r="r" b="b"/>
            <a:pathLst>
              <a:path w="377825" h="5079">
                <a:moveTo>
                  <a:pt x="377266" y="0"/>
                </a:moveTo>
                <a:lnTo>
                  <a:pt x="0" y="4597"/>
                </a:lnTo>
              </a:path>
            </a:pathLst>
          </a:custGeom>
          <a:ln w="16256">
            <a:solidFill>
              <a:srgbClr val="5F08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04025" y="4730953"/>
            <a:ext cx="323081" cy="19578"/>
          </a:xfrm>
          <a:custGeom>
            <a:avLst/>
            <a:gdLst/>
            <a:ahLst/>
            <a:cxnLst/>
            <a:rect l="l" t="t" r="r" b="b"/>
            <a:pathLst>
              <a:path w="377825" h="21589">
                <a:moveTo>
                  <a:pt x="377266" y="21463"/>
                </a:moveTo>
                <a:lnTo>
                  <a:pt x="0" y="0"/>
                </a:lnTo>
              </a:path>
            </a:pathLst>
          </a:custGeom>
          <a:ln w="16256">
            <a:solidFill>
              <a:srgbClr val="5F08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49425" y="4715408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5F08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972030" y="4730701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5F08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94637" y="4726537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0"/>
                </a:moveTo>
                <a:lnTo>
                  <a:pt x="30073" y="4870"/>
                </a:lnTo>
              </a:path>
            </a:pathLst>
          </a:custGeom>
          <a:ln w="27266">
            <a:solidFill>
              <a:srgbClr val="5F08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17249" y="4745994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5F08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370400" y="4802995"/>
            <a:ext cx="1428614" cy="3744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1452538" algn="l"/>
              </a:tabLst>
            </a:pPr>
            <a:r>
              <a:rPr sz="7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30 </a:t>
            </a:r>
            <a:r>
              <a:rPr sz="700" u="sng" dirty="0">
                <a:solidFill>
                  <a:srgbClr val="58595B"/>
                </a:solidFill>
                <a:latin typeface="BelfiusAlternative"/>
                <a:cs typeface="BelfiusAlternative"/>
              </a:rPr>
              <a:t> 	</a:t>
            </a:r>
            <a:endParaRPr sz="700">
              <a:latin typeface="BelfiusAlternative"/>
              <a:cs typeface="BelfiusAlternative"/>
            </a:endParaRPr>
          </a:p>
          <a:p>
            <a:pPr marL="197011">
              <a:spcBef>
                <a:spcPts val="438"/>
              </a:spcBef>
              <a:tabLst>
                <a:tab pos="527588" algn="l"/>
                <a:tab pos="858165" algn="l"/>
                <a:tab pos="1188744" algn="l"/>
              </a:tabLst>
            </a:pPr>
            <a:r>
              <a:rPr sz="7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2011	2012	2013	2014</a:t>
            </a:r>
            <a:endParaRPr sz="700">
              <a:latin typeface="BelfiusAlternative"/>
              <a:cs typeface="BelfiusAlternative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370401" y="4524921"/>
            <a:ext cx="117829" cy="111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7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50</a:t>
            </a:r>
            <a:endParaRPr sz="700">
              <a:latin typeface="BelfiusAlternative"/>
              <a:cs typeface="BelfiusAlternative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418434" y="4211202"/>
            <a:ext cx="138083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1403563" algn="l"/>
              </a:tabLst>
            </a:pPr>
            <a:r>
              <a:rPr sz="7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4 </a:t>
            </a:r>
            <a:r>
              <a:rPr sz="700" u="sng" dirty="0">
                <a:solidFill>
                  <a:srgbClr val="58595B"/>
                </a:solidFill>
                <a:latin typeface="BelfiusAlternative"/>
                <a:cs typeface="BelfiusAlternative"/>
              </a:rPr>
              <a:t> 	</a:t>
            </a:r>
            <a:endParaRPr sz="700">
              <a:latin typeface="BelfiusAlternative"/>
              <a:cs typeface="BelfiusAlternative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418433" y="3933127"/>
            <a:ext cx="70046" cy="111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7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5</a:t>
            </a:r>
            <a:endParaRPr sz="700">
              <a:latin typeface="BelfiusAlternative"/>
              <a:cs typeface="BelfiusAlternative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503758" y="4008461"/>
            <a:ext cx="1283635" cy="0"/>
          </a:xfrm>
          <a:custGeom>
            <a:avLst/>
            <a:gdLst/>
            <a:ahLst/>
            <a:cxnLst/>
            <a:rect l="l" t="t" r="r" b="b"/>
            <a:pathLst>
              <a:path w="1501139">
                <a:moveTo>
                  <a:pt x="0" y="0"/>
                </a:moveTo>
                <a:lnTo>
                  <a:pt x="1500759" y="0"/>
                </a:lnTo>
              </a:path>
            </a:pathLst>
          </a:custGeom>
          <a:ln w="812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58804" y="4036272"/>
            <a:ext cx="323081" cy="55854"/>
          </a:xfrm>
          <a:custGeom>
            <a:avLst/>
            <a:gdLst/>
            <a:ahLst/>
            <a:cxnLst/>
            <a:rect l="l" t="t" r="r" b="b"/>
            <a:pathLst>
              <a:path w="377825" h="61595">
                <a:moveTo>
                  <a:pt x="377278" y="61328"/>
                </a:moveTo>
                <a:lnTo>
                  <a:pt x="0" y="0"/>
                </a:lnTo>
              </a:path>
            </a:pathLst>
          </a:custGeom>
          <a:ln w="16256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81420" y="4091883"/>
            <a:ext cx="323081" cy="0"/>
          </a:xfrm>
          <a:custGeom>
            <a:avLst/>
            <a:gdLst/>
            <a:ahLst/>
            <a:cxnLst/>
            <a:rect l="l" t="t" r="r" b="b"/>
            <a:pathLst>
              <a:path w="377825">
                <a:moveTo>
                  <a:pt x="377266" y="0"/>
                </a:moveTo>
                <a:lnTo>
                  <a:pt x="0" y="0"/>
                </a:lnTo>
              </a:path>
            </a:pathLst>
          </a:custGeom>
          <a:ln w="16256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04025" y="4091889"/>
            <a:ext cx="323081" cy="55854"/>
          </a:xfrm>
          <a:custGeom>
            <a:avLst/>
            <a:gdLst/>
            <a:ahLst/>
            <a:cxnLst/>
            <a:rect l="l" t="t" r="r" b="b"/>
            <a:pathLst>
              <a:path w="377825" h="61595">
                <a:moveTo>
                  <a:pt x="377266" y="61328"/>
                </a:moveTo>
                <a:lnTo>
                  <a:pt x="0" y="0"/>
                </a:lnTo>
              </a:path>
            </a:pathLst>
          </a:custGeom>
          <a:ln w="16256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49425" y="4031850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972030" y="4087461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294637" y="4087461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17249" y="4143079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0"/>
                </a:moveTo>
                <a:lnTo>
                  <a:pt x="30073" y="4870"/>
                </a:lnTo>
              </a:path>
            </a:pathLst>
          </a:custGeom>
          <a:ln w="27266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2370482" y="3659956"/>
            <a:ext cx="142861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1452538" algn="l"/>
              </a:tabLst>
            </a:pPr>
            <a:r>
              <a:rPr sz="7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20 </a:t>
            </a:r>
            <a:r>
              <a:rPr sz="700" u="sng" dirty="0">
                <a:solidFill>
                  <a:srgbClr val="58595B"/>
                </a:solidFill>
                <a:latin typeface="BelfiusAlternative"/>
                <a:cs typeface="BelfiusAlternative"/>
              </a:rPr>
              <a:t> 	</a:t>
            </a:r>
            <a:endParaRPr sz="700">
              <a:latin typeface="BelfiusAlternative"/>
              <a:cs typeface="BelfiusAlternative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370482" y="3381883"/>
            <a:ext cx="117829" cy="111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7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25</a:t>
            </a:r>
            <a:endParaRPr sz="700">
              <a:latin typeface="BelfiusAlternative"/>
              <a:cs typeface="BelfiusAlternative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503758" y="3457218"/>
            <a:ext cx="1283635" cy="0"/>
          </a:xfrm>
          <a:custGeom>
            <a:avLst/>
            <a:gdLst/>
            <a:ahLst/>
            <a:cxnLst/>
            <a:rect l="l" t="t" r="r" b="b"/>
            <a:pathLst>
              <a:path w="1501139">
                <a:moveTo>
                  <a:pt x="0" y="0"/>
                </a:moveTo>
                <a:lnTo>
                  <a:pt x="1500771" y="0"/>
                </a:lnTo>
              </a:path>
            </a:pathLst>
          </a:custGeom>
          <a:ln w="812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658804" y="3574015"/>
            <a:ext cx="323081" cy="39156"/>
          </a:xfrm>
          <a:custGeom>
            <a:avLst/>
            <a:gdLst/>
            <a:ahLst/>
            <a:cxnLst/>
            <a:rect l="l" t="t" r="r" b="b"/>
            <a:pathLst>
              <a:path w="377825" h="43179">
                <a:moveTo>
                  <a:pt x="377278" y="42925"/>
                </a:moveTo>
                <a:lnTo>
                  <a:pt x="0" y="0"/>
                </a:lnTo>
              </a:path>
            </a:pathLst>
          </a:custGeom>
          <a:ln w="16256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81420" y="3612945"/>
            <a:ext cx="323081" cy="50095"/>
          </a:xfrm>
          <a:custGeom>
            <a:avLst/>
            <a:gdLst/>
            <a:ahLst/>
            <a:cxnLst/>
            <a:rect l="l" t="t" r="r" b="b"/>
            <a:pathLst>
              <a:path w="377825" h="55245">
                <a:moveTo>
                  <a:pt x="377266" y="55194"/>
                </a:moveTo>
                <a:lnTo>
                  <a:pt x="0" y="0"/>
                </a:lnTo>
              </a:path>
            </a:pathLst>
          </a:custGeom>
          <a:ln w="16256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304025" y="3662997"/>
            <a:ext cx="323081" cy="11516"/>
          </a:xfrm>
          <a:custGeom>
            <a:avLst/>
            <a:gdLst/>
            <a:ahLst/>
            <a:cxnLst/>
            <a:rect l="l" t="t" r="r" b="b"/>
            <a:pathLst>
              <a:path w="377825" h="12700">
                <a:moveTo>
                  <a:pt x="377266" y="12268"/>
                </a:moveTo>
                <a:lnTo>
                  <a:pt x="0" y="0"/>
                </a:lnTo>
              </a:path>
            </a:pathLst>
          </a:custGeom>
          <a:ln w="16256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649425" y="3569590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72030" y="3608521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0"/>
                </a:moveTo>
                <a:lnTo>
                  <a:pt x="30073" y="4870"/>
                </a:lnTo>
              </a:path>
            </a:pathLst>
          </a:custGeom>
          <a:ln w="27266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94637" y="3658575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617249" y="3669697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2352883" y="3051578"/>
            <a:ext cx="14459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1470347" algn="l"/>
              </a:tabLst>
            </a:pPr>
            <a:r>
              <a:rPr sz="7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3,0 </a:t>
            </a:r>
            <a:r>
              <a:rPr sz="700" u="sng" dirty="0">
                <a:solidFill>
                  <a:srgbClr val="58595B"/>
                </a:solidFill>
                <a:latin typeface="BelfiusAlternative"/>
                <a:cs typeface="BelfiusAlternative"/>
              </a:rPr>
              <a:t> 	</a:t>
            </a:r>
            <a:endParaRPr sz="700">
              <a:latin typeface="BelfiusAlternative"/>
              <a:cs typeface="BelfiusAlternative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352881" y="2773505"/>
            <a:ext cx="143893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1463111" algn="l"/>
              </a:tabLst>
            </a:pPr>
            <a:r>
              <a:rPr sz="7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3,5 </a:t>
            </a:r>
            <a:r>
              <a:rPr sz="700" u="sng" dirty="0">
                <a:solidFill>
                  <a:srgbClr val="58595B"/>
                </a:solidFill>
                <a:latin typeface="BelfiusAlternative"/>
                <a:cs typeface="BelfiusAlternative"/>
              </a:rPr>
              <a:t> 	</a:t>
            </a:r>
            <a:endParaRPr sz="700">
              <a:latin typeface="BelfiusAlternative"/>
              <a:cs typeface="BelfiusAlternative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658804" y="2960077"/>
            <a:ext cx="323081" cy="0"/>
          </a:xfrm>
          <a:custGeom>
            <a:avLst/>
            <a:gdLst/>
            <a:ahLst/>
            <a:cxnLst/>
            <a:rect l="l" t="t" r="r" b="b"/>
            <a:pathLst>
              <a:path w="377825">
                <a:moveTo>
                  <a:pt x="377278" y="0"/>
                </a:moveTo>
                <a:lnTo>
                  <a:pt x="0" y="0"/>
                </a:lnTo>
              </a:path>
            </a:pathLst>
          </a:custGeom>
          <a:ln w="16256">
            <a:solidFill>
              <a:srgbClr val="D31D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981420" y="2960080"/>
            <a:ext cx="323081" cy="55854"/>
          </a:xfrm>
          <a:custGeom>
            <a:avLst/>
            <a:gdLst/>
            <a:ahLst/>
            <a:cxnLst/>
            <a:rect l="l" t="t" r="r" b="b"/>
            <a:pathLst>
              <a:path w="377825" h="61595">
                <a:moveTo>
                  <a:pt x="377266" y="61328"/>
                </a:moveTo>
                <a:lnTo>
                  <a:pt x="0" y="0"/>
                </a:lnTo>
              </a:path>
            </a:pathLst>
          </a:custGeom>
          <a:ln w="16256">
            <a:solidFill>
              <a:srgbClr val="D31D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304025" y="3015697"/>
            <a:ext cx="323081" cy="55854"/>
          </a:xfrm>
          <a:custGeom>
            <a:avLst/>
            <a:gdLst/>
            <a:ahLst/>
            <a:cxnLst/>
            <a:rect l="l" t="t" r="r" b="b"/>
            <a:pathLst>
              <a:path w="377825" h="61595">
                <a:moveTo>
                  <a:pt x="377266" y="61328"/>
                </a:moveTo>
                <a:lnTo>
                  <a:pt x="0" y="0"/>
                </a:lnTo>
              </a:path>
            </a:pathLst>
          </a:custGeom>
          <a:ln w="16256">
            <a:solidFill>
              <a:srgbClr val="D31D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49425" y="2955654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D31D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972030" y="2955654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D31D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94637" y="3011272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D31D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617249" y="3066890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D31D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2418434" y="2471783"/>
            <a:ext cx="138083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1403563" algn="l"/>
              </a:tabLst>
            </a:pPr>
            <a:r>
              <a:rPr sz="7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5 </a:t>
            </a:r>
            <a:r>
              <a:rPr sz="700" u="sng" dirty="0">
                <a:solidFill>
                  <a:srgbClr val="58595B"/>
                </a:solidFill>
                <a:latin typeface="BelfiusAlternative"/>
                <a:cs typeface="BelfiusAlternative"/>
              </a:rPr>
              <a:t> 	</a:t>
            </a:r>
            <a:endParaRPr sz="700">
              <a:latin typeface="BelfiusAlternative"/>
              <a:cs typeface="BelfiusAlternative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501667" y="2269052"/>
            <a:ext cx="1283635" cy="0"/>
          </a:xfrm>
          <a:custGeom>
            <a:avLst/>
            <a:gdLst/>
            <a:ahLst/>
            <a:cxnLst/>
            <a:rect l="l" t="t" r="r" b="b"/>
            <a:pathLst>
              <a:path w="1501139">
                <a:moveTo>
                  <a:pt x="0" y="0"/>
                </a:moveTo>
                <a:lnTo>
                  <a:pt x="1500784" y="0"/>
                </a:lnTo>
              </a:path>
            </a:pathLst>
          </a:custGeom>
          <a:ln w="8128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58804" y="2324670"/>
            <a:ext cx="323081" cy="55854"/>
          </a:xfrm>
          <a:custGeom>
            <a:avLst/>
            <a:gdLst/>
            <a:ahLst/>
            <a:cxnLst/>
            <a:rect l="l" t="t" r="r" b="b"/>
            <a:pathLst>
              <a:path w="377825" h="61594">
                <a:moveTo>
                  <a:pt x="377278" y="61328"/>
                </a:moveTo>
                <a:lnTo>
                  <a:pt x="0" y="0"/>
                </a:lnTo>
              </a:path>
            </a:pathLst>
          </a:custGeom>
          <a:ln w="16256">
            <a:solidFill>
              <a:srgbClr val="F59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981420" y="2380286"/>
            <a:ext cx="323081" cy="55854"/>
          </a:xfrm>
          <a:custGeom>
            <a:avLst/>
            <a:gdLst/>
            <a:ahLst/>
            <a:cxnLst/>
            <a:rect l="l" t="t" r="r" b="b"/>
            <a:pathLst>
              <a:path w="377825" h="61594">
                <a:moveTo>
                  <a:pt x="377266" y="61328"/>
                </a:moveTo>
                <a:lnTo>
                  <a:pt x="0" y="0"/>
                </a:lnTo>
              </a:path>
            </a:pathLst>
          </a:custGeom>
          <a:ln w="16256">
            <a:solidFill>
              <a:srgbClr val="F59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304025" y="2435903"/>
            <a:ext cx="323081" cy="55854"/>
          </a:xfrm>
          <a:custGeom>
            <a:avLst/>
            <a:gdLst/>
            <a:ahLst/>
            <a:cxnLst/>
            <a:rect l="l" t="t" r="r" b="b"/>
            <a:pathLst>
              <a:path w="377825" h="61594">
                <a:moveTo>
                  <a:pt x="377266" y="61328"/>
                </a:moveTo>
                <a:lnTo>
                  <a:pt x="0" y="0"/>
                </a:lnTo>
              </a:path>
            </a:pathLst>
          </a:custGeom>
          <a:ln w="16256">
            <a:solidFill>
              <a:srgbClr val="F59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649425" y="2320244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F59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972030" y="2375860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F59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294637" y="2431478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F59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617249" y="2487096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F59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2418434" y="2170576"/>
            <a:ext cx="345343" cy="15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180315" algn="l"/>
              </a:tabLst>
            </a:pPr>
            <a:r>
              <a:rPr sz="1000" spc="6" baseline="3703" dirty="0">
                <a:solidFill>
                  <a:srgbClr val="58595B"/>
                </a:solidFill>
                <a:latin typeface="BelfiusAlternative"/>
                <a:cs typeface="BelfiusAlternative"/>
              </a:rPr>
              <a:t>6	</a:t>
            </a:r>
            <a:r>
              <a:rPr sz="1000" b="1" spc="-75" dirty="0">
                <a:solidFill>
                  <a:srgbClr val="F598A1"/>
                </a:solidFill>
                <a:latin typeface="BelfiusNormal"/>
                <a:cs typeface="BelfiusNormal"/>
              </a:rPr>
              <a:t>5,8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899297" y="2199308"/>
            <a:ext cx="179731" cy="15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b="1" spc="-75" dirty="0">
                <a:solidFill>
                  <a:srgbClr val="F598A1"/>
                </a:solidFill>
                <a:latin typeface="BelfiusNormal"/>
                <a:cs typeface="BelfiusNormal"/>
              </a:rPr>
              <a:t>5,6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217190" y="2269007"/>
            <a:ext cx="179731" cy="15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b="1" spc="-75" dirty="0">
                <a:solidFill>
                  <a:srgbClr val="F598A1"/>
                </a:solidFill>
                <a:latin typeface="BelfiusNormal"/>
                <a:cs typeface="BelfiusNormal"/>
              </a:rPr>
              <a:t>5,4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551036" y="3398164"/>
            <a:ext cx="245976" cy="15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b="1" spc="-75" dirty="0">
                <a:solidFill>
                  <a:srgbClr val="425B6C"/>
                </a:solidFill>
                <a:latin typeface="BelfiusNormal"/>
                <a:cs typeface="BelfiusNormal"/>
              </a:rPr>
              <a:t>22,9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866332" y="3434343"/>
            <a:ext cx="245976" cy="15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b="1" spc="-75" dirty="0">
                <a:solidFill>
                  <a:srgbClr val="425B6C"/>
                </a:solidFill>
                <a:latin typeface="BelfiusNormal"/>
                <a:cs typeface="BelfiusNormal"/>
              </a:rPr>
              <a:t>22,2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181516" y="3493003"/>
            <a:ext cx="561455" cy="15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b="1" spc="-75" dirty="0">
                <a:solidFill>
                  <a:srgbClr val="425B6C"/>
                </a:solidFill>
                <a:latin typeface="BelfiusNormal"/>
                <a:cs typeface="BelfiusNormal"/>
              </a:rPr>
              <a:t>21,</a:t>
            </a:r>
            <a:r>
              <a:rPr sz="1000" b="1" spc="-61" dirty="0">
                <a:solidFill>
                  <a:srgbClr val="425B6C"/>
                </a:solidFill>
                <a:latin typeface="BelfiusNormal"/>
                <a:cs typeface="BelfiusNormal"/>
              </a:rPr>
              <a:t>3</a:t>
            </a:r>
            <a:r>
              <a:rPr sz="1000" b="1" dirty="0">
                <a:solidFill>
                  <a:srgbClr val="425B6C"/>
                </a:solidFill>
                <a:latin typeface="BelfiusNormal"/>
                <a:cs typeface="BelfiusNormal"/>
              </a:rPr>
              <a:t>  </a:t>
            </a:r>
            <a:r>
              <a:rPr sz="1000" b="1" spc="-9" dirty="0">
                <a:solidFill>
                  <a:srgbClr val="425B6C"/>
                </a:solidFill>
                <a:latin typeface="BelfiusNormal"/>
                <a:cs typeface="BelfiusNormal"/>
              </a:rPr>
              <a:t> </a:t>
            </a:r>
            <a:r>
              <a:rPr sz="1000" b="1" spc="-75" dirty="0">
                <a:solidFill>
                  <a:srgbClr val="425B6C"/>
                </a:solidFill>
                <a:latin typeface="BelfiusNormal"/>
                <a:cs typeface="BelfiusNormal"/>
              </a:rPr>
              <a:t>21,1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584113" y="3840569"/>
            <a:ext cx="179731" cy="15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b="1" spc="-75" dirty="0">
                <a:solidFill>
                  <a:srgbClr val="B3C0CB"/>
                </a:solidFill>
                <a:latin typeface="BelfiusNormal"/>
                <a:cs typeface="BelfiusNormal"/>
              </a:rPr>
              <a:t>4,9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899408" y="3918116"/>
            <a:ext cx="495210" cy="156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333918" algn="l"/>
              </a:tabLst>
            </a:pPr>
            <a:r>
              <a:rPr sz="1000" b="1" spc="-66" dirty="0">
                <a:solidFill>
                  <a:srgbClr val="B3C0CB"/>
                </a:solidFill>
                <a:latin typeface="BelfiusNormal"/>
                <a:cs typeface="BelfiusNormal"/>
              </a:rPr>
              <a:t>4,</a:t>
            </a:r>
            <a:r>
              <a:rPr sz="1000" b="1" spc="-61" dirty="0">
                <a:solidFill>
                  <a:srgbClr val="B3C0CB"/>
                </a:solidFill>
                <a:latin typeface="BelfiusNormal"/>
                <a:cs typeface="BelfiusNormal"/>
              </a:rPr>
              <a:t>7</a:t>
            </a:r>
            <a:r>
              <a:rPr sz="1000" b="1" dirty="0">
                <a:solidFill>
                  <a:srgbClr val="B3C0CB"/>
                </a:solidFill>
                <a:latin typeface="BelfiusNormal"/>
                <a:cs typeface="BelfiusNormal"/>
              </a:rPr>
              <a:t>	</a:t>
            </a:r>
            <a:r>
              <a:rPr sz="1000" b="1" spc="-75" dirty="0">
                <a:solidFill>
                  <a:srgbClr val="B3C0CB"/>
                </a:solidFill>
                <a:latin typeface="BelfiusNormal"/>
                <a:cs typeface="BelfiusNormal"/>
              </a:rPr>
              <a:t>4,7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529890" y="3979967"/>
            <a:ext cx="179731" cy="15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b="1" spc="-75" dirty="0">
                <a:solidFill>
                  <a:srgbClr val="B3C0CB"/>
                </a:solidFill>
                <a:latin typeface="BelfiusNormal"/>
                <a:cs typeface="BelfiusNormal"/>
              </a:rPr>
              <a:t>4,5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2866219" y="4561372"/>
            <a:ext cx="876390" cy="158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500" b="1" spc="-111" baseline="2415" dirty="0">
                <a:solidFill>
                  <a:srgbClr val="5F0035"/>
                </a:solidFill>
                <a:latin typeface="BelfiusNormal"/>
                <a:cs typeface="BelfiusNormal"/>
              </a:rPr>
              <a:t>40,</a:t>
            </a:r>
            <a:r>
              <a:rPr sz="1500" b="1" spc="-91" baseline="2415" dirty="0">
                <a:solidFill>
                  <a:srgbClr val="5F0035"/>
                </a:solidFill>
                <a:latin typeface="BelfiusNormal"/>
                <a:cs typeface="BelfiusNormal"/>
              </a:rPr>
              <a:t>3</a:t>
            </a:r>
            <a:r>
              <a:rPr sz="1500" b="1" baseline="2415" dirty="0">
                <a:solidFill>
                  <a:srgbClr val="5F0035"/>
                </a:solidFill>
                <a:latin typeface="BelfiusNormal"/>
                <a:cs typeface="BelfiusNormal"/>
              </a:rPr>
              <a:t>  </a:t>
            </a:r>
            <a:r>
              <a:rPr sz="1500" b="1" spc="-13" baseline="2415" dirty="0">
                <a:solidFill>
                  <a:srgbClr val="5F0035"/>
                </a:solidFill>
                <a:latin typeface="BelfiusNormal"/>
                <a:cs typeface="BelfiusNormal"/>
              </a:rPr>
              <a:t> </a:t>
            </a:r>
            <a:r>
              <a:rPr sz="1500" b="1" spc="-111" baseline="4830" dirty="0">
                <a:solidFill>
                  <a:srgbClr val="5F0035"/>
                </a:solidFill>
                <a:latin typeface="BelfiusNormal"/>
                <a:cs typeface="BelfiusNormal"/>
              </a:rPr>
              <a:t>40,</a:t>
            </a:r>
            <a:r>
              <a:rPr sz="1500" b="1" spc="-91" baseline="4830" dirty="0">
                <a:solidFill>
                  <a:srgbClr val="5F0035"/>
                </a:solidFill>
                <a:latin typeface="BelfiusNormal"/>
                <a:cs typeface="BelfiusNormal"/>
              </a:rPr>
              <a:t>6</a:t>
            </a:r>
            <a:r>
              <a:rPr sz="1500" b="1" baseline="4830" dirty="0">
                <a:solidFill>
                  <a:srgbClr val="5F0035"/>
                </a:solidFill>
                <a:latin typeface="BelfiusNormal"/>
                <a:cs typeface="BelfiusNormal"/>
              </a:rPr>
              <a:t>  </a:t>
            </a:r>
            <a:r>
              <a:rPr sz="1500" b="1" spc="-13" baseline="4830" dirty="0">
                <a:solidFill>
                  <a:srgbClr val="5F0035"/>
                </a:solidFill>
                <a:latin typeface="BelfiusNormal"/>
                <a:cs typeface="BelfiusNormal"/>
              </a:rPr>
              <a:t> </a:t>
            </a:r>
            <a:r>
              <a:rPr sz="1000" b="1" spc="-75" dirty="0">
                <a:solidFill>
                  <a:srgbClr val="5F0035"/>
                </a:solidFill>
                <a:latin typeface="BelfiusNormal"/>
                <a:cs typeface="BelfiusNormal"/>
              </a:rPr>
              <a:t>39,2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529890" y="2306118"/>
            <a:ext cx="179731" cy="15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b="1" spc="-75" dirty="0">
                <a:solidFill>
                  <a:srgbClr val="F598A1"/>
                </a:solidFill>
                <a:latin typeface="BelfiusNormal"/>
                <a:cs typeface="BelfiusNormal"/>
              </a:rPr>
              <a:t>5,2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584111" y="2795877"/>
            <a:ext cx="495210" cy="15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333918" algn="l"/>
              </a:tabLst>
            </a:pPr>
            <a:r>
              <a:rPr sz="1000" b="1" spc="-66" dirty="0">
                <a:solidFill>
                  <a:srgbClr val="D3104A"/>
                </a:solidFill>
                <a:latin typeface="BelfiusNormal"/>
                <a:cs typeface="BelfiusNormal"/>
              </a:rPr>
              <a:t>3,</a:t>
            </a:r>
            <a:r>
              <a:rPr sz="1000" b="1" spc="-61" dirty="0">
                <a:solidFill>
                  <a:srgbClr val="D3104A"/>
                </a:solidFill>
                <a:latin typeface="BelfiusNormal"/>
                <a:cs typeface="BelfiusNormal"/>
              </a:rPr>
              <a:t>3</a:t>
            </a:r>
            <a:r>
              <a:rPr sz="1000" b="1" dirty="0">
                <a:solidFill>
                  <a:srgbClr val="D3104A"/>
                </a:solidFill>
                <a:latin typeface="BelfiusNormal"/>
                <a:cs typeface="BelfiusNormal"/>
              </a:rPr>
              <a:t>	</a:t>
            </a:r>
            <a:r>
              <a:rPr sz="1000" b="1" spc="-75" dirty="0">
                <a:solidFill>
                  <a:srgbClr val="D3104A"/>
                </a:solidFill>
                <a:latin typeface="BelfiusNormal"/>
                <a:cs typeface="BelfiusNormal"/>
              </a:rPr>
              <a:t>3,3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3529890" y="2873423"/>
            <a:ext cx="179731" cy="15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b="1" spc="-75" dirty="0">
                <a:solidFill>
                  <a:srgbClr val="D3104A"/>
                </a:solidFill>
                <a:latin typeface="BelfiusNormal"/>
                <a:cs typeface="BelfiusNormal"/>
              </a:rPr>
              <a:t>3,1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214593" y="2853072"/>
            <a:ext cx="179731" cy="15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b="1" spc="-75" dirty="0">
                <a:solidFill>
                  <a:srgbClr val="D3104A"/>
                </a:solidFill>
                <a:latin typeface="BelfiusNormal"/>
                <a:cs typeface="BelfiusNormal"/>
              </a:rPr>
              <a:t>3,2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550924" y="4541952"/>
            <a:ext cx="245976" cy="15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b="1" spc="-75" dirty="0">
                <a:solidFill>
                  <a:srgbClr val="5F0035"/>
                </a:solidFill>
                <a:latin typeface="BelfiusNormal"/>
                <a:cs typeface="BelfiusNormal"/>
              </a:rPr>
              <a:t>41,4</a:t>
            </a:r>
            <a:endParaRPr sz="1000">
              <a:latin typeface="BelfiusNormal"/>
              <a:cs typeface="BelfiusNormal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4275869" y="4614155"/>
            <a:ext cx="161812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33" y="0"/>
                </a:lnTo>
              </a:path>
            </a:pathLst>
          </a:custGeom>
          <a:ln w="16256">
            <a:solidFill>
              <a:srgbClr val="5F08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347140" y="4609737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5F08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4495155" y="4539662"/>
            <a:ext cx="656907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700" spc="4" dirty="0">
                <a:solidFill>
                  <a:srgbClr val="780A2D"/>
                </a:solidFill>
                <a:latin typeface="BelfiusAlternative"/>
                <a:cs typeface="BelfiusAlternative"/>
              </a:rPr>
              <a:t>Service SP</a:t>
            </a:r>
            <a:endParaRPr sz="700" dirty="0">
              <a:solidFill>
                <a:srgbClr val="780A2D"/>
              </a:solidFill>
              <a:latin typeface="BelfiusAlternative"/>
              <a:cs typeface="BelfiusAlternative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4347140" y="4017943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4265010" y="3979967"/>
            <a:ext cx="809533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175863" algn="l"/>
              </a:tabLst>
            </a:pPr>
            <a:r>
              <a:rPr sz="700" u="heavy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 	</a:t>
            </a:r>
            <a:r>
              <a:rPr sz="700" spc="4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Service </a:t>
            </a:r>
            <a:r>
              <a:rPr sz="700" spc="9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M</a:t>
            </a:r>
            <a:endParaRPr sz="700" dirty="0">
              <a:solidFill>
                <a:schemeClr val="tx1">
                  <a:lumMod val="40000"/>
                  <a:lumOff val="60000"/>
                </a:schemeClr>
              </a:solidFill>
              <a:latin typeface="BelfiusAlternative"/>
              <a:cs typeface="BelfiusAlternative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4347140" y="3466698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4265010" y="3395779"/>
            <a:ext cx="739038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175863" algn="l"/>
              </a:tabLst>
            </a:pPr>
            <a:r>
              <a:rPr sz="700" u="heavy" dirty="0">
                <a:solidFill>
                  <a:srgbClr val="58595B"/>
                </a:solidFill>
                <a:latin typeface="BelfiusAlternative"/>
                <a:cs typeface="BelfiusAlternative"/>
              </a:rPr>
              <a:t> 	</a:t>
            </a:r>
            <a:r>
              <a:rPr sz="7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Service G</a:t>
            </a:r>
            <a:endParaRPr sz="700" dirty="0">
              <a:latin typeface="BelfiusAlternative"/>
              <a:cs typeface="BelfiusAlternative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4347140" y="2858328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D31D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4347140" y="2755390"/>
            <a:ext cx="820548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175863" algn="l"/>
              </a:tabLst>
            </a:pPr>
            <a:r>
              <a:rPr sz="700" u="heavy" dirty="0">
                <a:solidFill>
                  <a:srgbClr val="FF0000"/>
                </a:solidFill>
                <a:latin typeface="BelfiusAlternative"/>
                <a:cs typeface="BelfiusAlternative"/>
              </a:rPr>
              <a:t> 	</a:t>
            </a:r>
            <a:r>
              <a:rPr sz="700" spc="4" dirty="0">
                <a:solidFill>
                  <a:srgbClr val="FF0000"/>
                </a:solidFill>
                <a:latin typeface="BelfiusAlternative"/>
                <a:cs typeface="BelfiusAlternative"/>
              </a:rPr>
              <a:t>Service E</a:t>
            </a:r>
            <a:endParaRPr sz="700" dirty="0">
              <a:solidFill>
                <a:srgbClr val="FF0000"/>
              </a:solidFill>
              <a:latin typeface="BelfiusAlternative"/>
              <a:cs typeface="BelfiusAlternative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4347140" y="2278533"/>
            <a:ext cx="19005" cy="9213"/>
          </a:xfrm>
          <a:custGeom>
            <a:avLst/>
            <a:gdLst/>
            <a:ahLst/>
            <a:cxnLst/>
            <a:rect l="l" t="t" r="r" b="b"/>
            <a:pathLst>
              <a:path w="22225" h="10160">
                <a:moveTo>
                  <a:pt x="-8127" y="4876"/>
                </a:moveTo>
                <a:lnTo>
                  <a:pt x="30073" y="4876"/>
                </a:lnTo>
              </a:path>
            </a:pathLst>
          </a:custGeom>
          <a:ln w="27279">
            <a:solidFill>
              <a:srgbClr val="F59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4265011" y="2207606"/>
            <a:ext cx="81104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175863" algn="l"/>
              </a:tabLst>
            </a:pPr>
            <a:r>
              <a:rPr sz="700" u="heavy" dirty="0">
                <a:solidFill>
                  <a:schemeClr val="accent3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 	</a:t>
            </a:r>
            <a:r>
              <a:rPr sz="700" spc="4" dirty="0">
                <a:solidFill>
                  <a:schemeClr val="accent3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Service CD</a:t>
            </a:r>
            <a:endParaRPr sz="700" dirty="0">
              <a:solidFill>
                <a:schemeClr val="accent3">
                  <a:lumMod val="40000"/>
                  <a:lumOff val="60000"/>
                </a:schemeClr>
              </a:solidFill>
              <a:latin typeface="BelfiusAlternative"/>
              <a:cs typeface="BelfiusAlternative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1737320" y="1628800"/>
            <a:ext cx="5715000" cy="3612109"/>
          </a:xfrm>
          <a:custGeom>
            <a:avLst/>
            <a:gdLst/>
            <a:ahLst/>
            <a:cxnLst/>
            <a:rect l="l" t="t" r="r" b="b"/>
            <a:pathLst>
              <a:path w="6683375" h="3983354">
                <a:moveTo>
                  <a:pt x="6683298" y="3983304"/>
                </a:moveTo>
                <a:lnTo>
                  <a:pt x="6683298" y="287997"/>
                </a:lnTo>
                <a:lnTo>
                  <a:pt x="6683262" y="246922"/>
                </a:lnTo>
                <a:lnTo>
                  <a:pt x="6682326" y="176866"/>
                </a:lnTo>
                <a:lnTo>
                  <a:pt x="6678798" y="121499"/>
                </a:lnTo>
                <a:lnTo>
                  <a:pt x="6670950" y="79091"/>
                </a:lnTo>
                <a:lnTo>
                  <a:pt x="6647299" y="35999"/>
                </a:lnTo>
                <a:lnTo>
                  <a:pt x="6604207" y="12347"/>
                </a:lnTo>
                <a:lnTo>
                  <a:pt x="6561799" y="4499"/>
                </a:lnTo>
                <a:lnTo>
                  <a:pt x="6506432" y="971"/>
                </a:lnTo>
                <a:lnTo>
                  <a:pt x="6436376" y="35"/>
                </a:lnTo>
                <a:lnTo>
                  <a:pt x="6395300" y="0"/>
                </a:lnTo>
                <a:lnTo>
                  <a:pt x="287997" y="0"/>
                </a:lnTo>
                <a:lnTo>
                  <a:pt x="246922" y="35"/>
                </a:lnTo>
                <a:lnTo>
                  <a:pt x="176866" y="971"/>
                </a:lnTo>
                <a:lnTo>
                  <a:pt x="121499" y="4499"/>
                </a:lnTo>
                <a:lnTo>
                  <a:pt x="79091" y="12347"/>
                </a:lnTo>
                <a:lnTo>
                  <a:pt x="35999" y="35999"/>
                </a:lnTo>
                <a:lnTo>
                  <a:pt x="12347" y="79091"/>
                </a:lnTo>
                <a:lnTo>
                  <a:pt x="4499" y="121499"/>
                </a:lnTo>
                <a:lnTo>
                  <a:pt x="971" y="176866"/>
                </a:lnTo>
                <a:lnTo>
                  <a:pt x="35" y="246922"/>
                </a:lnTo>
                <a:lnTo>
                  <a:pt x="0" y="287997"/>
                </a:lnTo>
                <a:lnTo>
                  <a:pt x="0" y="3695306"/>
                </a:lnTo>
                <a:lnTo>
                  <a:pt x="35" y="3736382"/>
                </a:lnTo>
                <a:lnTo>
                  <a:pt x="971" y="3806437"/>
                </a:lnTo>
                <a:lnTo>
                  <a:pt x="4499" y="3861805"/>
                </a:lnTo>
                <a:lnTo>
                  <a:pt x="12347" y="3904212"/>
                </a:lnTo>
                <a:lnTo>
                  <a:pt x="35999" y="3947304"/>
                </a:lnTo>
                <a:lnTo>
                  <a:pt x="79091" y="3970956"/>
                </a:lnTo>
                <a:lnTo>
                  <a:pt x="121499" y="3978804"/>
                </a:lnTo>
                <a:lnTo>
                  <a:pt x="176866" y="3982332"/>
                </a:lnTo>
                <a:lnTo>
                  <a:pt x="246922" y="3983268"/>
                </a:lnTo>
                <a:lnTo>
                  <a:pt x="287997" y="3983304"/>
                </a:lnTo>
                <a:lnTo>
                  <a:pt x="6683298" y="3983304"/>
                </a:lnTo>
                <a:close/>
              </a:path>
            </a:pathLst>
          </a:custGeom>
          <a:ln w="1270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08503" y="1633154"/>
            <a:ext cx="5725860" cy="373130"/>
          </a:xfrm>
          <a:custGeom>
            <a:avLst/>
            <a:gdLst/>
            <a:ahLst/>
            <a:cxnLst/>
            <a:rect l="l" t="t" r="r" b="b"/>
            <a:pathLst>
              <a:path w="6696075" h="411480">
                <a:moveTo>
                  <a:pt x="190500" y="0"/>
                </a:moveTo>
                <a:lnTo>
                  <a:pt x="138874" y="190"/>
                </a:lnTo>
                <a:lnTo>
                  <a:pt x="97535" y="1524"/>
                </a:lnTo>
                <a:lnTo>
                  <a:pt x="52316" y="8167"/>
                </a:lnTo>
                <a:lnTo>
                  <a:pt x="17359" y="31694"/>
                </a:lnTo>
                <a:lnTo>
                  <a:pt x="2976" y="80367"/>
                </a:lnTo>
                <a:lnTo>
                  <a:pt x="190" y="138874"/>
                </a:lnTo>
                <a:lnTo>
                  <a:pt x="0" y="411429"/>
                </a:lnTo>
                <a:lnTo>
                  <a:pt x="6695998" y="411429"/>
                </a:lnTo>
                <a:lnTo>
                  <a:pt x="6695974" y="163329"/>
                </a:lnTo>
                <a:lnTo>
                  <a:pt x="6695355" y="116990"/>
                </a:lnTo>
                <a:lnTo>
                  <a:pt x="6690855" y="65341"/>
                </a:lnTo>
                <a:lnTo>
                  <a:pt x="6672186" y="23812"/>
                </a:lnTo>
                <a:lnTo>
                  <a:pt x="6630657" y="5143"/>
                </a:lnTo>
                <a:lnTo>
                  <a:pt x="6579007" y="642"/>
                </a:lnTo>
                <a:lnTo>
                  <a:pt x="190500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3265565" y="1737256"/>
            <a:ext cx="259822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v</a:t>
            </a:r>
            <a:r>
              <a:rPr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ol</a:t>
            </a:r>
            <a:r>
              <a:rPr b="1" spc="22" dirty="0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b="1" spc="39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2</a:t>
            </a:r>
            <a:r>
              <a:rPr b="1" spc="-44" dirty="0">
                <a:solidFill>
                  <a:srgbClr val="FFFFFF"/>
                </a:solidFill>
                <a:latin typeface="BelfiusAlternative"/>
                <a:cs typeface="BelfiusAlternative"/>
              </a:rPr>
              <a:t>0</a:t>
            </a:r>
            <a:r>
              <a:rPr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1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1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-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2</a:t>
            </a:r>
            <a:r>
              <a:rPr b="1" spc="-44" dirty="0">
                <a:solidFill>
                  <a:srgbClr val="FFFFFF"/>
                </a:solidFill>
                <a:latin typeface="BelfiusAlternative"/>
                <a:cs typeface="BelfiusAlternative"/>
              </a:rPr>
              <a:t>0</a:t>
            </a:r>
            <a:r>
              <a:rPr b="1" spc="-61" dirty="0">
                <a:solidFill>
                  <a:srgbClr val="FFFFFF"/>
                </a:solidFill>
                <a:latin typeface="BelfiusAlternative"/>
                <a:cs typeface="BelfiusAlternative"/>
              </a:rPr>
              <a:t>1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4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HG</a:t>
            </a:r>
            <a:endParaRPr dirty="0">
              <a:latin typeface="BelfiusAlternative"/>
              <a:cs typeface="BelfiusAlternative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4663"/>
            <a:ext cx="1411983" cy="141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513" y="3140968"/>
            <a:ext cx="1411983" cy="141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20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18" dirty="0"/>
              <a:t>A</a:t>
            </a:r>
            <a:r>
              <a:rPr spc="22" dirty="0"/>
              <a:t>c</a:t>
            </a:r>
            <a:r>
              <a:rPr spc="48" dirty="0"/>
              <a:t>t</a:t>
            </a:r>
            <a:r>
              <a:rPr spc="35" dirty="0"/>
              <a:t>iv</a:t>
            </a:r>
            <a:r>
              <a:rPr spc="9" dirty="0"/>
              <a:t>i</a:t>
            </a:r>
            <a:r>
              <a:rPr spc="31" dirty="0"/>
              <a:t>t</a:t>
            </a:r>
            <a:r>
              <a:rPr dirty="0"/>
              <a:t>é</a:t>
            </a:r>
            <a:r>
              <a:rPr spc="44" dirty="0"/>
              <a:t> </a:t>
            </a:r>
            <a:r>
              <a:rPr spc="26" dirty="0"/>
              <a:t>s</a:t>
            </a:r>
            <a:r>
              <a:rPr spc="9" dirty="0"/>
              <a:t>e</a:t>
            </a:r>
            <a:r>
              <a:rPr spc="114" dirty="0"/>
              <a:t>r</a:t>
            </a:r>
            <a:r>
              <a:rPr spc="35" dirty="0"/>
              <a:t>v</a:t>
            </a:r>
            <a:r>
              <a:rPr spc="4" dirty="0"/>
              <a:t>i</a:t>
            </a:r>
            <a:r>
              <a:rPr spc="9" dirty="0"/>
              <a:t>c</a:t>
            </a:r>
            <a:r>
              <a:rPr spc="26" dirty="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2388431" y="3010592"/>
            <a:ext cx="4480777" cy="0"/>
          </a:xfrm>
          <a:custGeom>
            <a:avLst/>
            <a:gdLst/>
            <a:ahLst/>
            <a:cxnLst/>
            <a:rect l="l" t="t" r="r" b="b"/>
            <a:pathLst>
              <a:path w="5240020">
                <a:moveTo>
                  <a:pt x="0" y="0"/>
                </a:moveTo>
                <a:lnTo>
                  <a:pt x="5239893" y="0"/>
                </a:lnTo>
              </a:path>
            </a:pathLst>
          </a:custGeom>
          <a:ln w="1270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57923" y="2308753"/>
            <a:ext cx="471734" cy="2375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775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0,15</a:t>
            </a:r>
            <a:endParaRPr sz="1100" dirty="0">
              <a:latin typeface="BelfiusAlternative"/>
              <a:cs typeface="BelfiusAlternative"/>
            </a:endParaRPr>
          </a:p>
          <a:p>
            <a:pPr marL="61775">
              <a:spcBef>
                <a:spcPts val="390"/>
              </a:spcBef>
            </a:pPr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0,10</a:t>
            </a:r>
            <a:endParaRPr sz="1100" dirty="0">
              <a:latin typeface="BelfiusAlternative"/>
              <a:cs typeface="BelfiusAlternative"/>
            </a:endParaRPr>
          </a:p>
          <a:p>
            <a:pPr marL="61775">
              <a:spcBef>
                <a:spcPts val="390"/>
              </a:spcBef>
            </a:pPr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0,05</a:t>
            </a:r>
            <a:endParaRPr sz="1100" dirty="0">
              <a:latin typeface="BelfiusAlternative"/>
              <a:cs typeface="BelfiusAlternative"/>
            </a:endParaRPr>
          </a:p>
          <a:p>
            <a:pPr marL="61775">
              <a:spcBef>
                <a:spcPts val="390"/>
              </a:spcBef>
            </a:pPr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0,00</a:t>
            </a:r>
            <a:endParaRPr sz="1100" dirty="0">
              <a:latin typeface="BelfiusAlternative"/>
              <a:cs typeface="BelfiusAlternative"/>
            </a:endParaRPr>
          </a:p>
          <a:p>
            <a:pPr marL="11131">
              <a:spcBef>
                <a:spcPts val="390"/>
              </a:spcBef>
            </a:pPr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-0,05</a:t>
            </a:r>
            <a:endParaRPr sz="1100" dirty="0">
              <a:latin typeface="BelfiusAlternative"/>
              <a:cs typeface="BelfiusAlternative"/>
            </a:endParaRPr>
          </a:p>
          <a:p>
            <a:pPr marL="11131">
              <a:spcBef>
                <a:spcPts val="390"/>
              </a:spcBef>
            </a:pPr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-0,10</a:t>
            </a:r>
            <a:endParaRPr sz="1100" dirty="0">
              <a:latin typeface="BelfiusAlternative"/>
              <a:cs typeface="BelfiusAlternative"/>
            </a:endParaRPr>
          </a:p>
          <a:p>
            <a:pPr marL="11131">
              <a:spcBef>
                <a:spcPts val="390"/>
              </a:spcBef>
            </a:pPr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-0,15</a:t>
            </a:r>
            <a:endParaRPr sz="1100" dirty="0">
              <a:latin typeface="BelfiusAlternative"/>
              <a:cs typeface="BelfiusAlternative"/>
            </a:endParaRPr>
          </a:p>
          <a:p>
            <a:pPr marL="11131">
              <a:spcBef>
                <a:spcPts val="390"/>
              </a:spcBef>
            </a:pPr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-0,20</a:t>
            </a:r>
            <a:endParaRPr sz="1100" dirty="0">
              <a:latin typeface="BelfiusAlternative"/>
              <a:cs typeface="BelfiusAlternative"/>
            </a:endParaRPr>
          </a:p>
          <a:p>
            <a:pPr marL="11131">
              <a:spcBef>
                <a:spcPts val="390"/>
              </a:spcBef>
            </a:pPr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-0,25</a:t>
            </a:r>
            <a:endParaRPr sz="1100" dirty="0">
              <a:latin typeface="BelfiusAlternative"/>
              <a:cs typeface="BelfiusAlternative"/>
            </a:endParaRPr>
          </a:p>
          <a:p>
            <a:pPr marL="11131">
              <a:spcBef>
                <a:spcPts val="390"/>
              </a:spcBef>
            </a:pPr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-0,30</a:t>
            </a:r>
            <a:endParaRPr sz="1100" dirty="0">
              <a:latin typeface="BelfiusAlternative"/>
              <a:cs typeface="BelfiusAlternative"/>
            </a:endParaRPr>
          </a:p>
          <a:p>
            <a:pPr marL="11131">
              <a:spcBef>
                <a:spcPts val="390"/>
              </a:spcBef>
            </a:pPr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-0,35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91850" y="4531350"/>
            <a:ext cx="4481863" cy="0"/>
          </a:xfrm>
          <a:custGeom>
            <a:avLst/>
            <a:gdLst/>
            <a:ahLst/>
            <a:cxnLst/>
            <a:rect l="l" t="t" r="r" b="b"/>
            <a:pathLst>
              <a:path w="5241290">
                <a:moveTo>
                  <a:pt x="52410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1850" y="4314102"/>
            <a:ext cx="4481863" cy="0"/>
          </a:xfrm>
          <a:custGeom>
            <a:avLst/>
            <a:gdLst/>
            <a:ahLst/>
            <a:cxnLst/>
            <a:rect l="l" t="t" r="r" b="b"/>
            <a:pathLst>
              <a:path w="5241290">
                <a:moveTo>
                  <a:pt x="52410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91850" y="4096844"/>
            <a:ext cx="4481863" cy="0"/>
          </a:xfrm>
          <a:custGeom>
            <a:avLst/>
            <a:gdLst/>
            <a:ahLst/>
            <a:cxnLst/>
            <a:rect l="l" t="t" r="r" b="b"/>
            <a:pathLst>
              <a:path w="5241290">
                <a:moveTo>
                  <a:pt x="52410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91850" y="3879595"/>
            <a:ext cx="4481863" cy="0"/>
          </a:xfrm>
          <a:custGeom>
            <a:avLst/>
            <a:gdLst/>
            <a:ahLst/>
            <a:cxnLst/>
            <a:rect l="l" t="t" r="r" b="b"/>
            <a:pathLst>
              <a:path w="5241290">
                <a:moveTo>
                  <a:pt x="52410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91850" y="3662348"/>
            <a:ext cx="4481863" cy="0"/>
          </a:xfrm>
          <a:custGeom>
            <a:avLst/>
            <a:gdLst/>
            <a:ahLst/>
            <a:cxnLst/>
            <a:rect l="l" t="t" r="r" b="b"/>
            <a:pathLst>
              <a:path w="5241290">
                <a:moveTo>
                  <a:pt x="52410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91850" y="3445094"/>
            <a:ext cx="4481863" cy="0"/>
          </a:xfrm>
          <a:custGeom>
            <a:avLst/>
            <a:gdLst/>
            <a:ahLst/>
            <a:cxnLst/>
            <a:rect l="l" t="t" r="r" b="b"/>
            <a:pathLst>
              <a:path w="5241290">
                <a:moveTo>
                  <a:pt x="52410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91850" y="3227841"/>
            <a:ext cx="4481863" cy="0"/>
          </a:xfrm>
          <a:custGeom>
            <a:avLst/>
            <a:gdLst/>
            <a:ahLst/>
            <a:cxnLst/>
            <a:rect l="l" t="t" r="r" b="b"/>
            <a:pathLst>
              <a:path w="5241290">
                <a:moveTo>
                  <a:pt x="52410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91850" y="2793340"/>
            <a:ext cx="4481863" cy="0"/>
          </a:xfrm>
          <a:custGeom>
            <a:avLst/>
            <a:gdLst/>
            <a:ahLst/>
            <a:cxnLst/>
            <a:rect l="l" t="t" r="r" b="b"/>
            <a:pathLst>
              <a:path w="5241290">
                <a:moveTo>
                  <a:pt x="52410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91850" y="2576091"/>
            <a:ext cx="4481863" cy="0"/>
          </a:xfrm>
          <a:custGeom>
            <a:avLst/>
            <a:gdLst/>
            <a:ahLst/>
            <a:cxnLst/>
            <a:rect l="l" t="t" r="r" b="b"/>
            <a:pathLst>
              <a:path w="5241290">
                <a:moveTo>
                  <a:pt x="52410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1850" y="2358838"/>
            <a:ext cx="4481863" cy="0"/>
          </a:xfrm>
          <a:custGeom>
            <a:avLst/>
            <a:gdLst/>
            <a:ahLst/>
            <a:cxnLst/>
            <a:rect l="l" t="t" r="r" b="b"/>
            <a:pathLst>
              <a:path w="5241290">
                <a:moveTo>
                  <a:pt x="524109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13323" y="3010589"/>
            <a:ext cx="0" cy="1466610"/>
          </a:xfrm>
          <a:custGeom>
            <a:avLst/>
            <a:gdLst/>
            <a:ahLst/>
            <a:cxnLst/>
            <a:rect l="l" t="t" r="r" b="b"/>
            <a:pathLst>
              <a:path h="1617345">
                <a:moveTo>
                  <a:pt x="0" y="0"/>
                </a:moveTo>
                <a:lnTo>
                  <a:pt x="0" y="1617357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63110" y="3010599"/>
            <a:ext cx="0" cy="1297319"/>
          </a:xfrm>
          <a:custGeom>
            <a:avLst/>
            <a:gdLst/>
            <a:ahLst/>
            <a:cxnLst/>
            <a:rect l="l" t="t" r="r" b="b"/>
            <a:pathLst>
              <a:path h="1430654">
                <a:moveTo>
                  <a:pt x="0" y="0"/>
                </a:moveTo>
                <a:lnTo>
                  <a:pt x="0" y="1430655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12891" y="3010594"/>
            <a:ext cx="0" cy="1152213"/>
          </a:xfrm>
          <a:custGeom>
            <a:avLst/>
            <a:gdLst/>
            <a:ahLst/>
            <a:cxnLst/>
            <a:rect l="l" t="t" r="r" b="b"/>
            <a:pathLst>
              <a:path h="1270635">
                <a:moveTo>
                  <a:pt x="0" y="0"/>
                </a:moveTo>
                <a:lnTo>
                  <a:pt x="0" y="1270533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2678" y="3010594"/>
            <a:ext cx="0" cy="1143576"/>
          </a:xfrm>
          <a:custGeom>
            <a:avLst/>
            <a:gdLst/>
            <a:ahLst/>
            <a:cxnLst/>
            <a:rect l="l" t="t" r="r" b="b"/>
            <a:pathLst>
              <a:path h="1261110">
                <a:moveTo>
                  <a:pt x="0" y="0"/>
                </a:moveTo>
                <a:lnTo>
                  <a:pt x="0" y="1260944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12464" y="3010596"/>
            <a:ext cx="0" cy="1086570"/>
          </a:xfrm>
          <a:custGeom>
            <a:avLst/>
            <a:gdLst/>
            <a:ahLst/>
            <a:cxnLst/>
            <a:rect l="l" t="t" r="r" b="b"/>
            <a:pathLst>
              <a:path h="1198245">
                <a:moveTo>
                  <a:pt x="0" y="0"/>
                </a:moveTo>
                <a:lnTo>
                  <a:pt x="0" y="1197889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2251" y="3010592"/>
            <a:ext cx="0" cy="1052021"/>
          </a:xfrm>
          <a:custGeom>
            <a:avLst/>
            <a:gdLst/>
            <a:ahLst/>
            <a:cxnLst/>
            <a:rect l="l" t="t" r="r" b="b"/>
            <a:pathLst>
              <a:path h="1160145">
                <a:moveTo>
                  <a:pt x="0" y="0"/>
                </a:moveTo>
                <a:lnTo>
                  <a:pt x="0" y="1160068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12033" y="3010593"/>
            <a:ext cx="0" cy="971406"/>
          </a:xfrm>
          <a:custGeom>
            <a:avLst/>
            <a:gdLst/>
            <a:ahLst/>
            <a:cxnLst/>
            <a:rect l="l" t="t" r="r" b="b"/>
            <a:pathLst>
              <a:path h="1071245">
                <a:moveTo>
                  <a:pt x="0" y="0"/>
                </a:moveTo>
                <a:lnTo>
                  <a:pt x="0" y="1071067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61819" y="3010597"/>
            <a:ext cx="0" cy="962193"/>
          </a:xfrm>
          <a:custGeom>
            <a:avLst/>
            <a:gdLst/>
            <a:ahLst/>
            <a:cxnLst/>
            <a:rect l="l" t="t" r="r" b="b"/>
            <a:pathLst>
              <a:path h="1061085">
                <a:moveTo>
                  <a:pt x="0" y="0"/>
                </a:moveTo>
                <a:lnTo>
                  <a:pt x="0" y="1060843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11606" y="3010593"/>
            <a:ext cx="0" cy="946070"/>
          </a:xfrm>
          <a:custGeom>
            <a:avLst/>
            <a:gdLst/>
            <a:ahLst/>
            <a:cxnLst/>
            <a:rect l="l" t="t" r="r" b="b"/>
            <a:pathLst>
              <a:path h="1043304">
                <a:moveTo>
                  <a:pt x="0" y="0"/>
                </a:moveTo>
                <a:lnTo>
                  <a:pt x="0" y="1043063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61388" y="3010590"/>
            <a:ext cx="0" cy="893670"/>
          </a:xfrm>
          <a:custGeom>
            <a:avLst/>
            <a:gdLst/>
            <a:ahLst/>
            <a:cxnLst/>
            <a:rect l="l" t="t" r="r" b="b"/>
            <a:pathLst>
              <a:path h="985520">
                <a:moveTo>
                  <a:pt x="0" y="0"/>
                </a:moveTo>
                <a:lnTo>
                  <a:pt x="0" y="984961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11175" y="3010600"/>
            <a:ext cx="0" cy="880427"/>
          </a:xfrm>
          <a:custGeom>
            <a:avLst/>
            <a:gdLst/>
            <a:ahLst/>
            <a:cxnLst/>
            <a:rect l="l" t="t" r="r" b="b"/>
            <a:pathLst>
              <a:path h="970914">
                <a:moveTo>
                  <a:pt x="0" y="0"/>
                </a:moveTo>
                <a:lnTo>
                  <a:pt x="0" y="970775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60962" y="3010596"/>
            <a:ext cx="0" cy="816511"/>
          </a:xfrm>
          <a:custGeom>
            <a:avLst/>
            <a:gdLst/>
            <a:ahLst/>
            <a:cxnLst/>
            <a:rect l="l" t="t" r="r" b="b"/>
            <a:pathLst>
              <a:path h="900429">
                <a:moveTo>
                  <a:pt x="0" y="0"/>
                </a:moveTo>
                <a:lnTo>
                  <a:pt x="0" y="899998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10748" y="3010591"/>
            <a:ext cx="0" cy="813055"/>
          </a:xfrm>
          <a:custGeom>
            <a:avLst/>
            <a:gdLst/>
            <a:ahLst/>
            <a:cxnLst/>
            <a:rect l="l" t="t" r="r" b="b"/>
            <a:pathLst>
              <a:path h="896620">
                <a:moveTo>
                  <a:pt x="0" y="0"/>
                </a:moveTo>
                <a:lnTo>
                  <a:pt x="0" y="896035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60529" y="3010598"/>
            <a:ext cx="0" cy="781962"/>
          </a:xfrm>
          <a:custGeom>
            <a:avLst/>
            <a:gdLst/>
            <a:ahLst/>
            <a:cxnLst/>
            <a:rect l="l" t="t" r="r" b="b"/>
            <a:pathLst>
              <a:path h="862329">
                <a:moveTo>
                  <a:pt x="0" y="0"/>
                </a:moveTo>
                <a:lnTo>
                  <a:pt x="0" y="861758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10316" y="3010595"/>
            <a:ext cx="0" cy="765839"/>
          </a:xfrm>
          <a:custGeom>
            <a:avLst/>
            <a:gdLst/>
            <a:ahLst/>
            <a:cxnLst/>
            <a:rect l="l" t="t" r="r" b="b"/>
            <a:pathLst>
              <a:path h="844550">
                <a:moveTo>
                  <a:pt x="0" y="0"/>
                </a:moveTo>
                <a:lnTo>
                  <a:pt x="0" y="844499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60103" y="3010587"/>
            <a:ext cx="0" cy="754322"/>
          </a:xfrm>
          <a:custGeom>
            <a:avLst/>
            <a:gdLst/>
            <a:ahLst/>
            <a:cxnLst/>
            <a:rect l="l" t="t" r="r" b="b"/>
            <a:pathLst>
              <a:path h="831850">
                <a:moveTo>
                  <a:pt x="0" y="0"/>
                </a:moveTo>
                <a:lnTo>
                  <a:pt x="0" y="831570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09883" y="3010590"/>
            <a:ext cx="0" cy="752019"/>
          </a:xfrm>
          <a:custGeom>
            <a:avLst/>
            <a:gdLst/>
            <a:ahLst/>
            <a:cxnLst/>
            <a:rect l="l" t="t" r="r" b="b"/>
            <a:pathLst>
              <a:path h="829310">
                <a:moveTo>
                  <a:pt x="0" y="0"/>
                </a:moveTo>
                <a:lnTo>
                  <a:pt x="0" y="829310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59671" y="3010591"/>
            <a:ext cx="0" cy="746836"/>
          </a:xfrm>
          <a:custGeom>
            <a:avLst/>
            <a:gdLst/>
            <a:ahLst/>
            <a:cxnLst/>
            <a:rect l="l" t="t" r="r" b="b"/>
            <a:pathLst>
              <a:path h="823595">
                <a:moveTo>
                  <a:pt x="0" y="0"/>
                </a:moveTo>
                <a:lnTo>
                  <a:pt x="0" y="823442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09458" y="3010591"/>
            <a:ext cx="0" cy="728411"/>
          </a:xfrm>
          <a:custGeom>
            <a:avLst/>
            <a:gdLst/>
            <a:ahLst/>
            <a:cxnLst/>
            <a:rect l="l" t="t" r="r" b="b"/>
            <a:pathLst>
              <a:path h="803275">
                <a:moveTo>
                  <a:pt x="0" y="0"/>
                </a:moveTo>
                <a:lnTo>
                  <a:pt x="0" y="802830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59239" y="3010595"/>
            <a:ext cx="0" cy="682345"/>
          </a:xfrm>
          <a:custGeom>
            <a:avLst/>
            <a:gdLst/>
            <a:ahLst/>
            <a:cxnLst/>
            <a:rect l="l" t="t" r="r" b="b"/>
            <a:pathLst>
              <a:path h="752475">
                <a:moveTo>
                  <a:pt x="0" y="0"/>
                </a:moveTo>
                <a:lnTo>
                  <a:pt x="0" y="751878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09025" y="3010589"/>
            <a:ext cx="0" cy="677163"/>
          </a:xfrm>
          <a:custGeom>
            <a:avLst/>
            <a:gdLst/>
            <a:ahLst/>
            <a:cxnLst/>
            <a:rect l="l" t="t" r="r" b="b"/>
            <a:pathLst>
              <a:path h="746760">
                <a:moveTo>
                  <a:pt x="0" y="0"/>
                </a:moveTo>
                <a:lnTo>
                  <a:pt x="0" y="746290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58812" y="3010595"/>
            <a:ext cx="0" cy="644917"/>
          </a:xfrm>
          <a:custGeom>
            <a:avLst/>
            <a:gdLst/>
            <a:ahLst/>
            <a:cxnLst/>
            <a:rect l="l" t="t" r="r" b="b"/>
            <a:pathLst>
              <a:path h="711200">
                <a:moveTo>
                  <a:pt x="0" y="0"/>
                </a:moveTo>
                <a:lnTo>
                  <a:pt x="0" y="711161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08599" y="3010591"/>
            <a:ext cx="0" cy="639735"/>
          </a:xfrm>
          <a:custGeom>
            <a:avLst/>
            <a:gdLst/>
            <a:ahLst/>
            <a:cxnLst/>
            <a:rect l="l" t="t" r="r" b="b"/>
            <a:pathLst>
              <a:path h="705485">
                <a:moveTo>
                  <a:pt x="0" y="0"/>
                </a:moveTo>
                <a:lnTo>
                  <a:pt x="0" y="705459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58380" y="3010588"/>
            <a:ext cx="0" cy="591366"/>
          </a:xfrm>
          <a:custGeom>
            <a:avLst/>
            <a:gdLst/>
            <a:ahLst/>
            <a:cxnLst/>
            <a:rect l="l" t="t" r="r" b="b"/>
            <a:pathLst>
              <a:path h="652145">
                <a:moveTo>
                  <a:pt x="0" y="0"/>
                </a:moveTo>
                <a:lnTo>
                  <a:pt x="0" y="651662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08166" y="3010590"/>
            <a:ext cx="0" cy="556241"/>
          </a:xfrm>
          <a:custGeom>
            <a:avLst/>
            <a:gdLst/>
            <a:ahLst/>
            <a:cxnLst/>
            <a:rect l="l" t="t" r="r" b="b"/>
            <a:pathLst>
              <a:path h="613410">
                <a:moveTo>
                  <a:pt x="0" y="0"/>
                </a:moveTo>
                <a:lnTo>
                  <a:pt x="0" y="612876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57954" y="3010599"/>
            <a:ext cx="0" cy="538390"/>
          </a:xfrm>
          <a:custGeom>
            <a:avLst/>
            <a:gdLst/>
            <a:ahLst/>
            <a:cxnLst/>
            <a:rect l="l" t="t" r="r" b="b"/>
            <a:pathLst>
              <a:path h="593725">
                <a:moveTo>
                  <a:pt x="0" y="0"/>
                </a:moveTo>
                <a:lnTo>
                  <a:pt x="0" y="593458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07735" y="3010592"/>
            <a:ext cx="0" cy="531481"/>
          </a:xfrm>
          <a:custGeom>
            <a:avLst/>
            <a:gdLst/>
            <a:ahLst/>
            <a:cxnLst/>
            <a:rect l="l" t="t" r="r" b="b"/>
            <a:pathLst>
              <a:path h="586104">
                <a:moveTo>
                  <a:pt x="0" y="0"/>
                </a:moveTo>
                <a:lnTo>
                  <a:pt x="0" y="585851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57522" y="3010599"/>
            <a:ext cx="0" cy="522843"/>
          </a:xfrm>
          <a:custGeom>
            <a:avLst/>
            <a:gdLst/>
            <a:ahLst/>
            <a:cxnLst/>
            <a:rect l="l" t="t" r="r" b="b"/>
            <a:pathLst>
              <a:path h="576579">
                <a:moveTo>
                  <a:pt x="0" y="0"/>
                </a:moveTo>
                <a:lnTo>
                  <a:pt x="0" y="576529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07308" y="3010599"/>
            <a:ext cx="0" cy="522843"/>
          </a:xfrm>
          <a:custGeom>
            <a:avLst/>
            <a:gdLst/>
            <a:ahLst/>
            <a:cxnLst/>
            <a:rect l="l" t="t" r="r" b="b"/>
            <a:pathLst>
              <a:path h="576579">
                <a:moveTo>
                  <a:pt x="0" y="0"/>
                </a:moveTo>
                <a:lnTo>
                  <a:pt x="0" y="575995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57096" y="3010589"/>
            <a:ext cx="0" cy="502114"/>
          </a:xfrm>
          <a:custGeom>
            <a:avLst/>
            <a:gdLst/>
            <a:ahLst/>
            <a:cxnLst/>
            <a:rect l="l" t="t" r="r" b="b"/>
            <a:pathLst>
              <a:path h="553720">
                <a:moveTo>
                  <a:pt x="0" y="0"/>
                </a:moveTo>
                <a:lnTo>
                  <a:pt x="0" y="553161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06876" y="3010594"/>
            <a:ext cx="0" cy="494052"/>
          </a:xfrm>
          <a:custGeom>
            <a:avLst/>
            <a:gdLst/>
            <a:ahLst/>
            <a:cxnLst/>
            <a:rect l="l" t="t" r="r" b="b"/>
            <a:pathLst>
              <a:path h="544829">
                <a:moveTo>
                  <a:pt x="0" y="0"/>
                </a:moveTo>
                <a:lnTo>
                  <a:pt x="0" y="544436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56663" y="3010599"/>
            <a:ext cx="0" cy="4923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721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06449" y="3010596"/>
            <a:ext cx="0" cy="488870"/>
          </a:xfrm>
          <a:custGeom>
            <a:avLst/>
            <a:gdLst/>
            <a:ahLst/>
            <a:cxnLst/>
            <a:rect l="l" t="t" r="r" b="b"/>
            <a:pathLst>
              <a:path h="539114">
                <a:moveTo>
                  <a:pt x="0" y="0"/>
                </a:moveTo>
                <a:lnTo>
                  <a:pt x="0" y="539051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56231" y="3010595"/>
            <a:ext cx="0" cy="484839"/>
          </a:xfrm>
          <a:custGeom>
            <a:avLst/>
            <a:gdLst/>
            <a:ahLst/>
            <a:cxnLst/>
            <a:rect l="l" t="t" r="r" b="b"/>
            <a:pathLst>
              <a:path h="534670">
                <a:moveTo>
                  <a:pt x="0" y="0"/>
                </a:moveTo>
                <a:lnTo>
                  <a:pt x="0" y="534403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06018" y="3010596"/>
            <a:ext cx="0" cy="480233"/>
          </a:xfrm>
          <a:custGeom>
            <a:avLst/>
            <a:gdLst/>
            <a:ahLst/>
            <a:cxnLst/>
            <a:rect l="l" t="t" r="r" b="b"/>
            <a:pathLst>
              <a:path h="529589">
                <a:moveTo>
                  <a:pt x="0" y="0"/>
                </a:moveTo>
                <a:lnTo>
                  <a:pt x="0" y="528993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55805" y="3010594"/>
            <a:ext cx="0" cy="478505"/>
          </a:xfrm>
          <a:custGeom>
            <a:avLst/>
            <a:gdLst/>
            <a:ahLst/>
            <a:cxnLst/>
            <a:rect l="l" t="t" r="r" b="b"/>
            <a:pathLst>
              <a:path h="527685">
                <a:moveTo>
                  <a:pt x="0" y="0"/>
                </a:moveTo>
                <a:lnTo>
                  <a:pt x="0" y="527583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05593" y="3010600"/>
            <a:ext cx="0" cy="477354"/>
          </a:xfrm>
          <a:custGeom>
            <a:avLst/>
            <a:gdLst/>
            <a:ahLst/>
            <a:cxnLst/>
            <a:rect l="l" t="t" r="r" b="b"/>
            <a:pathLst>
              <a:path h="526414">
                <a:moveTo>
                  <a:pt x="0" y="0"/>
                </a:moveTo>
                <a:lnTo>
                  <a:pt x="0" y="526275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55373" y="3010592"/>
            <a:ext cx="0" cy="461807"/>
          </a:xfrm>
          <a:custGeom>
            <a:avLst/>
            <a:gdLst/>
            <a:ahLst/>
            <a:cxnLst/>
            <a:rect l="l" t="t" r="r" b="b"/>
            <a:pathLst>
              <a:path h="509270">
                <a:moveTo>
                  <a:pt x="0" y="0"/>
                </a:moveTo>
                <a:lnTo>
                  <a:pt x="0" y="509092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05160" y="3010587"/>
            <a:ext cx="0" cy="431864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186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54947" y="3010589"/>
            <a:ext cx="0" cy="428409"/>
          </a:xfrm>
          <a:custGeom>
            <a:avLst/>
            <a:gdLst/>
            <a:ahLst/>
            <a:cxnLst/>
            <a:rect l="l" t="t" r="r" b="b"/>
            <a:pathLst>
              <a:path h="472439">
                <a:moveTo>
                  <a:pt x="0" y="0"/>
                </a:moveTo>
                <a:lnTo>
                  <a:pt x="0" y="471919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04728" y="3010595"/>
            <a:ext cx="0" cy="427833"/>
          </a:xfrm>
          <a:custGeom>
            <a:avLst/>
            <a:gdLst/>
            <a:ahLst/>
            <a:cxnLst/>
            <a:rect l="l" t="t" r="r" b="b"/>
            <a:pathLst>
              <a:path h="471804">
                <a:moveTo>
                  <a:pt x="0" y="0"/>
                </a:moveTo>
                <a:lnTo>
                  <a:pt x="0" y="471677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54514" y="3010597"/>
            <a:ext cx="0" cy="406527"/>
          </a:xfrm>
          <a:custGeom>
            <a:avLst/>
            <a:gdLst/>
            <a:ahLst/>
            <a:cxnLst/>
            <a:rect l="l" t="t" r="r" b="b"/>
            <a:pathLst>
              <a:path h="448310">
                <a:moveTo>
                  <a:pt x="0" y="0"/>
                </a:moveTo>
                <a:lnTo>
                  <a:pt x="0" y="448030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04296" y="3010592"/>
            <a:ext cx="0" cy="404225"/>
          </a:xfrm>
          <a:custGeom>
            <a:avLst/>
            <a:gdLst/>
            <a:ahLst/>
            <a:cxnLst/>
            <a:rect l="l" t="t" r="r" b="b"/>
            <a:pathLst>
              <a:path h="445770">
                <a:moveTo>
                  <a:pt x="0" y="0"/>
                </a:moveTo>
                <a:lnTo>
                  <a:pt x="0" y="445604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54088" y="3010592"/>
            <a:ext cx="0" cy="400194"/>
          </a:xfrm>
          <a:custGeom>
            <a:avLst/>
            <a:gdLst/>
            <a:ahLst/>
            <a:cxnLst/>
            <a:rect l="l" t="t" r="r" b="b"/>
            <a:pathLst>
              <a:path h="441325">
                <a:moveTo>
                  <a:pt x="0" y="0"/>
                </a:moveTo>
                <a:lnTo>
                  <a:pt x="0" y="441109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03870" y="3010592"/>
            <a:ext cx="0" cy="392132"/>
          </a:xfrm>
          <a:custGeom>
            <a:avLst/>
            <a:gdLst/>
            <a:ahLst/>
            <a:cxnLst/>
            <a:rect l="l" t="t" r="r" b="b"/>
            <a:pathLst>
              <a:path h="432435">
                <a:moveTo>
                  <a:pt x="0" y="0"/>
                </a:moveTo>
                <a:lnTo>
                  <a:pt x="0" y="432320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53661" y="3010599"/>
            <a:ext cx="0" cy="371978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09638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703443" y="3010591"/>
            <a:ext cx="0" cy="346067"/>
          </a:xfrm>
          <a:custGeom>
            <a:avLst/>
            <a:gdLst/>
            <a:ahLst/>
            <a:cxnLst/>
            <a:rect l="l" t="t" r="r" b="b"/>
            <a:pathLst>
              <a:path h="381635">
                <a:moveTo>
                  <a:pt x="0" y="0"/>
                </a:moveTo>
                <a:lnTo>
                  <a:pt x="0" y="381419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53225" y="3010594"/>
            <a:ext cx="0" cy="341460"/>
          </a:xfrm>
          <a:custGeom>
            <a:avLst/>
            <a:gdLst/>
            <a:ahLst/>
            <a:cxnLst/>
            <a:rect l="l" t="t" r="r" b="b"/>
            <a:pathLst>
              <a:path h="376554">
                <a:moveTo>
                  <a:pt x="0" y="0"/>
                </a:moveTo>
                <a:lnTo>
                  <a:pt x="0" y="376212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803017" y="3010594"/>
            <a:ext cx="0" cy="335702"/>
          </a:xfrm>
          <a:custGeom>
            <a:avLst/>
            <a:gdLst/>
            <a:ahLst/>
            <a:cxnLst/>
            <a:rect l="l" t="t" r="r" b="b"/>
            <a:pathLst>
              <a:path h="370204">
                <a:moveTo>
                  <a:pt x="0" y="0"/>
                </a:moveTo>
                <a:lnTo>
                  <a:pt x="0" y="369646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52797" y="3010587"/>
            <a:ext cx="0" cy="329368"/>
          </a:xfrm>
          <a:custGeom>
            <a:avLst/>
            <a:gdLst/>
            <a:ahLst/>
            <a:cxnLst/>
            <a:rect l="l" t="t" r="r" b="b"/>
            <a:pathLst>
              <a:path h="363220">
                <a:moveTo>
                  <a:pt x="0" y="0"/>
                </a:moveTo>
                <a:lnTo>
                  <a:pt x="0" y="363004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902579" y="3010591"/>
            <a:ext cx="0" cy="312670"/>
          </a:xfrm>
          <a:custGeom>
            <a:avLst/>
            <a:gdLst/>
            <a:ahLst/>
            <a:cxnLst/>
            <a:rect l="l" t="t" r="r" b="b"/>
            <a:pathLst>
              <a:path h="344804">
                <a:moveTo>
                  <a:pt x="0" y="0"/>
                </a:moveTo>
                <a:lnTo>
                  <a:pt x="0" y="344563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952372" y="3010595"/>
            <a:ext cx="0" cy="310366"/>
          </a:xfrm>
          <a:custGeom>
            <a:avLst/>
            <a:gdLst/>
            <a:ahLst/>
            <a:cxnLst/>
            <a:rect l="l" t="t" r="r" b="b"/>
            <a:pathLst>
              <a:path h="342264">
                <a:moveTo>
                  <a:pt x="0" y="0"/>
                </a:moveTo>
                <a:lnTo>
                  <a:pt x="0" y="341985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02153" y="3010596"/>
            <a:ext cx="0" cy="301729"/>
          </a:xfrm>
          <a:custGeom>
            <a:avLst/>
            <a:gdLst/>
            <a:ahLst/>
            <a:cxnLst/>
            <a:rect l="l" t="t" r="r" b="b"/>
            <a:pathLst>
              <a:path h="332739">
                <a:moveTo>
                  <a:pt x="0" y="0"/>
                </a:moveTo>
                <a:lnTo>
                  <a:pt x="0" y="332498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051935" y="3010592"/>
            <a:ext cx="0" cy="294243"/>
          </a:xfrm>
          <a:custGeom>
            <a:avLst/>
            <a:gdLst/>
            <a:ahLst/>
            <a:cxnLst/>
            <a:rect l="l" t="t" r="r" b="b"/>
            <a:pathLst>
              <a:path h="324485">
                <a:moveTo>
                  <a:pt x="0" y="0"/>
                </a:moveTo>
                <a:lnTo>
                  <a:pt x="0" y="324243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01726" y="3010594"/>
            <a:ext cx="0" cy="272938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520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51508" y="3010599"/>
            <a:ext cx="0" cy="268331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592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01289" y="3010595"/>
            <a:ext cx="0" cy="259118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356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51081" y="3010594"/>
            <a:ext cx="0" cy="253936"/>
          </a:xfrm>
          <a:custGeom>
            <a:avLst/>
            <a:gdLst/>
            <a:ahLst/>
            <a:cxnLst/>
            <a:rect l="l" t="t" r="r" b="b"/>
            <a:pathLst>
              <a:path h="280035">
                <a:moveTo>
                  <a:pt x="0" y="0"/>
                </a:moveTo>
                <a:lnTo>
                  <a:pt x="0" y="279895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300862" y="3010589"/>
            <a:ext cx="0" cy="242995"/>
          </a:xfrm>
          <a:custGeom>
            <a:avLst/>
            <a:gdLst/>
            <a:ahLst/>
            <a:cxnLst/>
            <a:rect l="l" t="t" r="r" b="b"/>
            <a:pathLst>
              <a:path h="267970">
                <a:moveTo>
                  <a:pt x="0" y="0"/>
                </a:moveTo>
                <a:lnTo>
                  <a:pt x="0" y="267957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50644" y="3010591"/>
            <a:ext cx="0" cy="234933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8635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00436" y="3010599"/>
            <a:ext cx="0" cy="219387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896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450218" y="3010593"/>
            <a:ext cx="0" cy="206142"/>
          </a:xfrm>
          <a:custGeom>
            <a:avLst/>
            <a:gdLst/>
            <a:ahLst/>
            <a:cxnLst/>
            <a:rect l="l" t="t" r="r" b="b"/>
            <a:pathLst>
              <a:path h="227329">
                <a:moveTo>
                  <a:pt x="0" y="0"/>
                </a:moveTo>
                <a:lnTo>
                  <a:pt x="0" y="227088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00009" y="3010592"/>
            <a:ext cx="0" cy="187141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0"/>
                </a:moveTo>
                <a:lnTo>
                  <a:pt x="0" y="206222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549791" y="3010589"/>
            <a:ext cx="0" cy="163532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80136"/>
                </a:lnTo>
              </a:path>
            </a:pathLst>
          </a:custGeom>
          <a:ln w="2920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599573" y="3010591"/>
            <a:ext cx="0" cy="105950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763"/>
                </a:lnTo>
              </a:path>
            </a:pathLst>
          </a:custGeom>
          <a:ln w="2921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649365" y="3010589"/>
            <a:ext cx="0" cy="105950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344"/>
                </a:lnTo>
              </a:path>
            </a:pathLst>
          </a:custGeom>
          <a:ln w="2921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99145" y="3010593"/>
            <a:ext cx="0" cy="95010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21"/>
                </a:lnTo>
              </a:path>
            </a:pathLst>
          </a:custGeom>
          <a:ln w="2921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48926" y="3010599"/>
            <a:ext cx="0" cy="78887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550"/>
                </a:lnTo>
              </a:path>
            </a:pathLst>
          </a:custGeom>
          <a:ln w="2921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98719" y="3010594"/>
            <a:ext cx="0" cy="62764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795"/>
                </a:lnTo>
              </a:path>
            </a:pathLst>
          </a:custGeom>
          <a:ln w="2921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836555" y="3010588"/>
            <a:ext cx="23892" cy="48945"/>
          </a:xfrm>
          <a:custGeom>
            <a:avLst/>
            <a:gdLst/>
            <a:ahLst/>
            <a:cxnLst/>
            <a:rect l="l" t="t" r="r" b="b"/>
            <a:pathLst>
              <a:path w="27940" h="53975">
                <a:moveTo>
                  <a:pt x="13970" y="0"/>
                </a:moveTo>
                <a:lnTo>
                  <a:pt x="13970" y="53962"/>
                </a:lnTo>
              </a:path>
            </a:pathLst>
          </a:custGeom>
          <a:ln w="2921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886335" y="3010589"/>
            <a:ext cx="23892" cy="42035"/>
          </a:xfrm>
          <a:custGeom>
            <a:avLst/>
            <a:gdLst/>
            <a:ahLst/>
            <a:cxnLst/>
            <a:rect l="l" t="t" r="r" b="b"/>
            <a:pathLst>
              <a:path w="27940" h="46354">
                <a:moveTo>
                  <a:pt x="0" y="22872"/>
                </a:moveTo>
                <a:lnTo>
                  <a:pt x="27940" y="22872"/>
                </a:lnTo>
              </a:path>
            </a:pathLst>
          </a:custGeom>
          <a:ln w="47015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936128" y="3010599"/>
            <a:ext cx="23892" cy="30518"/>
          </a:xfrm>
          <a:custGeom>
            <a:avLst/>
            <a:gdLst/>
            <a:ahLst/>
            <a:cxnLst/>
            <a:rect l="l" t="t" r="r" b="b"/>
            <a:pathLst>
              <a:path w="27940" h="33654">
                <a:moveTo>
                  <a:pt x="0" y="16535"/>
                </a:moveTo>
                <a:lnTo>
                  <a:pt x="27940" y="16535"/>
                </a:lnTo>
              </a:path>
            </a:pathLst>
          </a:custGeom>
          <a:ln w="3434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85909" y="3010591"/>
            <a:ext cx="23892" cy="9213"/>
          </a:xfrm>
          <a:custGeom>
            <a:avLst/>
            <a:gdLst/>
            <a:ahLst/>
            <a:cxnLst/>
            <a:rect l="l" t="t" r="r" b="b"/>
            <a:pathLst>
              <a:path w="27940" h="10160">
                <a:moveTo>
                  <a:pt x="0" y="4933"/>
                </a:moveTo>
                <a:lnTo>
                  <a:pt x="27940" y="4933"/>
                </a:lnTo>
              </a:path>
            </a:pathLst>
          </a:custGeom>
          <a:ln w="11137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035691" y="3000804"/>
            <a:ext cx="23892" cy="9789"/>
          </a:xfrm>
          <a:custGeom>
            <a:avLst/>
            <a:gdLst/>
            <a:ahLst/>
            <a:cxnLst/>
            <a:rect l="l" t="t" r="r" b="b"/>
            <a:pathLst>
              <a:path w="27940" h="10795">
                <a:moveTo>
                  <a:pt x="0" y="5397"/>
                </a:moveTo>
                <a:lnTo>
                  <a:pt x="27940" y="5397"/>
                </a:lnTo>
              </a:path>
            </a:pathLst>
          </a:custGeom>
          <a:ln w="12065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085483" y="2985316"/>
            <a:ext cx="23892" cy="25336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938"/>
                </a:moveTo>
                <a:lnTo>
                  <a:pt x="27940" y="13938"/>
                </a:lnTo>
              </a:path>
            </a:pathLst>
          </a:custGeom>
          <a:ln w="29146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147210" y="2955143"/>
            <a:ext cx="0" cy="5585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0" y="61150"/>
                </a:lnTo>
              </a:path>
            </a:pathLst>
          </a:custGeom>
          <a:ln w="2921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196991" y="2938016"/>
            <a:ext cx="0" cy="73129"/>
          </a:xfrm>
          <a:custGeom>
            <a:avLst/>
            <a:gdLst/>
            <a:ahLst/>
            <a:cxnLst/>
            <a:rect l="l" t="t" r="r" b="b"/>
            <a:pathLst>
              <a:path h="80645">
                <a:moveTo>
                  <a:pt x="0" y="0"/>
                </a:moveTo>
                <a:lnTo>
                  <a:pt x="0" y="80035"/>
                </a:lnTo>
              </a:path>
            </a:pathLst>
          </a:custGeom>
          <a:ln w="2921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246784" y="2929084"/>
            <a:ext cx="0" cy="81766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89890"/>
                </a:lnTo>
              </a:path>
            </a:pathLst>
          </a:custGeom>
          <a:ln w="2921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296565" y="2919177"/>
            <a:ext cx="0" cy="9155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812"/>
                </a:lnTo>
              </a:path>
            </a:pathLst>
          </a:custGeom>
          <a:ln w="2921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346357" y="2871512"/>
            <a:ext cx="0" cy="139348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377"/>
                </a:lnTo>
              </a:path>
            </a:pathLst>
          </a:custGeom>
          <a:ln w="2921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396139" y="2871327"/>
            <a:ext cx="0" cy="139348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581"/>
                </a:lnTo>
              </a:path>
            </a:pathLst>
          </a:custGeom>
          <a:ln w="2921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45921" y="2856442"/>
            <a:ext cx="0" cy="154319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69989"/>
                </a:lnTo>
              </a:path>
            </a:pathLst>
          </a:custGeom>
          <a:ln w="2921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495712" y="2806425"/>
            <a:ext cx="0" cy="204416"/>
          </a:xfrm>
          <a:custGeom>
            <a:avLst/>
            <a:gdLst/>
            <a:ahLst/>
            <a:cxnLst/>
            <a:rect l="l" t="t" r="r" b="b"/>
            <a:pathLst>
              <a:path h="225425">
                <a:moveTo>
                  <a:pt x="0" y="0"/>
                </a:moveTo>
                <a:lnTo>
                  <a:pt x="0" y="225158"/>
                </a:lnTo>
              </a:path>
            </a:pathLst>
          </a:custGeom>
          <a:ln w="2921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545493" y="2803781"/>
            <a:ext cx="0" cy="207295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066"/>
                </a:lnTo>
              </a:path>
            </a:pathLst>
          </a:custGeom>
          <a:ln w="2921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595274" y="2763718"/>
            <a:ext cx="0" cy="247026"/>
          </a:xfrm>
          <a:custGeom>
            <a:avLst/>
            <a:gdLst/>
            <a:ahLst/>
            <a:cxnLst/>
            <a:rect l="l" t="t" r="r" b="b"/>
            <a:pathLst>
              <a:path h="272414">
                <a:moveTo>
                  <a:pt x="0" y="0"/>
                </a:moveTo>
                <a:lnTo>
                  <a:pt x="0" y="272249"/>
                </a:lnTo>
              </a:path>
            </a:pathLst>
          </a:custGeom>
          <a:ln w="2921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645067" y="2685581"/>
            <a:ext cx="0" cy="325338"/>
          </a:xfrm>
          <a:custGeom>
            <a:avLst/>
            <a:gdLst/>
            <a:ahLst/>
            <a:cxnLst/>
            <a:rect l="l" t="t" r="r" b="b"/>
            <a:pathLst>
              <a:path h="358775">
                <a:moveTo>
                  <a:pt x="0" y="0"/>
                </a:moveTo>
                <a:lnTo>
                  <a:pt x="0" y="358419"/>
                </a:lnTo>
              </a:path>
            </a:pathLst>
          </a:custGeom>
          <a:ln w="2921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694848" y="2629087"/>
            <a:ext cx="0" cy="381768"/>
          </a:xfrm>
          <a:custGeom>
            <a:avLst/>
            <a:gdLst/>
            <a:ahLst/>
            <a:cxnLst/>
            <a:rect l="l" t="t" r="r" b="b"/>
            <a:pathLst>
              <a:path h="421004">
                <a:moveTo>
                  <a:pt x="0" y="0"/>
                </a:moveTo>
                <a:lnTo>
                  <a:pt x="0" y="420712"/>
                </a:lnTo>
              </a:path>
            </a:pathLst>
          </a:custGeom>
          <a:ln w="2921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744629" y="2511981"/>
            <a:ext cx="0" cy="498659"/>
          </a:xfrm>
          <a:custGeom>
            <a:avLst/>
            <a:gdLst/>
            <a:ahLst/>
            <a:cxnLst/>
            <a:rect l="l" t="t" r="r" b="b"/>
            <a:pathLst>
              <a:path h="549910">
                <a:moveTo>
                  <a:pt x="0" y="0"/>
                </a:moveTo>
                <a:lnTo>
                  <a:pt x="0" y="549859"/>
                </a:lnTo>
              </a:path>
            </a:pathLst>
          </a:custGeom>
          <a:ln w="2921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794422" y="2504683"/>
            <a:ext cx="0" cy="506145"/>
          </a:xfrm>
          <a:custGeom>
            <a:avLst/>
            <a:gdLst/>
            <a:ahLst/>
            <a:cxnLst/>
            <a:rect l="l" t="t" r="r" b="b"/>
            <a:pathLst>
              <a:path h="558164">
                <a:moveTo>
                  <a:pt x="0" y="0"/>
                </a:moveTo>
                <a:lnTo>
                  <a:pt x="0" y="557911"/>
                </a:lnTo>
              </a:path>
            </a:pathLst>
          </a:custGeom>
          <a:ln w="2921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844204" y="2463576"/>
            <a:ext cx="0" cy="547028"/>
          </a:xfrm>
          <a:custGeom>
            <a:avLst/>
            <a:gdLst/>
            <a:ahLst/>
            <a:cxnLst/>
            <a:rect l="l" t="t" r="r" b="b"/>
            <a:pathLst>
              <a:path h="603250">
                <a:moveTo>
                  <a:pt x="0" y="0"/>
                </a:moveTo>
                <a:lnTo>
                  <a:pt x="0" y="603237"/>
                </a:lnTo>
              </a:path>
            </a:pathLst>
          </a:custGeom>
          <a:ln w="2921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3572259" y="4608520"/>
            <a:ext cx="352081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53" algn="r">
              <a:lnSpc>
                <a:spcPts val="1249"/>
              </a:lnSpc>
            </a:pPr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30  </a:t>
            </a:r>
            <a:r>
              <a:rPr sz="1100" spc="39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35  </a:t>
            </a:r>
            <a:r>
              <a:rPr sz="1100" spc="39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40  </a:t>
            </a:r>
            <a:r>
              <a:rPr sz="1100" spc="39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45  </a:t>
            </a:r>
            <a:r>
              <a:rPr sz="1100" spc="39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50  </a:t>
            </a:r>
            <a:r>
              <a:rPr sz="1100" spc="39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55  </a:t>
            </a:r>
            <a:r>
              <a:rPr sz="1100" spc="39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60  </a:t>
            </a:r>
            <a:r>
              <a:rPr sz="1100" spc="39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65 </a:t>
            </a:r>
            <a:r>
              <a:rPr sz="1100" spc="39" dirty="0" smtClean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70  </a:t>
            </a:r>
            <a:r>
              <a:rPr sz="1100" dirty="0" smtClean="0">
                <a:solidFill>
                  <a:srgbClr val="58595B"/>
                </a:solidFill>
                <a:latin typeface="BelfiusAlternative"/>
                <a:cs typeface="BelfiusAlternative"/>
              </a:rPr>
              <a:t>75  80  85  90</a:t>
            </a:r>
            <a:endParaRPr sz="1100" dirty="0">
              <a:latin typeface="BelfiusAlternative"/>
              <a:cs typeface="BelfiusAlternative"/>
            </a:endParaRPr>
          </a:p>
          <a:p>
            <a:pPr marR="11687" algn="r">
              <a:lnSpc>
                <a:spcPts val="1354"/>
              </a:lnSpc>
            </a:pPr>
            <a:r>
              <a:rPr sz="1100" spc="-48" dirty="0">
                <a:solidFill>
                  <a:srgbClr val="58595B"/>
                </a:solidFill>
                <a:latin typeface="BelfiusNormal"/>
                <a:cs typeface="BelfiusNormal"/>
              </a:rPr>
              <a:t>institutions</a:t>
            </a:r>
            <a:endParaRPr sz="1100" dirty="0">
              <a:latin typeface="BelfiusNormal"/>
              <a:cs typeface="BelfiusNorm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364991" y="4591518"/>
            <a:ext cx="159167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214820" algn="l"/>
                <a:tab pos="431310" algn="l"/>
              </a:tabLst>
            </a:pPr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1	5	10  </a:t>
            </a:r>
            <a:r>
              <a:rPr sz="1100" spc="39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15  </a:t>
            </a:r>
            <a:r>
              <a:rPr sz="1100" spc="39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20  </a:t>
            </a:r>
            <a:r>
              <a:rPr sz="1100" spc="39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25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813984" y="1638003"/>
            <a:ext cx="5926368" cy="3663205"/>
          </a:xfrm>
          <a:custGeom>
            <a:avLst/>
            <a:gdLst/>
            <a:ahLst/>
            <a:cxnLst/>
            <a:rect l="l" t="t" r="r" b="b"/>
            <a:pathLst>
              <a:path w="6467475" h="3767454">
                <a:moveTo>
                  <a:pt x="6467297" y="3767302"/>
                </a:moveTo>
                <a:lnTo>
                  <a:pt x="6467297" y="287997"/>
                </a:lnTo>
                <a:lnTo>
                  <a:pt x="6467261" y="246922"/>
                </a:lnTo>
                <a:lnTo>
                  <a:pt x="6466325" y="176866"/>
                </a:lnTo>
                <a:lnTo>
                  <a:pt x="6462797" y="121499"/>
                </a:lnTo>
                <a:lnTo>
                  <a:pt x="6454949" y="79091"/>
                </a:lnTo>
                <a:lnTo>
                  <a:pt x="6431297" y="35999"/>
                </a:lnTo>
                <a:lnTo>
                  <a:pt x="6388205" y="12347"/>
                </a:lnTo>
                <a:lnTo>
                  <a:pt x="6345798" y="4499"/>
                </a:lnTo>
                <a:lnTo>
                  <a:pt x="6290430" y="971"/>
                </a:lnTo>
                <a:lnTo>
                  <a:pt x="6220375" y="35"/>
                </a:lnTo>
                <a:lnTo>
                  <a:pt x="6179299" y="0"/>
                </a:lnTo>
                <a:lnTo>
                  <a:pt x="287997" y="0"/>
                </a:lnTo>
                <a:lnTo>
                  <a:pt x="246922" y="35"/>
                </a:lnTo>
                <a:lnTo>
                  <a:pt x="176866" y="971"/>
                </a:lnTo>
                <a:lnTo>
                  <a:pt x="121499" y="4499"/>
                </a:lnTo>
                <a:lnTo>
                  <a:pt x="79091" y="12347"/>
                </a:lnTo>
                <a:lnTo>
                  <a:pt x="35999" y="35999"/>
                </a:lnTo>
                <a:lnTo>
                  <a:pt x="12347" y="79091"/>
                </a:lnTo>
                <a:lnTo>
                  <a:pt x="4499" y="121499"/>
                </a:lnTo>
                <a:lnTo>
                  <a:pt x="971" y="176866"/>
                </a:lnTo>
                <a:lnTo>
                  <a:pt x="35" y="246922"/>
                </a:lnTo>
                <a:lnTo>
                  <a:pt x="0" y="287997"/>
                </a:lnTo>
                <a:lnTo>
                  <a:pt x="0" y="3479304"/>
                </a:lnTo>
                <a:lnTo>
                  <a:pt x="35" y="3520380"/>
                </a:lnTo>
                <a:lnTo>
                  <a:pt x="971" y="3590435"/>
                </a:lnTo>
                <a:lnTo>
                  <a:pt x="4499" y="3645803"/>
                </a:lnTo>
                <a:lnTo>
                  <a:pt x="12347" y="3688211"/>
                </a:lnTo>
                <a:lnTo>
                  <a:pt x="35999" y="3731302"/>
                </a:lnTo>
                <a:lnTo>
                  <a:pt x="79091" y="3754954"/>
                </a:lnTo>
                <a:lnTo>
                  <a:pt x="121499" y="3762802"/>
                </a:lnTo>
                <a:lnTo>
                  <a:pt x="176866" y="3766330"/>
                </a:lnTo>
                <a:lnTo>
                  <a:pt x="246922" y="3767266"/>
                </a:lnTo>
                <a:lnTo>
                  <a:pt x="287997" y="3767302"/>
                </a:lnTo>
                <a:lnTo>
                  <a:pt x="6467297" y="3767302"/>
                </a:lnTo>
                <a:close/>
              </a:path>
            </a:pathLst>
          </a:custGeom>
          <a:ln w="1270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08552" y="1633198"/>
            <a:ext cx="5541242" cy="392132"/>
          </a:xfrm>
          <a:custGeom>
            <a:avLst/>
            <a:gdLst/>
            <a:ahLst/>
            <a:cxnLst/>
            <a:rect l="l" t="t" r="r" b="b"/>
            <a:pathLst>
              <a:path w="6480175" h="432435">
                <a:moveTo>
                  <a:pt x="203200" y="0"/>
                </a:moveTo>
                <a:lnTo>
                  <a:pt x="148132" y="203"/>
                </a:lnTo>
                <a:lnTo>
                  <a:pt x="104038" y="1625"/>
                </a:lnTo>
                <a:lnTo>
                  <a:pt x="55803" y="8712"/>
                </a:lnTo>
                <a:lnTo>
                  <a:pt x="18516" y="33807"/>
                </a:lnTo>
                <a:lnTo>
                  <a:pt x="5486" y="69697"/>
                </a:lnTo>
                <a:lnTo>
                  <a:pt x="685" y="124790"/>
                </a:lnTo>
                <a:lnTo>
                  <a:pt x="25" y="174218"/>
                </a:lnTo>
                <a:lnTo>
                  <a:pt x="0" y="432003"/>
                </a:lnTo>
                <a:lnTo>
                  <a:pt x="6479997" y="432003"/>
                </a:lnTo>
                <a:lnTo>
                  <a:pt x="6479971" y="174218"/>
                </a:lnTo>
                <a:lnTo>
                  <a:pt x="6479311" y="124790"/>
                </a:lnTo>
                <a:lnTo>
                  <a:pt x="6476822" y="85725"/>
                </a:lnTo>
                <a:lnTo>
                  <a:pt x="6466992" y="43891"/>
                </a:lnTo>
                <a:lnTo>
                  <a:pt x="6436106" y="13004"/>
                </a:lnTo>
                <a:lnTo>
                  <a:pt x="6394272" y="3175"/>
                </a:lnTo>
                <a:lnTo>
                  <a:pt x="6355207" y="685"/>
                </a:lnTo>
                <a:lnTo>
                  <a:pt x="203200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pPr>
              <a:lnSpc>
                <a:spcPct val="100000"/>
              </a:lnSpc>
            </a:pPr>
            <a:endParaRPr lang="fr-FR" sz="1100" dirty="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5233256" y="3152745"/>
            <a:ext cx="2116538" cy="555665"/>
          </a:xfrm>
          <a:custGeom>
            <a:avLst/>
            <a:gdLst/>
            <a:ahLst/>
            <a:cxnLst/>
            <a:rect l="l" t="t" r="r" b="b"/>
            <a:pathLst>
              <a:path w="2152015" h="612775">
                <a:moveTo>
                  <a:pt x="2080048" y="434498"/>
                </a:moveTo>
                <a:lnTo>
                  <a:pt x="47454" y="612173"/>
                </a:lnTo>
                <a:lnTo>
                  <a:pt x="29884" y="612692"/>
                </a:lnTo>
                <a:lnTo>
                  <a:pt x="17294" y="611074"/>
                </a:lnTo>
                <a:lnTo>
                  <a:pt x="138" y="567956"/>
                </a:lnTo>
                <a:lnTo>
                  <a:pt x="0" y="184469"/>
                </a:lnTo>
                <a:lnTo>
                  <a:pt x="2104320" y="519"/>
                </a:lnTo>
                <a:lnTo>
                  <a:pt x="2121894" y="0"/>
                </a:lnTo>
                <a:lnTo>
                  <a:pt x="2134486" y="1617"/>
                </a:lnTo>
                <a:lnTo>
                  <a:pt x="2151645" y="44727"/>
                </a:lnTo>
                <a:lnTo>
                  <a:pt x="2151783" y="68484"/>
                </a:lnTo>
                <a:lnTo>
                  <a:pt x="2151783" y="356849"/>
                </a:lnTo>
                <a:lnTo>
                  <a:pt x="2150619" y="398213"/>
                </a:lnTo>
                <a:lnTo>
                  <a:pt x="2121392" y="429765"/>
                </a:lnTo>
                <a:lnTo>
                  <a:pt x="2080048" y="434498"/>
                </a:lnTo>
                <a:close/>
              </a:path>
            </a:pathLst>
          </a:custGeom>
          <a:solidFill>
            <a:srgbClr val="5F0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198295" y="553415"/>
            <a:ext cx="4803858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2100" b="1" spc="3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2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75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sz="2100" b="1" spc="3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4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j</a:t>
            </a:r>
            <a:r>
              <a:rPr sz="2100" b="1" spc="18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us</a:t>
            </a:r>
            <a:r>
              <a:rPr sz="2100" b="1" spc="44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spc="5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92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f</a:t>
            </a:r>
            <a:r>
              <a:rPr sz="2100" b="1" spc="-4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26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sz="2100" b="1" spc="3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v</a:t>
            </a:r>
            <a:r>
              <a:rPr sz="2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sz="2100" b="1" spc="3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1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2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75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sz="2100" b="1" spc="3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sz="2100" b="1" spc="22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2100" b="1" spc="3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sz="2100" b="1" spc="1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spc="26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s</a:t>
            </a:r>
            <a:endParaRPr sz="2100" dirty="0">
              <a:solidFill>
                <a:schemeClr val="bg1">
                  <a:lumMod val="95000"/>
                </a:schemeClr>
              </a:solidFill>
              <a:latin typeface="BelfiusAlternative"/>
              <a:cs typeface="BelfiusAlternative"/>
            </a:endParaRPr>
          </a:p>
          <a:p>
            <a:pPr marL="34505">
              <a:spcBef>
                <a:spcPts val="329"/>
              </a:spcBef>
            </a:pPr>
            <a:r>
              <a:rPr sz="1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spc="1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cha</a:t>
            </a:r>
            <a:r>
              <a:rPr sz="1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spc="26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1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1100" b="1" spc="1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1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1100" b="1" spc="1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o</a:t>
            </a:r>
            <a:r>
              <a:rPr sz="1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spc="18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-4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8</a:t>
            </a:r>
            <a:r>
              <a:rPr sz="1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9</a:t>
            </a:r>
            <a:r>
              <a:rPr sz="1100" b="1" spc="18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4" dirty="0" smtClean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H</a:t>
            </a:r>
            <a:r>
              <a:rPr sz="1100" b="1" dirty="0" smtClean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G</a:t>
            </a:r>
            <a:endParaRPr sz="1100" dirty="0">
              <a:solidFill>
                <a:schemeClr val="bg1">
                  <a:lumMod val="95000"/>
                </a:schemeClr>
              </a:solidFill>
              <a:latin typeface="BelfiusAlternative"/>
              <a:cs typeface="BelfiusAlternative"/>
            </a:endParaRPr>
          </a:p>
        </p:txBody>
      </p:sp>
      <p:sp>
        <p:nvSpPr>
          <p:cNvPr id="111" name="object 111"/>
          <p:cNvSpPr txBox="1"/>
          <p:nvPr/>
        </p:nvSpPr>
        <p:spPr>
          <a:xfrm rot="21300000">
            <a:off x="5364849" y="3323794"/>
            <a:ext cx="198060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BelfiusAlternative"/>
                <a:cs typeface="BelfiusAlternative"/>
              </a:rPr>
              <a:t>-8,</a:t>
            </a:r>
            <a:r>
              <a:rPr sz="11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8</a:t>
            </a:r>
            <a:r>
              <a:rPr sz="1100"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100"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%</a:t>
            </a:r>
            <a:r>
              <a:rPr sz="1100"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1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(moyenn</a:t>
            </a:r>
            <a:r>
              <a:rPr sz="11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1100"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1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agrégée)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857922" y="1404789"/>
            <a:ext cx="3642088" cy="84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endParaRPr lang="fr-FR" sz="1050" dirty="0">
              <a:latin typeface="Times New Roman"/>
              <a:cs typeface="Times New Roman"/>
            </a:endParaRPr>
          </a:p>
          <a:p>
            <a:pPr marR="4453" algn="r">
              <a:spcBef>
                <a:spcPts val="798"/>
              </a:spcBef>
            </a:pPr>
            <a:r>
              <a:rPr lang="fr-FR" sz="1600"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lang="fr-FR" sz="16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x</a:t>
            </a:r>
            <a:r>
              <a:rPr lang="fr-FR" sz="1600" b="1" spc="4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lang="fr-FR" sz="1600" b="1" spc="31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lang="fr-FR" sz="1600"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lang="fr-FR" sz="1600" b="1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lang="fr-FR" sz="1600" b="1" spc="4" dirty="0">
                <a:solidFill>
                  <a:srgbClr val="FFFFFF"/>
                </a:solidFill>
                <a:latin typeface="BelfiusAlternative"/>
                <a:cs typeface="BelfiusAlternative"/>
              </a:rPr>
              <a:t>c</a:t>
            </a:r>
            <a:r>
              <a:rPr lang="fr-FR" sz="1600" b="1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lang="fr-FR" sz="1600" b="1" spc="22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lang="fr-FR" sz="1600"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2</a:t>
            </a:r>
            <a:r>
              <a:rPr lang="fr-FR" sz="1600" b="1" spc="-48" dirty="0">
                <a:solidFill>
                  <a:srgbClr val="FFFFFF"/>
                </a:solidFill>
                <a:latin typeface="BelfiusAlternative"/>
                <a:cs typeface="BelfiusAlternative"/>
              </a:rPr>
              <a:t>0</a:t>
            </a:r>
            <a:r>
              <a:rPr lang="fr-FR" sz="1600" b="1" spc="-66" dirty="0">
                <a:solidFill>
                  <a:srgbClr val="FFFFFF"/>
                </a:solidFill>
                <a:latin typeface="BelfiusAlternative"/>
                <a:cs typeface="BelfiusAlternative"/>
              </a:rPr>
              <a:t>1</a:t>
            </a:r>
            <a:r>
              <a:rPr lang="fr-FR" sz="1600" b="1" dirty="0">
                <a:solidFill>
                  <a:srgbClr val="FFFFFF"/>
                </a:solidFill>
                <a:latin typeface="BelfiusAlternative"/>
                <a:cs typeface="BelfiusAlternative"/>
              </a:rPr>
              <a:t>4</a:t>
            </a:r>
            <a:endParaRPr lang="fr-FR" sz="1600" dirty="0">
              <a:latin typeface="BelfiusAlternative"/>
              <a:cs typeface="BelfiusAlternative"/>
            </a:endParaRPr>
          </a:p>
          <a:p>
            <a:endParaRPr lang="fr-FR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9942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18" dirty="0"/>
              <a:t>A</a:t>
            </a:r>
            <a:r>
              <a:rPr spc="22" dirty="0"/>
              <a:t>c</a:t>
            </a:r>
            <a:r>
              <a:rPr spc="48" dirty="0"/>
              <a:t>t</a:t>
            </a:r>
            <a:r>
              <a:rPr spc="35" dirty="0"/>
              <a:t>iv</a:t>
            </a:r>
            <a:r>
              <a:rPr spc="9" dirty="0"/>
              <a:t>i</a:t>
            </a:r>
            <a:r>
              <a:rPr spc="31" dirty="0"/>
              <a:t>t</a:t>
            </a:r>
            <a:r>
              <a:rPr dirty="0"/>
              <a:t>é</a:t>
            </a:r>
            <a:r>
              <a:rPr spc="44" dirty="0"/>
              <a:t> </a:t>
            </a:r>
            <a:r>
              <a:rPr spc="26" dirty="0"/>
              <a:t>s</a:t>
            </a:r>
            <a:r>
              <a:rPr spc="9" dirty="0"/>
              <a:t>e</a:t>
            </a:r>
            <a:r>
              <a:rPr spc="114" dirty="0"/>
              <a:t>r</a:t>
            </a:r>
            <a:r>
              <a:rPr spc="35" dirty="0"/>
              <a:t>v</a:t>
            </a:r>
            <a:r>
              <a:rPr spc="4" dirty="0"/>
              <a:t>i</a:t>
            </a:r>
            <a:r>
              <a:rPr spc="9" dirty="0"/>
              <a:t>c</a:t>
            </a:r>
            <a:r>
              <a:rPr spc="26" dirty="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2386733" y="2922717"/>
            <a:ext cx="4480777" cy="0"/>
          </a:xfrm>
          <a:custGeom>
            <a:avLst/>
            <a:gdLst/>
            <a:ahLst/>
            <a:cxnLst/>
            <a:rect l="l" t="t" r="r" b="b"/>
            <a:pathLst>
              <a:path w="5240020">
                <a:moveTo>
                  <a:pt x="0" y="0"/>
                </a:moveTo>
                <a:lnTo>
                  <a:pt x="5239893" y="0"/>
                </a:lnTo>
              </a:path>
            </a:pathLst>
          </a:custGeom>
          <a:ln w="1270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06216" y="4424361"/>
            <a:ext cx="2215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-15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06348" y="4113972"/>
            <a:ext cx="2215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-12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81279" y="3803582"/>
            <a:ext cx="146608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-9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81279" y="2562025"/>
            <a:ext cx="146608" cy="1092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775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3</a:t>
            </a:r>
            <a:endParaRPr sz="1100">
              <a:latin typeface="BelfiusAlternative"/>
              <a:cs typeface="BelfiusAlternative"/>
            </a:endParaRPr>
          </a:p>
          <a:p>
            <a:pPr>
              <a:spcBef>
                <a:spcPts val="41"/>
              </a:spcBef>
            </a:pPr>
            <a:endParaRPr sz="900">
              <a:latin typeface="Times New Roman"/>
              <a:cs typeface="Times New Roman"/>
            </a:endParaRPr>
          </a:p>
          <a:p>
            <a:pPr marL="61775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0</a:t>
            </a:r>
            <a:endParaRPr sz="1100">
              <a:latin typeface="BelfiusAlternative"/>
              <a:cs typeface="BelfiusAlternative"/>
            </a:endParaRPr>
          </a:p>
          <a:p>
            <a:pPr>
              <a:spcBef>
                <a:spcPts val="41"/>
              </a:spcBef>
            </a:pPr>
            <a:endParaRPr sz="900">
              <a:latin typeface="Times New Roman"/>
              <a:cs typeface="Times New Roman"/>
            </a:endParaRPr>
          </a:p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-3</a:t>
            </a:r>
            <a:endParaRPr sz="1100">
              <a:latin typeface="BelfiusAlternative"/>
              <a:cs typeface="BelfiusAlternative"/>
            </a:endParaRPr>
          </a:p>
          <a:p>
            <a:pPr>
              <a:spcBef>
                <a:spcPts val="41"/>
              </a:spcBef>
            </a:pPr>
            <a:endParaRPr sz="900">
              <a:latin typeface="Times New Roman"/>
              <a:cs typeface="Times New Roman"/>
            </a:endParaRPr>
          </a:p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-6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30800" y="2251636"/>
            <a:ext cx="9719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6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86734" y="4164151"/>
            <a:ext cx="4445483" cy="0"/>
          </a:xfrm>
          <a:custGeom>
            <a:avLst/>
            <a:gdLst/>
            <a:ahLst/>
            <a:cxnLst/>
            <a:rect l="l" t="t" r="r" b="b"/>
            <a:pathLst>
              <a:path w="5198745">
                <a:moveTo>
                  <a:pt x="0" y="0"/>
                </a:moveTo>
                <a:lnTo>
                  <a:pt x="519830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86734" y="3853794"/>
            <a:ext cx="4445483" cy="0"/>
          </a:xfrm>
          <a:custGeom>
            <a:avLst/>
            <a:gdLst/>
            <a:ahLst/>
            <a:cxnLst/>
            <a:rect l="l" t="t" r="r" b="b"/>
            <a:pathLst>
              <a:path w="5198745">
                <a:moveTo>
                  <a:pt x="0" y="0"/>
                </a:moveTo>
                <a:lnTo>
                  <a:pt x="519830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97594" y="3543436"/>
            <a:ext cx="4445483" cy="0"/>
          </a:xfrm>
          <a:custGeom>
            <a:avLst/>
            <a:gdLst/>
            <a:ahLst/>
            <a:cxnLst/>
            <a:rect l="l" t="t" r="r" b="b"/>
            <a:pathLst>
              <a:path w="5198745">
                <a:moveTo>
                  <a:pt x="0" y="0"/>
                </a:moveTo>
                <a:lnTo>
                  <a:pt x="519830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86734" y="3233074"/>
            <a:ext cx="4445483" cy="0"/>
          </a:xfrm>
          <a:custGeom>
            <a:avLst/>
            <a:gdLst/>
            <a:ahLst/>
            <a:cxnLst/>
            <a:rect l="l" t="t" r="r" b="b"/>
            <a:pathLst>
              <a:path w="5198745">
                <a:moveTo>
                  <a:pt x="0" y="0"/>
                </a:moveTo>
                <a:lnTo>
                  <a:pt x="519830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97594" y="2612354"/>
            <a:ext cx="4445483" cy="0"/>
          </a:xfrm>
          <a:custGeom>
            <a:avLst/>
            <a:gdLst/>
            <a:ahLst/>
            <a:cxnLst/>
            <a:rect l="l" t="t" r="r" b="b"/>
            <a:pathLst>
              <a:path w="5198745">
                <a:moveTo>
                  <a:pt x="0" y="0"/>
                </a:moveTo>
                <a:lnTo>
                  <a:pt x="519830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7594" y="2301997"/>
            <a:ext cx="4445483" cy="0"/>
          </a:xfrm>
          <a:custGeom>
            <a:avLst/>
            <a:gdLst/>
            <a:ahLst/>
            <a:cxnLst/>
            <a:rect l="l" t="t" r="r" b="b"/>
            <a:pathLst>
              <a:path w="5198745">
                <a:moveTo>
                  <a:pt x="0" y="0"/>
                </a:moveTo>
                <a:lnTo>
                  <a:pt x="519830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55619" y="2922721"/>
            <a:ext cx="358917" cy="910369"/>
          </a:xfrm>
          <a:custGeom>
            <a:avLst/>
            <a:gdLst/>
            <a:ahLst/>
            <a:cxnLst/>
            <a:rect l="l" t="t" r="r" b="b"/>
            <a:pathLst>
              <a:path w="419735" h="1003935">
                <a:moveTo>
                  <a:pt x="419135" y="0"/>
                </a:moveTo>
                <a:lnTo>
                  <a:pt x="92237" y="48"/>
                </a:lnTo>
                <a:lnTo>
                  <a:pt x="53355" y="1394"/>
                </a:lnTo>
                <a:lnTo>
                  <a:pt x="11482" y="18060"/>
                </a:lnTo>
                <a:lnTo>
                  <a:pt x="373" y="70448"/>
                </a:lnTo>
                <a:lnTo>
                  <a:pt x="0" y="91529"/>
                </a:lnTo>
                <a:lnTo>
                  <a:pt x="7" y="912419"/>
                </a:lnTo>
                <a:lnTo>
                  <a:pt x="1341" y="950538"/>
                </a:lnTo>
                <a:lnTo>
                  <a:pt x="18007" y="992411"/>
                </a:lnTo>
                <a:lnTo>
                  <a:pt x="70394" y="1003520"/>
                </a:lnTo>
                <a:lnTo>
                  <a:pt x="116392" y="1003947"/>
                </a:lnTo>
                <a:lnTo>
                  <a:pt x="326839" y="1003899"/>
                </a:lnTo>
                <a:lnTo>
                  <a:pt x="365723" y="1002553"/>
                </a:lnTo>
                <a:lnTo>
                  <a:pt x="407598" y="985889"/>
                </a:lnTo>
                <a:lnTo>
                  <a:pt x="418708" y="933501"/>
                </a:lnTo>
                <a:lnTo>
                  <a:pt x="419135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51754" y="2922716"/>
            <a:ext cx="358917" cy="1417665"/>
          </a:xfrm>
          <a:custGeom>
            <a:avLst/>
            <a:gdLst/>
            <a:ahLst/>
            <a:cxnLst/>
            <a:rect l="l" t="t" r="r" b="b"/>
            <a:pathLst>
              <a:path w="419735" h="1563370">
                <a:moveTo>
                  <a:pt x="419135" y="0"/>
                </a:moveTo>
                <a:lnTo>
                  <a:pt x="92222" y="48"/>
                </a:lnTo>
                <a:lnTo>
                  <a:pt x="53346" y="1395"/>
                </a:lnTo>
                <a:lnTo>
                  <a:pt x="11481" y="18065"/>
                </a:lnTo>
                <a:lnTo>
                  <a:pt x="373" y="70457"/>
                </a:lnTo>
                <a:lnTo>
                  <a:pt x="0" y="91541"/>
                </a:lnTo>
                <a:lnTo>
                  <a:pt x="7" y="1471447"/>
                </a:lnTo>
                <a:lnTo>
                  <a:pt x="1341" y="1509567"/>
                </a:lnTo>
                <a:lnTo>
                  <a:pt x="18007" y="1551439"/>
                </a:lnTo>
                <a:lnTo>
                  <a:pt x="70394" y="1562549"/>
                </a:lnTo>
                <a:lnTo>
                  <a:pt x="116392" y="1562976"/>
                </a:lnTo>
                <a:lnTo>
                  <a:pt x="326839" y="1562928"/>
                </a:lnTo>
                <a:lnTo>
                  <a:pt x="365723" y="1561582"/>
                </a:lnTo>
                <a:lnTo>
                  <a:pt x="407598" y="1544918"/>
                </a:lnTo>
                <a:lnTo>
                  <a:pt x="418708" y="1492530"/>
                </a:lnTo>
                <a:lnTo>
                  <a:pt x="41913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47882" y="2922715"/>
            <a:ext cx="358917" cy="1251830"/>
          </a:xfrm>
          <a:custGeom>
            <a:avLst/>
            <a:gdLst/>
            <a:ahLst/>
            <a:cxnLst/>
            <a:rect l="l" t="t" r="r" b="b"/>
            <a:pathLst>
              <a:path w="419735" h="1380489">
                <a:moveTo>
                  <a:pt x="419148" y="0"/>
                </a:moveTo>
                <a:lnTo>
                  <a:pt x="92222" y="48"/>
                </a:lnTo>
                <a:lnTo>
                  <a:pt x="53346" y="1395"/>
                </a:lnTo>
                <a:lnTo>
                  <a:pt x="11481" y="18065"/>
                </a:lnTo>
                <a:lnTo>
                  <a:pt x="373" y="70457"/>
                </a:lnTo>
                <a:lnTo>
                  <a:pt x="0" y="91541"/>
                </a:lnTo>
                <a:lnTo>
                  <a:pt x="7" y="1288910"/>
                </a:lnTo>
                <a:lnTo>
                  <a:pt x="1341" y="1327030"/>
                </a:lnTo>
                <a:lnTo>
                  <a:pt x="18007" y="1368902"/>
                </a:lnTo>
                <a:lnTo>
                  <a:pt x="70394" y="1380011"/>
                </a:lnTo>
                <a:lnTo>
                  <a:pt x="116392" y="1380439"/>
                </a:lnTo>
                <a:lnTo>
                  <a:pt x="326852" y="1380391"/>
                </a:lnTo>
                <a:lnTo>
                  <a:pt x="365736" y="1379045"/>
                </a:lnTo>
                <a:lnTo>
                  <a:pt x="407611" y="1362380"/>
                </a:lnTo>
                <a:lnTo>
                  <a:pt x="418720" y="1309993"/>
                </a:lnTo>
                <a:lnTo>
                  <a:pt x="41914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44022" y="2922719"/>
            <a:ext cx="358917" cy="1190217"/>
          </a:xfrm>
          <a:custGeom>
            <a:avLst/>
            <a:gdLst/>
            <a:ahLst/>
            <a:cxnLst/>
            <a:rect l="l" t="t" r="r" b="b"/>
            <a:pathLst>
              <a:path w="419734" h="1312545">
                <a:moveTo>
                  <a:pt x="419148" y="0"/>
                </a:moveTo>
                <a:lnTo>
                  <a:pt x="92222" y="48"/>
                </a:lnTo>
                <a:lnTo>
                  <a:pt x="53346" y="1395"/>
                </a:lnTo>
                <a:lnTo>
                  <a:pt x="11481" y="18065"/>
                </a:lnTo>
                <a:lnTo>
                  <a:pt x="373" y="70457"/>
                </a:lnTo>
                <a:lnTo>
                  <a:pt x="0" y="91541"/>
                </a:lnTo>
                <a:lnTo>
                  <a:pt x="7" y="1220457"/>
                </a:lnTo>
                <a:lnTo>
                  <a:pt x="1341" y="1258577"/>
                </a:lnTo>
                <a:lnTo>
                  <a:pt x="18007" y="1300449"/>
                </a:lnTo>
                <a:lnTo>
                  <a:pt x="70394" y="1311558"/>
                </a:lnTo>
                <a:lnTo>
                  <a:pt x="116392" y="1311986"/>
                </a:lnTo>
                <a:lnTo>
                  <a:pt x="326852" y="1311938"/>
                </a:lnTo>
                <a:lnTo>
                  <a:pt x="365736" y="1310592"/>
                </a:lnTo>
                <a:lnTo>
                  <a:pt x="407611" y="1293927"/>
                </a:lnTo>
                <a:lnTo>
                  <a:pt x="418720" y="1241540"/>
                </a:lnTo>
                <a:lnTo>
                  <a:pt x="41914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40152" y="2498557"/>
            <a:ext cx="358917" cy="424378"/>
          </a:xfrm>
          <a:custGeom>
            <a:avLst/>
            <a:gdLst/>
            <a:ahLst/>
            <a:cxnLst/>
            <a:rect l="l" t="t" r="r" b="b"/>
            <a:pathLst>
              <a:path w="419734" h="467994">
                <a:moveTo>
                  <a:pt x="116392" y="0"/>
                </a:moveTo>
                <a:lnTo>
                  <a:pt x="70392" y="427"/>
                </a:lnTo>
                <a:lnTo>
                  <a:pt x="26951" y="6676"/>
                </a:lnTo>
                <a:lnTo>
                  <a:pt x="3279" y="38937"/>
                </a:lnTo>
                <a:lnTo>
                  <a:pt x="7" y="91517"/>
                </a:lnTo>
                <a:lnTo>
                  <a:pt x="0" y="376212"/>
                </a:lnTo>
                <a:lnTo>
                  <a:pt x="373" y="397295"/>
                </a:lnTo>
                <a:lnTo>
                  <a:pt x="6621" y="440740"/>
                </a:lnTo>
                <a:lnTo>
                  <a:pt x="38875" y="464418"/>
                </a:lnTo>
                <a:lnTo>
                  <a:pt x="92222" y="467705"/>
                </a:lnTo>
                <a:lnTo>
                  <a:pt x="419148" y="467753"/>
                </a:lnTo>
                <a:lnTo>
                  <a:pt x="419094" y="91517"/>
                </a:lnTo>
                <a:lnTo>
                  <a:pt x="417705" y="52869"/>
                </a:lnTo>
                <a:lnTo>
                  <a:pt x="400824" y="11341"/>
                </a:lnTo>
                <a:lnTo>
                  <a:pt x="348045" y="405"/>
                </a:lnTo>
                <a:lnTo>
                  <a:pt x="11639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680458" y="4541625"/>
            <a:ext cx="4663907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1036812" algn="l"/>
                <a:tab pos="1848230" algn="l"/>
                <a:tab pos="2856657" algn="l"/>
                <a:tab pos="3787173" algn="l"/>
              </a:tabLst>
            </a:pPr>
            <a:r>
              <a:rPr sz="1100" b="1" spc="-88" dirty="0">
                <a:solidFill>
                  <a:srgbClr val="58595B"/>
                </a:solidFill>
                <a:latin typeface="BelfiusAlternative"/>
                <a:cs typeface="BelfiusAlternative"/>
              </a:rPr>
              <a:t>T</a:t>
            </a:r>
            <a:r>
              <a:rPr sz="1100" b="1" dirty="0">
                <a:solidFill>
                  <a:srgbClr val="58595B"/>
                </a:solidFill>
                <a:latin typeface="BelfiusAlternative"/>
                <a:cs typeface="BelfiusAlternative"/>
              </a:rPr>
              <a:t>otal	E	CD&amp;I	M	G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66776" y="3928549"/>
            <a:ext cx="26661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-48" dirty="0">
                <a:solidFill>
                  <a:srgbClr val="58595B"/>
                </a:solidFill>
                <a:latin typeface="BelfiusNormal"/>
                <a:cs typeface="BelfiusNormal"/>
              </a:rPr>
              <a:t>-8,8</a:t>
            </a:r>
            <a:endParaRPr sz="1100">
              <a:latin typeface="BelfiusNormal"/>
              <a:cs typeface="BelfiusNorm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86733" y="4375229"/>
            <a:ext cx="4467202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1171492" algn="l"/>
                <a:tab pos="4566869" algn="l"/>
              </a:tabLst>
            </a:pPr>
            <a:r>
              <a:rPr sz="1100" b="1" strike="sngStrike" dirty="0">
                <a:solidFill>
                  <a:srgbClr val="58595B"/>
                </a:solidFill>
                <a:latin typeface="BelfiusNormal"/>
                <a:cs typeface="BelfiusNormal"/>
              </a:rPr>
              <a:t> 	</a:t>
            </a:r>
            <a:r>
              <a:rPr sz="1100" b="1" strike="sngStrike" spc="-26" dirty="0">
                <a:solidFill>
                  <a:srgbClr val="58595B"/>
                </a:solidFill>
                <a:latin typeface="BelfiusNormal"/>
                <a:cs typeface="BelfiusNormal"/>
              </a:rPr>
              <a:t>-13,7</a:t>
            </a:r>
            <a:r>
              <a:rPr sz="1100" b="1" strike="sngStrike" dirty="0">
                <a:solidFill>
                  <a:srgbClr val="58595B"/>
                </a:solidFill>
                <a:latin typeface="BelfiusNormal"/>
                <a:cs typeface="BelfiusNormal"/>
              </a:rPr>
              <a:t> 	</a:t>
            </a:r>
            <a:endParaRPr sz="1100" dirty="0">
              <a:latin typeface="BelfiusNormal"/>
              <a:cs typeface="BelfiusNorm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24153" y="4248587"/>
            <a:ext cx="34697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-53" dirty="0">
                <a:solidFill>
                  <a:srgbClr val="58595B"/>
                </a:solidFill>
                <a:latin typeface="BelfiusNormal"/>
                <a:cs typeface="BelfiusNormal"/>
              </a:rPr>
              <a:t>-12,1</a:t>
            </a:r>
            <a:endParaRPr sz="1100">
              <a:latin typeface="BelfiusNormal"/>
              <a:cs typeface="BelfiusNorm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13438" y="4191303"/>
            <a:ext cx="34697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-53" dirty="0">
                <a:solidFill>
                  <a:srgbClr val="58595B"/>
                </a:solidFill>
                <a:latin typeface="BelfiusNormal"/>
                <a:cs typeface="BelfiusNormal"/>
              </a:rPr>
              <a:t>-11,5</a:t>
            </a:r>
            <a:endParaRPr sz="1100">
              <a:latin typeface="BelfiusNormal"/>
              <a:cs typeface="BelfiusNorm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95088" y="2298149"/>
            <a:ext cx="21339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-53" dirty="0">
                <a:solidFill>
                  <a:srgbClr val="58595B"/>
                </a:solidFill>
                <a:latin typeface="BelfiusNormal"/>
                <a:cs typeface="BelfiusNormal"/>
              </a:rPr>
              <a:t>4,1</a:t>
            </a:r>
            <a:endParaRPr sz="1100">
              <a:latin typeface="BelfiusNormal"/>
              <a:cs typeface="BelfiusNorm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13984" y="1340768"/>
            <a:ext cx="5530382" cy="3416331"/>
          </a:xfrm>
          <a:custGeom>
            <a:avLst/>
            <a:gdLst/>
            <a:ahLst/>
            <a:cxnLst/>
            <a:rect l="l" t="t" r="r" b="b"/>
            <a:pathLst>
              <a:path w="6467475" h="3767454">
                <a:moveTo>
                  <a:pt x="6467297" y="3767302"/>
                </a:moveTo>
                <a:lnTo>
                  <a:pt x="6467297" y="287997"/>
                </a:lnTo>
                <a:lnTo>
                  <a:pt x="6467261" y="246922"/>
                </a:lnTo>
                <a:lnTo>
                  <a:pt x="6466325" y="176866"/>
                </a:lnTo>
                <a:lnTo>
                  <a:pt x="6462797" y="121499"/>
                </a:lnTo>
                <a:lnTo>
                  <a:pt x="6454949" y="79091"/>
                </a:lnTo>
                <a:lnTo>
                  <a:pt x="6431297" y="35999"/>
                </a:lnTo>
                <a:lnTo>
                  <a:pt x="6388205" y="12347"/>
                </a:lnTo>
                <a:lnTo>
                  <a:pt x="6345798" y="4499"/>
                </a:lnTo>
                <a:lnTo>
                  <a:pt x="6290430" y="971"/>
                </a:lnTo>
                <a:lnTo>
                  <a:pt x="6220375" y="35"/>
                </a:lnTo>
                <a:lnTo>
                  <a:pt x="6179299" y="0"/>
                </a:lnTo>
                <a:lnTo>
                  <a:pt x="287997" y="0"/>
                </a:lnTo>
                <a:lnTo>
                  <a:pt x="246922" y="35"/>
                </a:lnTo>
                <a:lnTo>
                  <a:pt x="176866" y="971"/>
                </a:lnTo>
                <a:lnTo>
                  <a:pt x="121499" y="4499"/>
                </a:lnTo>
                <a:lnTo>
                  <a:pt x="79091" y="12347"/>
                </a:lnTo>
                <a:lnTo>
                  <a:pt x="35999" y="35999"/>
                </a:lnTo>
                <a:lnTo>
                  <a:pt x="12347" y="79091"/>
                </a:lnTo>
                <a:lnTo>
                  <a:pt x="4499" y="121499"/>
                </a:lnTo>
                <a:lnTo>
                  <a:pt x="971" y="176866"/>
                </a:lnTo>
                <a:lnTo>
                  <a:pt x="35" y="246922"/>
                </a:lnTo>
                <a:lnTo>
                  <a:pt x="0" y="287997"/>
                </a:lnTo>
                <a:lnTo>
                  <a:pt x="0" y="3479304"/>
                </a:lnTo>
                <a:lnTo>
                  <a:pt x="35" y="3520380"/>
                </a:lnTo>
                <a:lnTo>
                  <a:pt x="971" y="3590435"/>
                </a:lnTo>
                <a:lnTo>
                  <a:pt x="4499" y="3645803"/>
                </a:lnTo>
                <a:lnTo>
                  <a:pt x="12347" y="3688211"/>
                </a:lnTo>
                <a:lnTo>
                  <a:pt x="35999" y="3731302"/>
                </a:lnTo>
                <a:lnTo>
                  <a:pt x="79091" y="3754954"/>
                </a:lnTo>
                <a:lnTo>
                  <a:pt x="121499" y="3762802"/>
                </a:lnTo>
                <a:lnTo>
                  <a:pt x="176866" y="3766330"/>
                </a:lnTo>
                <a:lnTo>
                  <a:pt x="246922" y="3767266"/>
                </a:lnTo>
                <a:lnTo>
                  <a:pt x="287997" y="3767302"/>
                </a:lnTo>
                <a:lnTo>
                  <a:pt x="6467297" y="3767302"/>
                </a:lnTo>
                <a:close/>
              </a:path>
            </a:pathLst>
          </a:custGeom>
          <a:ln w="1270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08552" y="1340768"/>
            <a:ext cx="5541242" cy="392132"/>
          </a:xfrm>
          <a:custGeom>
            <a:avLst/>
            <a:gdLst/>
            <a:ahLst/>
            <a:cxnLst/>
            <a:rect l="l" t="t" r="r" b="b"/>
            <a:pathLst>
              <a:path w="6480175" h="432435">
                <a:moveTo>
                  <a:pt x="203200" y="0"/>
                </a:moveTo>
                <a:lnTo>
                  <a:pt x="148132" y="203"/>
                </a:lnTo>
                <a:lnTo>
                  <a:pt x="104038" y="1625"/>
                </a:lnTo>
                <a:lnTo>
                  <a:pt x="55803" y="8712"/>
                </a:lnTo>
                <a:lnTo>
                  <a:pt x="18516" y="33807"/>
                </a:lnTo>
                <a:lnTo>
                  <a:pt x="5486" y="69697"/>
                </a:lnTo>
                <a:lnTo>
                  <a:pt x="685" y="124790"/>
                </a:lnTo>
                <a:lnTo>
                  <a:pt x="25" y="174218"/>
                </a:lnTo>
                <a:lnTo>
                  <a:pt x="0" y="432003"/>
                </a:lnTo>
                <a:lnTo>
                  <a:pt x="6479997" y="432003"/>
                </a:lnTo>
                <a:lnTo>
                  <a:pt x="6479971" y="174218"/>
                </a:lnTo>
                <a:lnTo>
                  <a:pt x="6479311" y="124790"/>
                </a:lnTo>
                <a:lnTo>
                  <a:pt x="6476822" y="85725"/>
                </a:lnTo>
                <a:lnTo>
                  <a:pt x="6466992" y="43891"/>
                </a:lnTo>
                <a:lnTo>
                  <a:pt x="6436106" y="13004"/>
                </a:lnTo>
                <a:lnTo>
                  <a:pt x="6394272" y="3175"/>
                </a:lnTo>
                <a:lnTo>
                  <a:pt x="6355207" y="685"/>
                </a:lnTo>
                <a:lnTo>
                  <a:pt x="203200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07178" y="562442"/>
            <a:ext cx="4804401" cy="700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2100" b="1" spc="3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2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75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sz="2100" b="1" spc="3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4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j</a:t>
            </a:r>
            <a:r>
              <a:rPr sz="2100" b="1" spc="18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us</a:t>
            </a:r>
            <a:r>
              <a:rPr sz="2100" b="1" spc="44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spc="5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92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f</a:t>
            </a:r>
            <a:r>
              <a:rPr sz="2100" b="1" spc="-4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26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sz="2100" b="1" spc="3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v</a:t>
            </a:r>
            <a:r>
              <a:rPr sz="2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sz="2100" b="1" spc="3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1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2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75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sz="2100" b="1" spc="3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sz="2100" b="1" spc="22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2100" b="1" spc="3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sz="2100" b="1" spc="1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spc="26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s</a:t>
            </a:r>
            <a:endParaRPr sz="2100" dirty="0">
              <a:solidFill>
                <a:schemeClr val="bg1">
                  <a:lumMod val="95000"/>
                </a:schemeClr>
              </a:solidFill>
              <a:latin typeface="BelfiusAlternative"/>
              <a:cs typeface="BelfiusAlternative"/>
            </a:endParaRPr>
          </a:p>
          <a:p>
            <a:pPr marL="34505">
              <a:spcBef>
                <a:spcPts val="329"/>
              </a:spcBef>
            </a:pPr>
            <a:r>
              <a:rPr sz="1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spc="1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cha</a:t>
            </a:r>
            <a:r>
              <a:rPr sz="1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spc="26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1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1100" b="1" spc="1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1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1100" b="1" spc="1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o</a:t>
            </a:r>
            <a:r>
              <a:rPr sz="1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spc="18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-4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8</a:t>
            </a:r>
            <a:r>
              <a:rPr sz="1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9</a:t>
            </a:r>
            <a:r>
              <a:rPr sz="1100" b="1" spc="18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4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H</a:t>
            </a:r>
            <a:r>
              <a:rPr sz="1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G</a:t>
            </a:r>
            <a:endParaRPr sz="1100" dirty="0">
              <a:solidFill>
                <a:schemeClr val="bg1">
                  <a:lumMod val="95000"/>
                </a:schemeClr>
              </a:solidFill>
              <a:latin typeface="BelfiusAlternative"/>
              <a:cs typeface="BelfiusAlternative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06252" y="1340768"/>
            <a:ext cx="2096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FFFF"/>
                </a:solidFill>
                <a:latin typeface="BelfiusAlternative"/>
                <a:cs typeface="BelfiusAlternative"/>
              </a:rPr>
              <a:t>Exercice 2014</a:t>
            </a:r>
            <a:endParaRPr lang="fr-FR" sz="1600" dirty="0">
              <a:latin typeface="BelfiusAlternative"/>
              <a:cs typeface="BelfiusAlternative"/>
            </a:endParaRPr>
          </a:p>
          <a:p>
            <a:endParaRPr lang="fr-FR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6245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18" dirty="0"/>
              <a:t>A</a:t>
            </a:r>
            <a:r>
              <a:rPr spc="22" dirty="0"/>
              <a:t>c</a:t>
            </a:r>
            <a:r>
              <a:rPr spc="48" dirty="0"/>
              <a:t>t</a:t>
            </a:r>
            <a:r>
              <a:rPr spc="35" dirty="0"/>
              <a:t>iv</a:t>
            </a:r>
            <a:r>
              <a:rPr spc="9" dirty="0"/>
              <a:t>i</a:t>
            </a:r>
            <a:r>
              <a:rPr spc="31" dirty="0"/>
              <a:t>t</a:t>
            </a:r>
            <a:r>
              <a:rPr dirty="0"/>
              <a:t>é</a:t>
            </a:r>
            <a:r>
              <a:rPr spc="44" dirty="0"/>
              <a:t> </a:t>
            </a:r>
            <a:r>
              <a:rPr spc="26" dirty="0"/>
              <a:t>s</a:t>
            </a:r>
            <a:r>
              <a:rPr spc="9" dirty="0"/>
              <a:t>e</a:t>
            </a:r>
            <a:r>
              <a:rPr spc="114" dirty="0"/>
              <a:t>r</a:t>
            </a:r>
            <a:r>
              <a:rPr spc="35" dirty="0"/>
              <a:t>v</a:t>
            </a:r>
            <a:r>
              <a:rPr spc="4" dirty="0"/>
              <a:t>i</a:t>
            </a:r>
            <a:r>
              <a:rPr spc="9" dirty="0"/>
              <a:t>c</a:t>
            </a:r>
            <a:r>
              <a:rPr spc="26" dirty="0"/>
              <a:t>e</a:t>
            </a:r>
            <a:r>
              <a:rPr dirty="0"/>
              <a:t>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07178" y="562442"/>
            <a:ext cx="6669078" cy="700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2100" b="1" spc="3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2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75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sz="2100" b="1" spc="3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4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j</a:t>
            </a:r>
            <a:r>
              <a:rPr sz="2100" b="1" spc="18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us</a:t>
            </a:r>
            <a:r>
              <a:rPr sz="2100" b="1" spc="44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spc="5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92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f</a:t>
            </a:r>
            <a:r>
              <a:rPr sz="2100" b="1" spc="-4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26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sz="2100" b="1" spc="3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v</a:t>
            </a:r>
            <a:r>
              <a:rPr sz="2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sz="2100" b="1" spc="3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13" dirty="0" err="1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2100" b="1" spc="9" dirty="0" err="1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75" dirty="0" err="1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dirty="0" err="1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sz="2100" b="1" spc="3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9" dirty="0" err="1" smtClean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sz="2100" b="1" spc="22" dirty="0" err="1" smtClean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2100" b="1" spc="31" dirty="0" err="1" smtClean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sz="2100" b="1" spc="13" dirty="0" err="1" smtClean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spc="26" dirty="0" err="1" smtClean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dirty="0" err="1" smtClean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lang="fr-BE" sz="2100" b="1" dirty="0" smtClean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par indices</a:t>
            </a:r>
            <a:endParaRPr sz="2100" dirty="0">
              <a:solidFill>
                <a:schemeClr val="bg1">
                  <a:lumMod val="95000"/>
                </a:schemeClr>
              </a:solidFill>
              <a:latin typeface="BelfiusAlternative"/>
              <a:cs typeface="BelfiusAlternative"/>
            </a:endParaRPr>
          </a:p>
          <a:p>
            <a:pPr marL="34505">
              <a:spcBef>
                <a:spcPts val="329"/>
              </a:spcBef>
            </a:pPr>
            <a:r>
              <a:rPr sz="1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spc="1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cha</a:t>
            </a:r>
            <a:r>
              <a:rPr sz="1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spc="26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1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1100" b="1" spc="1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1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1100" b="1" spc="1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o</a:t>
            </a:r>
            <a:r>
              <a:rPr sz="1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spc="18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-4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8</a:t>
            </a:r>
            <a:r>
              <a:rPr sz="1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9</a:t>
            </a:r>
            <a:r>
              <a:rPr sz="1100" b="1" spc="18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4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H</a:t>
            </a:r>
            <a:r>
              <a:rPr sz="1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G</a:t>
            </a:r>
            <a:endParaRPr sz="1100" dirty="0">
              <a:solidFill>
                <a:schemeClr val="bg1">
                  <a:lumMod val="95000"/>
                </a:schemeClr>
              </a:solidFill>
              <a:latin typeface="BelfiusAlternative"/>
              <a:cs typeface="BelfiusAlternative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06252" y="1597250"/>
            <a:ext cx="2096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FFFF"/>
                </a:solidFill>
                <a:latin typeface="BelfiusAlternative"/>
                <a:cs typeface="BelfiusAlternative"/>
              </a:rPr>
              <a:t>Exercice 2014</a:t>
            </a:r>
            <a:endParaRPr lang="fr-FR" sz="1600" dirty="0">
              <a:latin typeface="BelfiusAlternative"/>
              <a:cs typeface="BelfiusAlternative"/>
            </a:endParaRPr>
          </a:p>
          <a:p>
            <a:endParaRPr lang="fr-FR" sz="1600" dirty="0" err="1" smtClean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97250"/>
            <a:ext cx="7560839" cy="449604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30045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3" name="Rectangle 2"/>
          <p:cNvSpPr/>
          <p:nvPr/>
        </p:nvSpPr>
        <p:spPr>
          <a:xfrm>
            <a:off x="5076056" y="1262634"/>
            <a:ext cx="1584176" cy="334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 smtClean="0"/>
              <a:t>Secteur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6056" y="1628800"/>
            <a:ext cx="1584176" cy="334616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 err="1" smtClean="0"/>
              <a:t>Wal</a:t>
            </a:r>
            <a:r>
              <a:rPr lang="fr-BE" sz="1400" dirty="0" smtClean="0"/>
              <a:t> </a:t>
            </a:r>
            <a:r>
              <a:rPr lang="fr-BE" sz="1400" dirty="0" err="1" smtClean="0"/>
              <a:t>Bxl</a:t>
            </a:r>
            <a:endParaRPr lang="fr-BE" sz="1400" dirty="0" smtClean="0"/>
          </a:p>
        </p:txBody>
      </p:sp>
    </p:spTree>
    <p:extLst>
      <p:ext uri="{BB962C8B-B14F-4D97-AF65-F5344CB8AC3E}">
        <p14:creationId xmlns:p14="http://schemas.microsoft.com/office/powerpoint/2010/main" val="131467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18" dirty="0"/>
              <a:t>A</a:t>
            </a:r>
            <a:r>
              <a:rPr spc="22" dirty="0"/>
              <a:t>c</a:t>
            </a:r>
            <a:r>
              <a:rPr spc="48" dirty="0"/>
              <a:t>t</a:t>
            </a:r>
            <a:r>
              <a:rPr spc="35" dirty="0"/>
              <a:t>iv</a:t>
            </a:r>
            <a:r>
              <a:rPr spc="9" dirty="0"/>
              <a:t>i</a:t>
            </a:r>
            <a:r>
              <a:rPr spc="31" dirty="0"/>
              <a:t>t</a:t>
            </a:r>
            <a:r>
              <a:rPr dirty="0"/>
              <a:t>é</a:t>
            </a:r>
            <a:r>
              <a:rPr spc="44" dirty="0"/>
              <a:t> </a:t>
            </a:r>
            <a:r>
              <a:rPr spc="26" dirty="0"/>
              <a:t>s</a:t>
            </a:r>
            <a:r>
              <a:rPr spc="9" dirty="0"/>
              <a:t>e</a:t>
            </a:r>
            <a:r>
              <a:rPr spc="114" dirty="0"/>
              <a:t>r</a:t>
            </a:r>
            <a:r>
              <a:rPr spc="35" dirty="0"/>
              <a:t>v</a:t>
            </a:r>
            <a:r>
              <a:rPr spc="4" dirty="0"/>
              <a:t>i</a:t>
            </a:r>
            <a:r>
              <a:rPr spc="9" dirty="0"/>
              <a:t>c</a:t>
            </a:r>
            <a:r>
              <a:rPr spc="26" dirty="0"/>
              <a:t>e</a:t>
            </a:r>
            <a:r>
              <a:rPr dirty="0"/>
              <a:t>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07178" y="562442"/>
            <a:ext cx="4804401" cy="700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2100" b="1" spc="3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2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75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sz="2100" b="1" spc="3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4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j</a:t>
            </a:r>
            <a:r>
              <a:rPr sz="2100" b="1" spc="18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us</a:t>
            </a:r>
            <a:r>
              <a:rPr sz="2100" b="1" spc="44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spc="5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92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f</a:t>
            </a:r>
            <a:r>
              <a:rPr sz="2100" b="1" spc="-4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26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sz="2100" b="1" spc="3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v</a:t>
            </a:r>
            <a:r>
              <a:rPr sz="2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sz="2100" b="1" spc="3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1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2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75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sz="2100" b="1" spc="3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sz="2100" b="1" spc="22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2100" b="1" spc="3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sz="2100" b="1" spc="1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spc="26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s</a:t>
            </a:r>
            <a:endParaRPr sz="2100" dirty="0">
              <a:solidFill>
                <a:schemeClr val="bg1">
                  <a:lumMod val="95000"/>
                </a:schemeClr>
              </a:solidFill>
              <a:latin typeface="BelfiusAlternative"/>
              <a:cs typeface="BelfiusAlternative"/>
            </a:endParaRPr>
          </a:p>
          <a:p>
            <a:pPr marL="34505">
              <a:spcBef>
                <a:spcPts val="329"/>
              </a:spcBef>
            </a:pPr>
            <a:r>
              <a:rPr sz="1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spc="1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cha</a:t>
            </a:r>
            <a:r>
              <a:rPr sz="1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spc="26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1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1100" b="1" spc="1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1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1100" b="1" spc="1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o</a:t>
            </a:r>
            <a:r>
              <a:rPr sz="1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spc="18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-4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8</a:t>
            </a:r>
            <a:r>
              <a:rPr sz="1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9</a:t>
            </a:r>
            <a:r>
              <a:rPr sz="1100" b="1" spc="18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4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H</a:t>
            </a:r>
            <a:r>
              <a:rPr sz="1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G</a:t>
            </a:r>
            <a:endParaRPr sz="1100" dirty="0">
              <a:solidFill>
                <a:schemeClr val="bg1">
                  <a:lumMod val="95000"/>
                </a:schemeClr>
              </a:solidFill>
              <a:latin typeface="BelfiusAlternative"/>
              <a:cs typeface="BelfiusAlternative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06252" y="1597250"/>
            <a:ext cx="2096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FFFF"/>
                </a:solidFill>
                <a:latin typeface="BelfiusAlternative"/>
                <a:cs typeface="BelfiusAlternative"/>
              </a:rPr>
              <a:t>Exercice 2014</a:t>
            </a:r>
            <a:endParaRPr lang="fr-FR" sz="1600" dirty="0">
              <a:latin typeface="BelfiusAlternative"/>
              <a:cs typeface="BelfiusAlternative"/>
            </a:endParaRPr>
          </a:p>
          <a:p>
            <a:endParaRPr lang="fr-FR" sz="1600" dirty="0" err="1" smtClean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92896"/>
            <a:ext cx="4619099" cy="30963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95" y="3501008"/>
            <a:ext cx="4453909" cy="32403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  <p:sp>
        <p:nvSpPr>
          <p:cNvPr id="34" name="Rectangle à coins arrondis 33"/>
          <p:cNvSpPr/>
          <p:nvPr/>
        </p:nvSpPr>
        <p:spPr>
          <a:xfrm>
            <a:off x="611560" y="1556792"/>
            <a:ext cx="3456384" cy="57606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Lits justifiés vs agréés CD + I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5220072" y="2420888"/>
            <a:ext cx="3456384" cy="57606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Lits justifiés vs agréés G</a:t>
            </a:r>
          </a:p>
        </p:txBody>
      </p:sp>
    </p:spTree>
    <p:extLst>
      <p:ext uri="{BB962C8B-B14F-4D97-AF65-F5344CB8AC3E}">
        <p14:creationId xmlns:p14="http://schemas.microsoft.com/office/powerpoint/2010/main" val="223344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18" dirty="0"/>
              <a:t>A</a:t>
            </a:r>
            <a:r>
              <a:rPr spc="22" dirty="0"/>
              <a:t>c</a:t>
            </a:r>
            <a:r>
              <a:rPr spc="48" dirty="0"/>
              <a:t>t</a:t>
            </a:r>
            <a:r>
              <a:rPr spc="35" dirty="0"/>
              <a:t>iv</a:t>
            </a:r>
            <a:r>
              <a:rPr spc="9" dirty="0"/>
              <a:t>i</a:t>
            </a:r>
            <a:r>
              <a:rPr spc="31" dirty="0"/>
              <a:t>t</a:t>
            </a:r>
            <a:r>
              <a:rPr dirty="0"/>
              <a:t>é</a:t>
            </a:r>
            <a:r>
              <a:rPr spc="44" dirty="0"/>
              <a:t> </a:t>
            </a:r>
            <a:r>
              <a:rPr spc="26" dirty="0"/>
              <a:t>s</a:t>
            </a:r>
            <a:r>
              <a:rPr spc="9" dirty="0"/>
              <a:t>e</a:t>
            </a:r>
            <a:r>
              <a:rPr spc="114" dirty="0"/>
              <a:t>r</a:t>
            </a:r>
            <a:r>
              <a:rPr spc="35" dirty="0"/>
              <a:t>v</a:t>
            </a:r>
            <a:r>
              <a:rPr spc="4" dirty="0"/>
              <a:t>i</a:t>
            </a:r>
            <a:r>
              <a:rPr spc="9" dirty="0"/>
              <a:t>c</a:t>
            </a:r>
            <a:r>
              <a:rPr spc="26" dirty="0"/>
              <a:t>e</a:t>
            </a:r>
            <a:r>
              <a:rPr dirty="0"/>
              <a:t>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07178" y="562442"/>
            <a:ext cx="4804401" cy="700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2100" b="1" spc="3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2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75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sz="2100" b="1" spc="3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4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j</a:t>
            </a:r>
            <a:r>
              <a:rPr sz="2100" b="1" spc="18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us</a:t>
            </a:r>
            <a:r>
              <a:rPr sz="2100" b="1" spc="44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spc="5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92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f</a:t>
            </a:r>
            <a:r>
              <a:rPr sz="2100" b="1" spc="-4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26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sz="2100" b="1" spc="3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v</a:t>
            </a:r>
            <a:r>
              <a:rPr sz="2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sz="2100" b="1" spc="3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1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2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75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sz="2100" b="1" spc="3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sz="2100" b="1" spc="22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2100" b="1" spc="3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sz="2100" b="1" spc="1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spc="26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s</a:t>
            </a:r>
            <a:endParaRPr sz="2100" dirty="0">
              <a:solidFill>
                <a:schemeClr val="bg1">
                  <a:lumMod val="95000"/>
                </a:schemeClr>
              </a:solidFill>
              <a:latin typeface="BelfiusAlternative"/>
              <a:cs typeface="BelfiusAlternative"/>
            </a:endParaRPr>
          </a:p>
          <a:p>
            <a:pPr marL="34505">
              <a:spcBef>
                <a:spcPts val="329"/>
              </a:spcBef>
            </a:pPr>
            <a:r>
              <a:rPr sz="1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spc="1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cha</a:t>
            </a:r>
            <a:r>
              <a:rPr sz="1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spc="26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1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1100" b="1" spc="1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1100" b="1" spc="9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1100" b="1" spc="13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o</a:t>
            </a:r>
            <a:r>
              <a:rPr sz="1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spc="18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-4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8</a:t>
            </a:r>
            <a:r>
              <a:rPr sz="1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9</a:t>
            </a:r>
            <a:r>
              <a:rPr sz="1100" b="1" spc="18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4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H</a:t>
            </a:r>
            <a:r>
              <a:rPr sz="1100" b="1" dirty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G</a:t>
            </a:r>
            <a:endParaRPr sz="1100" dirty="0">
              <a:solidFill>
                <a:schemeClr val="bg1">
                  <a:lumMod val="95000"/>
                </a:schemeClr>
              </a:solidFill>
              <a:latin typeface="BelfiusAlternative"/>
              <a:cs typeface="BelfiusAlternative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06252" y="1597250"/>
            <a:ext cx="2096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FFFF"/>
                </a:solidFill>
                <a:latin typeface="BelfiusAlternative"/>
                <a:cs typeface="BelfiusAlternative"/>
              </a:rPr>
              <a:t>Exercice 2014</a:t>
            </a:r>
            <a:endParaRPr lang="fr-FR" sz="1600" dirty="0">
              <a:latin typeface="BelfiusAlternative"/>
              <a:cs typeface="BelfiusAlternative"/>
            </a:endParaRPr>
          </a:p>
          <a:p>
            <a:endParaRPr lang="fr-FR" sz="1600" dirty="0" err="1" smtClean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1" y="2305765"/>
            <a:ext cx="4273293" cy="28514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79" y="3241869"/>
            <a:ext cx="4556025" cy="28514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  <p:sp>
        <p:nvSpPr>
          <p:cNvPr id="9" name="Rectangle à coins arrondis 8"/>
          <p:cNvSpPr/>
          <p:nvPr/>
        </p:nvSpPr>
        <p:spPr>
          <a:xfrm>
            <a:off x="611560" y="1556792"/>
            <a:ext cx="3456384" cy="57606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Lits justifiés vs agréés M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148064" y="2420888"/>
            <a:ext cx="3456384" cy="57606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Lits justifiés vs agréés E</a:t>
            </a:r>
          </a:p>
        </p:txBody>
      </p:sp>
    </p:spTree>
    <p:extLst>
      <p:ext uri="{BB962C8B-B14F-4D97-AF65-F5344CB8AC3E}">
        <p14:creationId xmlns:p14="http://schemas.microsoft.com/office/powerpoint/2010/main" val="335001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12" y="125760"/>
            <a:ext cx="828092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lnSpc>
                <a:spcPts val="2717"/>
              </a:lnSpc>
            </a:pPr>
            <a:r>
              <a:rPr spc="18" dirty="0"/>
              <a:t>A</a:t>
            </a:r>
            <a:r>
              <a:rPr spc="22" dirty="0"/>
              <a:t>c</a:t>
            </a:r>
            <a:r>
              <a:rPr spc="48" dirty="0"/>
              <a:t>t</a:t>
            </a:r>
            <a:r>
              <a:rPr spc="35" dirty="0"/>
              <a:t>iv</a:t>
            </a:r>
            <a:r>
              <a:rPr spc="9" dirty="0"/>
              <a:t>i</a:t>
            </a:r>
            <a:r>
              <a:rPr spc="31" dirty="0"/>
              <a:t>t</a:t>
            </a:r>
            <a:r>
              <a:rPr dirty="0"/>
              <a:t>é</a:t>
            </a:r>
            <a:r>
              <a:rPr spc="44" dirty="0"/>
              <a:t> </a:t>
            </a:r>
            <a:r>
              <a:rPr spc="26" dirty="0"/>
              <a:t>s</a:t>
            </a:r>
            <a:r>
              <a:rPr spc="9" dirty="0"/>
              <a:t>e</a:t>
            </a:r>
            <a:r>
              <a:rPr spc="114" dirty="0"/>
              <a:t>r</a:t>
            </a:r>
            <a:r>
              <a:rPr spc="35" dirty="0"/>
              <a:t>v</a:t>
            </a:r>
            <a:r>
              <a:rPr spc="4" dirty="0"/>
              <a:t>i</a:t>
            </a:r>
            <a:r>
              <a:rPr spc="9" dirty="0"/>
              <a:t>c</a:t>
            </a:r>
            <a:r>
              <a:rPr spc="26" dirty="0"/>
              <a:t>e</a:t>
            </a:r>
            <a:r>
              <a:rPr dirty="0"/>
              <a:t>s</a:t>
            </a:r>
          </a:p>
          <a:p>
            <a:pPr marL="11131">
              <a:lnSpc>
                <a:spcPts val="2507"/>
              </a:lnSpc>
            </a:pPr>
            <a:r>
              <a:rPr sz="2100" spc="-9" dirty="0">
                <a:solidFill>
                  <a:schemeClr val="bg1">
                    <a:lumMod val="95000"/>
                  </a:schemeClr>
                </a:solidFill>
              </a:rPr>
              <a:t>E</a:t>
            </a:r>
            <a:r>
              <a:rPr sz="2100" spc="9" dirty="0">
                <a:solidFill>
                  <a:schemeClr val="bg1">
                    <a:lumMod val="95000"/>
                  </a:schemeClr>
                </a:solidFill>
              </a:rPr>
              <a:t>v</a:t>
            </a:r>
            <a:r>
              <a:rPr sz="2100" spc="13" dirty="0">
                <a:solidFill>
                  <a:schemeClr val="bg1">
                    <a:lumMod val="95000"/>
                  </a:schemeClr>
                </a:solidFill>
              </a:rPr>
              <a:t>o</a:t>
            </a:r>
            <a:r>
              <a:rPr sz="2100" spc="18" dirty="0">
                <a:solidFill>
                  <a:schemeClr val="bg1">
                    <a:lumMod val="95000"/>
                  </a:schemeClr>
                </a:solidFill>
              </a:rPr>
              <a:t>l</a:t>
            </a:r>
            <a:r>
              <a:rPr sz="2100" spc="22" dirty="0">
                <a:solidFill>
                  <a:schemeClr val="bg1">
                    <a:lumMod val="95000"/>
                  </a:schemeClr>
                </a:solidFill>
              </a:rPr>
              <a:t>u</a:t>
            </a:r>
            <a:r>
              <a:rPr sz="2100" spc="44" dirty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sz="2100" spc="-4" dirty="0">
                <a:solidFill>
                  <a:schemeClr val="bg1">
                    <a:lumMod val="95000"/>
                  </a:schemeClr>
                </a:solidFill>
              </a:rPr>
              <a:t>i</a:t>
            </a:r>
            <a:r>
              <a:rPr sz="2100" spc="13" dirty="0">
                <a:solidFill>
                  <a:schemeClr val="bg1">
                    <a:lumMod val="95000"/>
                  </a:schemeClr>
                </a:solidFill>
              </a:rPr>
              <a:t>o</a:t>
            </a:r>
            <a:r>
              <a:rPr sz="2100" dirty="0">
                <a:solidFill>
                  <a:schemeClr val="bg1">
                    <a:lumMod val="95000"/>
                  </a:schemeClr>
                </a:solidFill>
              </a:rPr>
              <a:t>n</a:t>
            </a:r>
            <a:r>
              <a:rPr sz="2100" spc="39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2100" spc="9" dirty="0">
                <a:solidFill>
                  <a:schemeClr val="bg1">
                    <a:lumMod val="95000"/>
                  </a:schemeClr>
                </a:solidFill>
              </a:rPr>
              <a:t>h</a:t>
            </a:r>
            <a:r>
              <a:rPr sz="2100" spc="18" dirty="0">
                <a:solidFill>
                  <a:schemeClr val="bg1">
                    <a:lumMod val="95000"/>
                  </a:schemeClr>
                </a:solidFill>
              </a:rPr>
              <a:t>os</a:t>
            </a:r>
            <a:r>
              <a:rPr sz="2100" dirty="0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sz="2100" spc="9" dirty="0">
                <a:solidFill>
                  <a:schemeClr val="bg1">
                    <a:lumMod val="95000"/>
                  </a:schemeClr>
                </a:solidFill>
              </a:rPr>
              <a:t>i</a:t>
            </a:r>
            <a:r>
              <a:rPr sz="2100" spc="61" dirty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sz="2100" spc="18" dirty="0">
                <a:solidFill>
                  <a:schemeClr val="bg1">
                    <a:lumMod val="95000"/>
                  </a:schemeClr>
                </a:solidFill>
              </a:rPr>
              <a:t>a</a:t>
            </a:r>
            <a:r>
              <a:rPr sz="2100" spc="13" dirty="0">
                <a:solidFill>
                  <a:schemeClr val="bg1">
                    <a:lumMod val="95000"/>
                  </a:schemeClr>
                </a:solidFill>
              </a:rPr>
              <a:t>li</a:t>
            </a:r>
            <a:r>
              <a:rPr sz="2100" spc="39" dirty="0">
                <a:solidFill>
                  <a:schemeClr val="bg1">
                    <a:lumMod val="95000"/>
                  </a:schemeClr>
                </a:solidFill>
              </a:rPr>
              <a:t>s</a:t>
            </a:r>
            <a:r>
              <a:rPr sz="2100" spc="18" dirty="0">
                <a:solidFill>
                  <a:schemeClr val="bg1">
                    <a:lumMod val="95000"/>
                  </a:schemeClr>
                </a:solidFill>
              </a:rPr>
              <a:t>a</a:t>
            </a:r>
            <a:r>
              <a:rPr sz="2100" spc="44" dirty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sz="2100" spc="-4" dirty="0">
                <a:solidFill>
                  <a:schemeClr val="bg1">
                    <a:lumMod val="95000"/>
                  </a:schemeClr>
                </a:solidFill>
              </a:rPr>
              <a:t>i</a:t>
            </a:r>
            <a:r>
              <a:rPr sz="2100" spc="13" dirty="0">
                <a:solidFill>
                  <a:schemeClr val="bg1">
                    <a:lumMod val="95000"/>
                  </a:schemeClr>
                </a:solidFill>
              </a:rPr>
              <a:t>o</a:t>
            </a:r>
            <a:r>
              <a:rPr sz="2100" dirty="0">
                <a:solidFill>
                  <a:schemeClr val="bg1">
                    <a:lumMod val="95000"/>
                  </a:schemeClr>
                </a:solidFill>
              </a:rPr>
              <a:t>n</a:t>
            </a:r>
            <a:r>
              <a:rPr sz="2100" spc="39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2100" spc="13" dirty="0">
                <a:solidFill>
                  <a:schemeClr val="bg1">
                    <a:lumMod val="95000"/>
                  </a:schemeClr>
                </a:solidFill>
              </a:rPr>
              <a:t>d</a:t>
            </a:r>
            <a:r>
              <a:rPr sz="2100" dirty="0">
                <a:solidFill>
                  <a:schemeClr val="bg1">
                    <a:lumMod val="95000"/>
                  </a:schemeClr>
                </a:solidFill>
              </a:rPr>
              <a:t>e</a:t>
            </a:r>
            <a:r>
              <a:rPr sz="2100" spc="39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2100" spc="-4" dirty="0">
                <a:solidFill>
                  <a:schemeClr val="bg1">
                    <a:lumMod val="95000"/>
                  </a:schemeClr>
                </a:solidFill>
              </a:rPr>
              <a:t>j</a:t>
            </a:r>
            <a:r>
              <a:rPr sz="2100" spc="9" dirty="0">
                <a:solidFill>
                  <a:schemeClr val="bg1">
                    <a:lumMod val="95000"/>
                  </a:schemeClr>
                </a:solidFill>
              </a:rPr>
              <a:t>o</a:t>
            </a:r>
            <a:r>
              <a:rPr sz="2100" spc="22" dirty="0">
                <a:solidFill>
                  <a:schemeClr val="bg1">
                    <a:lumMod val="95000"/>
                  </a:schemeClr>
                </a:solidFill>
              </a:rPr>
              <a:t>u</a:t>
            </a:r>
            <a:r>
              <a:rPr sz="2100" dirty="0">
                <a:solidFill>
                  <a:schemeClr val="bg1">
                    <a:lumMod val="95000"/>
                  </a:schemeClr>
                </a:solidFill>
              </a:rPr>
              <a:t>r</a:t>
            </a:r>
            <a:r>
              <a:rPr sz="2100" spc="39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2100" spc="18" dirty="0">
                <a:solidFill>
                  <a:schemeClr val="bg1">
                    <a:lumMod val="95000"/>
                  </a:schemeClr>
                </a:solidFill>
              </a:rPr>
              <a:t>s</a:t>
            </a:r>
            <a:r>
              <a:rPr sz="2100" spc="22" dirty="0">
                <a:solidFill>
                  <a:schemeClr val="bg1">
                    <a:lumMod val="95000"/>
                  </a:schemeClr>
                </a:solidFill>
              </a:rPr>
              <a:t>u</a:t>
            </a:r>
            <a:r>
              <a:rPr sz="2100" dirty="0">
                <a:solidFill>
                  <a:schemeClr val="bg1">
                    <a:lumMod val="95000"/>
                  </a:schemeClr>
                </a:solidFill>
              </a:rPr>
              <a:t>r</a:t>
            </a:r>
            <a:r>
              <a:rPr sz="2100" spc="39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2100" dirty="0">
                <a:solidFill>
                  <a:schemeClr val="bg1">
                    <a:lumMod val="95000"/>
                  </a:schemeClr>
                </a:solidFill>
              </a:rPr>
              <a:t>5</a:t>
            </a:r>
            <a:r>
              <a:rPr sz="2100" spc="39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2100" spc="18" dirty="0">
                <a:solidFill>
                  <a:schemeClr val="bg1">
                    <a:lumMod val="95000"/>
                  </a:schemeClr>
                </a:solidFill>
              </a:rPr>
              <a:t>ans</a:t>
            </a:r>
            <a:endParaRPr sz="2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49458" y="4556113"/>
            <a:ext cx="4480777" cy="0"/>
          </a:xfrm>
          <a:custGeom>
            <a:avLst/>
            <a:gdLst/>
            <a:ahLst/>
            <a:cxnLst/>
            <a:rect l="l" t="t" r="r" b="b"/>
            <a:pathLst>
              <a:path w="5240020">
                <a:moveTo>
                  <a:pt x="0" y="0"/>
                </a:moveTo>
                <a:lnTo>
                  <a:pt x="5239893" y="0"/>
                </a:lnTo>
              </a:path>
            </a:pathLst>
          </a:custGeom>
          <a:ln w="1270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79712" y="4505964"/>
            <a:ext cx="31066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3,0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79712" y="3419740"/>
            <a:ext cx="31066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3,5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9712" y="2333516"/>
            <a:ext cx="31066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4,0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9460" y="3469856"/>
            <a:ext cx="4467202" cy="0"/>
          </a:xfrm>
          <a:custGeom>
            <a:avLst/>
            <a:gdLst/>
            <a:ahLst/>
            <a:cxnLst/>
            <a:rect l="l" t="t" r="r" b="b"/>
            <a:pathLst>
              <a:path w="5224145">
                <a:moveTo>
                  <a:pt x="0" y="0"/>
                </a:moveTo>
                <a:lnTo>
                  <a:pt x="5223700" y="0"/>
                </a:lnTo>
              </a:path>
            </a:pathLst>
          </a:custGeom>
          <a:ln w="1270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97526" y="3687112"/>
            <a:ext cx="896481" cy="434743"/>
          </a:xfrm>
          <a:custGeom>
            <a:avLst/>
            <a:gdLst/>
            <a:ahLst/>
            <a:cxnLst/>
            <a:rect l="l" t="t" r="r" b="b"/>
            <a:pathLst>
              <a:path w="1048385" h="479425">
                <a:moveTo>
                  <a:pt x="1047978" y="0"/>
                </a:moveTo>
                <a:lnTo>
                  <a:pt x="0" y="479158"/>
                </a:lnTo>
              </a:path>
            </a:pathLst>
          </a:custGeom>
          <a:ln w="2539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93659" y="3252605"/>
            <a:ext cx="896481" cy="434743"/>
          </a:xfrm>
          <a:custGeom>
            <a:avLst/>
            <a:gdLst/>
            <a:ahLst/>
            <a:cxnLst/>
            <a:rect l="l" t="t" r="r" b="b"/>
            <a:pathLst>
              <a:path w="1048385" h="479425">
                <a:moveTo>
                  <a:pt x="1047978" y="0"/>
                </a:moveTo>
                <a:lnTo>
                  <a:pt x="0" y="479158"/>
                </a:lnTo>
              </a:path>
            </a:pathLst>
          </a:custGeom>
          <a:ln w="2539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89789" y="2818103"/>
            <a:ext cx="896481" cy="434743"/>
          </a:xfrm>
          <a:custGeom>
            <a:avLst/>
            <a:gdLst/>
            <a:ahLst/>
            <a:cxnLst/>
            <a:rect l="l" t="t" r="r" b="b"/>
            <a:pathLst>
              <a:path w="1048385" h="479425">
                <a:moveTo>
                  <a:pt x="1047978" y="0"/>
                </a:moveTo>
                <a:lnTo>
                  <a:pt x="0" y="479158"/>
                </a:lnTo>
              </a:path>
            </a:pathLst>
          </a:custGeom>
          <a:ln w="2539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5917" y="2600854"/>
            <a:ext cx="896481" cy="217659"/>
          </a:xfrm>
          <a:custGeom>
            <a:avLst/>
            <a:gdLst/>
            <a:ahLst/>
            <a:cxnLst/>
            <a:rect l="l" t="t" r="r" b="b"/>
            <a:pathLst>
              <a:path w="1048384" h="240030">
                <a:moveTo>
                  <a:pt x="1047991" y="0"/>
                </a:moveTo>
                <a:lnTo>
                  <a:pt x="0" y="239572"/>
                </a:lnTo>
              </a:path>
            </a:pathLst>
          </a:custGeom>
          <a:ln w="2540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64941" y="4087057"/>
            <a:ext cx="65159" cy="69098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199" y="0"/>
                </a:lnTo>
                <a:lnTo>
                  <a:pt x="76199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D31D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61074" y="3652567"/>
            <a:ext cx="65159" cy="69098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D31D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57208" y="3218055"/>
            <a:ext cx="65159" cy="69098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D31D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53342" y="2783553"/>
            <a:ext cx="65159" cy="69098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D31D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49488" y="2566308"/>
            <a:ext cx="65159" cy="69098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D31D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221148" y="4616280"/>
            <a:ext cx="51109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2014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24949" y="4616280"/>
            <a:ext cx="609208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2013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28880" y="4616280"/>
            <a:ext cx="5031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2012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32681" y="4616280"/>
            <a:ext cx="38389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2011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36612" y="4616280"/>
            <a:ext cx="495228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dirty="0">
                <a:solidFill>
                  <a:srgbClr val="58595B"/>
                </a:solidFill>
                <a:latin typeface="BelfiusAlternative"/>
                <a:cs typeface="BelfiusAlternative"/>
              </a:rPr>
              <a:t>2010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71592" y="3775238"/>
            <a:ext cx="36760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-48" dirty="0">
                <a:solidFill>
                  <a:srgbClr val="58595B"/>
                </a:solidFill>
                <a:latin typeface="BelfiusNormal"/>
                <a:cs typeface="BelfiusNormal"/>
              </a:rPr>
              <a:t>3,</a:t>
            </a:r>
            <a:r>
              <a:rPr sz="1100" b="1" spc="-31" dirty="0">
                <a:solidFill>
                  <a:srgbClr val="58595B"/>
                </a:solidFill>
                <a:latin typeface="BelfiusNormal"/>
                <a:cs typeface="BelfiusNormal"/>
              </a:rPr>
              <a:t>2</a:t>
            </a:r>
            <a:r>
              <a:rPr sz="1100" b="1" spc="-53" dirty="0">
                <a:solidFill>
                  <a:srgbClr val="58595B"/>
                </a:solidFill>
                <a:latin typeface="BelfiusNormal"/>
                <a:cs typeface="BelfiusNormal"/>
              </a:rPr>
              <a:t> </a:t>
            </a:r>
            <a:r>
              <a:rPr sz="1100" b="1" spc="-44" dirty="0">
                <a:solidFill>
                  <a:srgbClr val="58595B"/>
                </a:solidFill>
                <a:latin typeface="BelfiusNormal"/>
                <a:cs typeface="BelfiusNormal"/>
              </a:rPr>
              <a:t>%</a:t>
            </a:r>
            <a:endParaRPr sz="1100">
              <a:latin typeface="BelfiusNormal"/>
              <a:cs typeface="BelfiusNorm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48974" y="3344071"/>
            <a:ext cx="36760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-48" dirty="0">
                <a:solidFill>
                  <a:srgbClr val="58595B"/>
                </a:solidFill>
                <a:latin typeface="BelfiusNormal"/>
                <a:cs typeface="BelfiusNormal"/>
              </a:rPr>
              <a:t>3,</a:t>
            </a:r>
            <a:r>
              <a:rPr sz="1100" b="1" spc="-31" dirty="0">
                <a:solidFill>
                  <a:srgbClr val="58595B"/>
                </a:solidFill>
                <a:latin typeface="BelfiusNormal"/>
                <a:cs typeface="BelfiusNormal"/>
              </a:rPr>
              <a:t>4</a:t>
            </a:r>
            <a:r>
              <a:rPr sz="1100" b="1" spc="-53" dirty="0">
                <a:solidFill>
                  <a:srgbClr val="58595B"/>
                </a:solidFill>
                <a:latin typeface="BelfiusNormal"/>
                <a:cs typeface="BelfiusNormal"/>
              </a:rPr>
              <a:t> </a:t>
            </a:r>
            <a:r>
              <a:rPr sz="1100" b="1" spc="-44" dirty="0">
                <a:solidFill>
                  <a:srgbClr val="58595B"/>
                </a:solidFill>
                <a:latin typeface="BelfiusNormal"/>
                <a:cs typeface="BelfiusNormal"/>
              </a:rPr>
              <a:t>%</a:t>
            </a:r>
            <a:endParaRPr sz="1100">
              <a:latin typeface="BelfiusNormal"/>
              <a:cs typeface="BelfiusNorm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06145" y="1638003"/>
            <a:ext cx="6146136" cy="3416331"/>
          </a:xfrm>
          <a:custGeom>
            <a:avLst/>
            <a:gdLst/>
            <a:ahLst/>
            <a:cxnLst/>
            <a:rect l="l" t="t" r="r" b="b"/>
            <a:pathLst>
              <a:path w="7187565" h="3767454">
                <a:moveTo>
                  <a:pt x="7187298" y="3767302"/>
                </a:moveTo>
                <a:lnTo>
                  <a:pt x="7187298" y="287997"/>
                </a:lnTo>
                <a:lnTo>
                  <a:pt x="7187262" y="246922"/>
                </a:lnTo>
                <a:lnTo>
                  <a:pt x="7186326" y="176866"/>
                </a:lnTo>
                <a:lnTo>
                  <a:pt x="7182798" y="121499"/>
                </a:lnTo>
                <a:lnTo>
                  <a:pt x="7174950" y="79091"/>
                </a:lnTo>
                <a:lnTo>
                  <a:pt x="7151298" y="35999"/>
                </a:lnTo>
                <a:lnTo>
                  <a:pt x="7108206" y="12347"/>
                </a:lnTo>
                <a:lnTo>
                  <a:pt x="7065799" y="4499"/>
                </a:lnTo>
                <a:lnTo>
                  <a:pt x="7010431" y="971"/>
                </a:lnTo>
                <a:lnTo>
                  <a:pt x="6940376" y="35"/>
                </a:lnTo>
                <a:lnTo>
                  <a:pt x="6899300" y="0"/>
                </a:lnTo>
                <a:lnTo>
                  <a:pt x="287997" y="0"/>
                </a:lnTo>
                <a:lnTo>
                  <a:pt x="246922" y="35"/>
                </a:lnTo>
                <a:lnTo>
                  <a:pt x="176866" y="971"/>
                </a:lnTo>
                <a:lnTo>
                  <a:pt x="121499" y="4499"/>
                </a:lnTo>
                <a:lnTo>
                  <a:pt x="79091" y="12347"/>
                </a:lnTo>
                <a:lnTo>
                  <a:pt x="35999" y="35999"/>
                </a:lnTo>
                <a:lnTo>
                  <a:pt x="12347" y="79091"/>
                </a:lnTo>
                <a:lnTo>
                  <a:pt x="4499" y="121499"/>
                </a:lnTo>
                <a:lnTo>
                  <a:pt x="971" y="176866"/>
                </a:lnTo>
                <a:lnTo>
                  <a:pt x="35" y="246922"/>
                </a:lnTo>
                <a:lnTo>
                  <a:pt x="0" y="287997"/>
                </a:lnTo>
                <a:lnTo>
                  <a:pt x="0" y="3479304"/>
                </a:lnTo>
                <a:lnTo>
                  <a:pt x="35" y="3520380"/>
                </a:lnTo>
                <a:lnTo>
                  <a:pt x="971" y="3590435"/>
                </a:lnTo>
                <a:lnTo>
                  <a:pt x="4499" y="3645803"/>
                </a:lnTo>
                <a:lnTo>
                  <a:pt x="12347" y="3688211"/>
                </a:lnTo>
                <a:lnTo>
                  <a:pt x="35999" y="3731302"/>
                </a:lnTo>
                <a:lnTo>
                  <a:pt x="79091" y="3754954"/>
                </a:lnTo>
                <a:lnTo>
                  <a:pt x="121499" y="3762802"/>
                </a:lnTo>
                <a:lnTo>
                  <a:pt x="176866" y="3766330"/>
                </a:lnTo>
                <a:lnTo>
                  <a:pt x="246922" y="3767266"/>
                </a:lnTo>
                <a:lnTo>
                  <a:pt x="287997" y="3767302"/>
                </a:lnTo>
                <a:lnTo>
                  <a:pt x="7187298" y="3767302"/>
                </a:lnTo>
                <a:close/>
              </a:path>
            </a:pathLst>
          </a:custGeom>
          <a:ln w="1270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349460" y="2265463"/>
            <a:ext cx="4488922" cy="377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3985297" algn="l"/>
                <a:tab pos="4589130" algn="l"/>
              </a:tabLst>
            </a:pPr>
            <a:r>
              <a:rPr sz="1100" b="1" u="sng" spc="-13" dirty="0">
                <a:solidFill>
                  <a:srgbClr val="58595B"/>
                </a:solidFill>
                <a:latin typeface="BelfiusNormal"/>
                <a:cs typeface="BelfiusNormal"/>
              </a:rPr>
              <a:t> 	</a:t>
            </a:r>
            <a:r>
              <a:rPr sz="1100" b="1" u="sng" spc="-48" dirty="0">
                <a:solidFill>
                  <a:srgbClr val="58595B"/>
                </a:solidFill>
                <a:latin typeface="BelfiusNormal"/>
                <a:cs typeface="BelfiusNormal"/>
              </a:rPr>
              <a:t>3,9 </a:t>
            </a:r>
            <a:r>
              <a:rPr sz="1100" b="1" u="sng" spc="-26" dirty="0">
                <a:solidFill>
                  <a:srgbClr val="58595B"/>
                </a:solidFill>
                <a:latin typeface="BelfiusNormal"/>
                <a:cs typeface="BelfiusNormal"/>
              </a:rPr>
              <a:t>% </a:t>
            </a:r>
            <a:endParaRPr sz="1100" dirty="0">
              <a:latin typeface="BelfiusNormal"/>
              <a:cs typeface="BelfiusNormal"/>
            </a:endParaRPr>
          </a:p>
          <a:p>
            <a:pPr marL="3062573">
              <a:spcBef>
                <a:spcPts val="272"/>
              </a:spcBef>
            </a:pPr>
            <a:r>
              <a:rPr sz="1100" b="1" spc="-48" dirty="0">
                <a:solidFill>
                  <a:srgbClr val="58595B"/>
                </a:solidFill>
                <a:latin typeface="BelfiusNormal"/>
                <a:cs typeface="BelfiusNormal"/>
              </a:rPr>
              <a:t>3,</a:t>
            </a:r>
            <a:r>
              <a:rPr sz="1100" b="1" spc="-31" dirty="0">
                <a:solidFill>
                  <a:srgbClr val="58595B"/>
                </a:solidFill>
                <a:latin typeface="BelfiusNormal"/>
                <a:cs typeface="BelfiusNormal"/>
              </a:rPr>
              <a:t>8</a:t>
            </a:r>
            <a:r>
              <a:rPr sz="1100" b="1" spc="-53" dirty="0">
                <a:solidFill>
                  <a:srgbClr val="58595B"/>
                </a:solidFill>
                <a:latin typeface="BelfiusNormal"/>
                <a:cs typeface="BelfiusNormal"/>
              </a:rPr>
              <a:t> </a:t>
            </a:r>
            <a:r>
              <a:rPr sz="1100" b="1" spc="-44" dirty="0">
                <a:solidFill>
                  <a:srgbClr val="58595B"/>
                </a:solidFill>
                <a:latin typeface="BelfiusNormal"/>
                <a:cs typeface="BelfiusNormal"/>
              </a:rPr>
              <a:t>%</a:t>
            </a:r>
            <a:endParaRPr sz="1100" dirty="0">
              <a:latin typeface="BelfiusNormal"/>
              <a:cs typeface="BelfiusNorm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500713" y="1633198"/>
            <a:ext cx="6156996" cy="392132"/>
          </a:xfrm>
          <a:custGeom>
            <a:avLst/>
            <a:gdLst/>
            <a:ahLst/>
            <a:cxnLst/>
            <a:rect l="l" t="t" r="r" b="b"/>
            <a:pathLst>
              <a:path w="7200265" h="432435">
                <a:moveTo>
                  <a:pt x="203200" y="0"/>
                </a:moveTo>
                <a:lnTo>
                  <a:pt x="148132" y="203"/>
                </a:lnTo>
                <a:lnTo>
                  <a:pt x="104038" y="1625"/>
                </a:lnTo>
                <a:lnTo>
                  <a:pt x="55803" y="8712"/>
                </a:lnTo>
                <a:lnTo>
                  <a:pt x="18516" y="33807"/>
                </a:lnTo>
                <a:lnTo>
                  <a:pt x="5486" y="69697"/>
                </a:lnTo>
                <a:lnTo>
                  <a:pt x="685" y="124790"/>
                </a:lnTo>
                <a:lnTo>
                  <a:pt x="25" y="174218"/>
                </a:lnTo>
                <a:lnTo>
                  <a:pt x="0" y="432003"/>
                </a:lnTo>
                <a:lnTo>
                  <a:pt x="7199998" y="432003"/>
                </a:lnTo>
                <a:lnTo>
                  <a:pt x="7199972" y="174218"/>
                </a:lnTo>
                <a:lnTo>
                  <a:pt x="7199312" y="124790"/>
                </a:lnTo>
                <a:lnTo>
                  <a:pt x="7196823" y="85725"/>
                </a:lnTo>
                <a:lnTo>
                  <a:pt x="7186993" y="43891"/>
                </a:lnTo>
                <a:lnTo>
                  <a:pt x="7156107" y="13004"/>
                </a:lnTo>
                <a:lnTo>
                  <a:pt x="7114273" y="3175"/>
                </a:lnTo>
                <a:lnTo>
                  <a:pt x="7075208" y="685"/>
                </a:lnTo>
                <a:lnTo>
                  <a:pt x="203200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759666" y="1735113"/>
            <a:ext cx="562920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% lits justifiés hôpital. jour &amp; séjour classique ‘inapproprié’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33957" y="2923108"/>
            <a:ext cx="36760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-48" dirty="0">
                <a:solidFill>
                  <a:srgbClr val="58595B"/>
                </a:solidFill>
                <a:latin typeface="BelfiusNormal"/>
                <a:cs typeface="BelfiusNormal"/>
              </a:rPr>
              <a:t>3,</a:t>
            </a:r>
            <a:r>
              <a:rPr sz="1100" b="1" spc="-31" dirty="0">
                <a:solidFill>
                  <a:srgbClr val="58595B"/>
                </a:solidFill>
                <a:latin typeface="BelfiusNormal"/>
                <a:cs typeface="BelfiusNormal"/>
              </a:rPr>
              <a:t>6</a:t>
            </a:r>
            <a:r>
              <a:rPr sz="1100" b="1" spc="-53" dirty="0">
                <a:solidFill>
                  <a:srgbClr val="58595B"/>
                </a:solidFill>
                <a:latin typeface="BelfiusNormal"/>
                <a:cs typeface="BelfiusNormal"/>
              </a:rPr>
              <a:t> </a:t>
            </a:r>
            <a:r>
              <a:rPr sz="1100" b="1" spc="-44" dirty="0">
                <a:solidFill>
                  <a:srgbClr val="58595B"/>
                </a:solidFill>
                <a:latin typeface="BelfiusNormal"/>
                <a:cs typeface="BelfiusNormal"/>
              </a:rPr>
              <a:t>%</a:t>
            </a:r>
            <a:endParaRPr sz="1100">
              <a:latin typeface="BelfiusNormal"/>
              <a:cs typeface="BelfiusNorm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10372" y="5167388"/>
            <a:ext cx="3618507" cy="1197703"/>
          </a:xfrm>
          <a:custGeom>
            <a:avLst/>
            <a:gdLst/>
            <a:ahLst/>
            <a:cxnLst/>
            <a:rect l="l" t="t" r="r" b="b"/>
            <a:pathLst>
              <a:path w="3801745" h="1320800">
                <a:moveTo>
                  <a:pt x="3801449" y="997820"/>
                </a:moveTo>
                <a:lnTo>
                  <a:pt x="140904" y="1317881"/>
                </a:lnTo>
                <a:lnTo>
                  <a:pt x="118696" y="1319361"/>
                </a:lnTo>
                <a:lnTo>
                  <a:pt x="98954" y="1320188"/>
                </a:lnTo>
                <a:lnTo>
                  <a:pt x="81531" y="1320227"/>
                </a:lnTo>
                <a:lnTo>
                  <a:pt x="66283" y="1319345"/>
                </a:lnTo>
                <a:lnTo>
                  <a:pt x="24140" y="1303942"/>
                </a:lnTo>
                <a:lnTo>
                  <a:pt x="5195" y="1263133"/>
                </a:lnTo>
                <a:lnTo>
                  <a:pt x="628" y="1210719"/>
                </a:lnTo>
                <a:lnTo>
                  <a:pt x="0" y="1163389"/>
                </a:lnTo>
                <a:lnTo>
                  <a:pt x="0" y="489418"/>
                </a:lnTo>
                <a:lnTo>
                  <a:pt x="628" y="441979"/>
                </a:lnTo>
                <a:lnTo>
                  <a:pt x="5195" y="388765"/>
                </a:lnTo>
                <a:lnTo>
                  <a:pt x="24140" y="344642"/>
                </a:lnTo>
                <a:lnTo>
                  <a:pt x="66283" y="321865"/>
                </a:lnTo>
                <a:lnTo>
                  <a:pt x="118696" y="312677"/>
                </a:lnTo>
                <a:lnTo>
                  <a:pt x="193293" y="305493"/>
                </a:lnTo>
                <a:lnTo>
                  <a:pt x="3660520" y="2345"/>
                </a:lnTo>
                <a:lnTo>
                  <a:pt x="3702470" y="38"/>
                </a:lnTo>
                <a:lnTo>
                  <a:pt x="3719893" y="0"/>
                </a:lnTo>
                <a:lnTo>
                  <a:pt x="3735141" y="881"/>
                </a:lnTo>
                <a:lnTo>
                  <a:pt x="3777284" y="16284"/>
                </a:lnTo>
                <a:lnTo>
                  <a:pt x="3796229" y="57093"/>
                </a:lnTo>
                <a:lnTo>
                  <a:pt x="3800796" y="109508"/>
                </a:lnTo>
                <a:lnTo>
                  <a:pt x="3801425" y="156837"/>
                </a:lnTo>
                <a:lnTo>
                  <a:pt x="3801449" y="997820"/>
                </a:lnTo>
                <a:close/>
              </a:path>
            </a:pathLst>
          </a:custGeom>
          <a:solidFill>
            <a:srgbClr val="6D09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 rot="21360000">
            <a:off x="981547" y="5460491"/>
            <a:ext cx="3347087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63"/>
              </a:lnSpc>
            </a:pPr>
            <a:r>
              <a:rPr sz="3100" b="1" spc="-32" baseline="-3546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sz="3100" b="1" baseline="-3546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sz="3100" b="1" spc="-118" baseline="-3546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3100" b="1" spc="-32" baseline="-2364" dirty="0">
                <a:solidFill>
                  <a:srgbClr val="FFFFFF"/>
                </a:solidFill>
                <a:latin typeface="BelfiusAlternative"/>
                <a:cs typeface="BelfiusAlternative"/>
              </a:rPr>
              <a:t>2014</a:t>
            </a:r>
            <a:r>
              <a:rPr sz="3100" b="1" baseline="-2364" dirty="0">
                <a:solidFill>
                  <a:srgbClr val="FFFFFF"/>
                </a:solidFill>
                <a:latin typeface="BelfiusAlternative"/>
                <a:cs typeface="BelfiusAlternative"/>
              </a:rPr>
              <a:t>,</a:t>
            </a:r>
            <a:r>
              <a:rPr sz="3100" b="1" spc="-118" baseline="-2364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100"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proportio</a:t>
            </a:r>
            <a:r>
              <a:rPr sz="2100" b="1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sz="2100" b="1" spc="-79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3100" b="1" spc="-32" baseline="4728" dirty="0">
                <a:solidFill>
                  <a:srgbClr val="FFFFFF"/>
                </a:solidFill>
                <a:latin typeface="BelfiusAlternative"/>
                <a:cs typeface="BelfiusAlternative"/>
              </a:rPr>
              <a:t>varie</a:t>
            </a:r>
            <a:endParaRPr sz="3100" baseline="4728" dirty="0">
              <a:latin typeface="BelfiusAlternative"/>
              <a:cs typeface="BelfiusAlternative"/>
            </a:endParaRPr>
          </a:p>
        </p:txBody>
      </p:sp>
      <p:sp>
        <p:nvSpPr>
          <p:cNvPr id="31" name="object 31"/>
          <p:cNvSpPr txBox="1"/>
          <p:nvPr/>
        </p:nvSpPr>
        <p:spPr>
          <a:xfrm rot="21360000">
            <a:off x="1370848" y="5766206"/>
            <a:ext cx="2839766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100" b="1" baseline="-2364" dirty="0">
                <a:solidFill>
                  <a:srgbClr val="FFFFFF"/>
                </a:solidFill>
                <a:latin typeface="BelfiusAlternative"/>
                <a:cs typeface="BelfiusAlternative"/>
              </a:rPr>
              <a:t>de</a:t>
            </a:r>
            <a:r>
              <a:rPr sz="3100" b="1" spc="-59" baseline="-2364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3100" b="1" baseline="-1182" dirty="0">
                <a:solidFill>
                  <a:srgbClr val="FFFFFF"/>
                </a:solidFill>
                <a:latin typeface="BelfiusAlternative"/>
                <a:cs typeface="BelfiusAlternative"/>
              </a:rPr>
              <a:t>1,7</a:t>
            </a:r>
            <a:r>
              <a:rPr sz="3100" b="1" spc="-59" baseline="-1182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100" b="1" dirty="0">
                <a:solidFill>
                  <a:srgbClr val="FFFFFF"/>
                </a:solidFill>
                <a:latin typeface="BelfiusAlternative"/>
                <a:cs typeface="BelfiusAlternative"/>
              </a:rPr>
              <a:t>%</a:t>
            </a:r>
            <a:r>
              <a:rPr sz="2100" b="1" spc="-39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3100" b="1" baseline="1182" dirty="0">
                <a:solidFill>
                  <a:srgbClr val="FFFFFF"/>
                </a:solidFill>
                <a:latin typeface="BelfiusAlternative"/>
                <a:cs typeface="BelfiusAlternative"/>
              </a:rPr>
              <a:t>à</a:t>
            </a:r>
            <a:r>
              <a:rPr sz="3100" b="1" spc="-59" baseline="1182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3100" b="1" baseline="2364" dirty="0">
                <a:solidFill>
                  <a:srgbClr val="FFFFFF"/>
                </a:solidFill>
                <a:latin typeface="BelfiusAlternative"/>
                <a:cs typeface="BelfiusAlternative"/>
              </a:rPr>
              <a:t>10,3</a:t>
            </a:r>
            <a:r>
              <a:rPr sz="3100" b="1" spc="-59" baseline="2364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3100" b="1" baseline="3546" dirty="0">
                <a:solidFill>
                  <a:srgbClr val="FFFFFF"/>
                </a:solidFill>
                <a:latin typeface="BelfiusAlternative"/>
                <a:cs typeface="BelfiusAlternative"/>
              </a:rPr>
              <a:t>%</a:t>
            </a:r>
            <a:endParaRPr sz="3100" baseline="3546" dirty="0">
              <a:latin typeface="BelfiusAlternative"/>
              <a:cs typeface="BelfiusAlternative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732240" y="2025330"/>
            <a:ext cx="656633" cy="477463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3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12DA2D48-FB30-4E1D-872A-1651A2A71336}" type="datetime1">
              <a:rPr lang="nl-BE" altLang="en-US" sz="1000" smtClean="0">
                <a:solidFill>
                  <a:srgbClr val="979FAA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27/05/2016</a:t>
            </a:fld>
            <a:endParaRPr lang="en-US" altLang="en-US" sz="1000" smtClean="0">
              <a:solidFill>
                <a:srgbClr val="979FAA"/>
              </a:solidFill>
            </a:endParaRPr>
          </a:p>
        </p:txBody>
      </p:sp>
      <p:sp>
        <p:nvSpPr>
          <p:cNvPr id="8909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34F12BE0-7ECD-41BD-A13F-4702AEDC74EE}" type="slidenum">
              <a:rPr lang="en-US" altLang="en-US" sz="1000" smtClean="0">
                <a:solidFill>
                  <a:srgbClr val="979FAA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57</a:t>
            </a:fld>
            <a:endParaRPr lang="en-US" altLang="en-US" sz="1000" smtClean="0">
              <a:solidFill>
                <a:srgbClr val="979FAA"/>
              </a:solidFill>
            </a:endParaRPr>
          </a:p>
        </p:txBody>
      </p:sp>
      <p:sp>
        <p:nvSpPr>
          <p:cNvPr id="89092" name="Rectangle 2"/>
          <p:cNvSpPr>
            <a:spLocks noChangeArrowheads="1"/>
          </p:cNvSpPr>
          <p:nvPr/>
        </p:nvSpPr>
        <p:spPr bwMode="auto">
          <a:xfrm>
            <a:off x="315913" y="1064344"/>
            <a:ext cx="8421687" cy="5461000"/>
          </a:xfrm>
          <a:prstGeom prst="rect">
            <a:avLst/>
          </a:prstGeom>
          <a:solidFill>
            <a:schemeClr val="bg1"/>
          </a:solidFill>
          <a:ln w="9525">
            <a:solidFill>
              <a:srgbClr val="2E36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9093" name="Text Box 3"/>
          <p:cNvSpPr txBox="1">
            <a:spLocks noChangeArrowheads="1"/>
          </p:cNvSpPr>
          <p:nvPr/>
        </p:nvSpPr>
        <p:spPr bwMode="auto">
          <a:xfrm>
            <a:off x="6189663" y="5588000"/>
            <a:ext cx="241141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r">
              <a:lnSpc>
                <a:spcPct val="6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Institutions</a:t>
            </a:r>
          </a:p>
        </p:txBody>
      </p:sp>
      <p:sp>
        <p:nvSpPr>
          <p:cNvPr id="89094" name="Rectangle 24"/>
          <p:cNvSpPr>
            <a:spLocks noChangeArrowheads="1"/>
          </p:cNvSpPr>
          <p:nvPr/>
        </p:nvSpPr>
        <p:spPr bwMode="auto">
          <a:xfrm>
            <a:off x="320675" y="931863"/>
            <a:ext cx="8413750" cy="355600"/>
          </a:xfrm>
          <a:prstGeom prst="rect">
            <a:avLst/>
          </a:prstGeom>
          <a:solidFill>
            <a:srgbClr val="C30045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9096" name="Text Placeholder 6"/>
          <p:cNvSpPr>
            <a:spLocks/>
          </p:cNvSpPr>
          <p:nvPr/>
        </p:nvSpPr>
        <p:spPr bwMode="auto">
          <a:xfrm>
            <a:off x="302840" y="188640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fr-FR" altLang="en-US" sz="2000" dirty="0">
                <a:solidFill>
                  <a:schemeClr val="bg1"/>
                </a:solidFill>
              </a:rPr>
              <a:t>Lits justifiés hop. jour chirurgicaux + </a:t>
            </a:r>
            <a:r>
              <a:rPr lang="fr-FR" altLang="en-US" sz="2000" dirty="0" err="1">
                <a:solidFill>
                  <a:schemeClr val="bg1"/>
                </a:solidFill>
              </a:rPr>
              <a:t>séj</a:t>
            </a:r>
            <a:r>
              <a:rPr lang="fr-FR" altLang="en-US" sz="2000" dirty="0">
                <a:solidFill>
                  <a:schemeClr val="bg1"/>
                </a:solidFill>
              </a:rPr>
              <a:t>. </a:t>
            </a:r>
            <a:r>
              <a:rPr lang="fr-FR" altLang="en-US" sz="2000" dirty="0" err="1">
                <a:solidFill>
                  <a:schemeClr val="bg1"/>
                </a:solidFill>
              </a:rPr>
              <a:t>clas</a:t>
            </a:r>
            <a:r>
              <a:rPr lang="fr-FR" altLang="en-US" sz="2000" dirty="0">
                <a:solidFill>
                  <a:schemeClr val="bg1"/>
                </a:solidFill>
              </a:rPr>
              <a:t>. </a:t>
            </a:r>
            <a:r>
              <a:rPr lang="fr-FR" altLang="en-US" sz="2000" dirty="0" err="1">
                <a:solidFill>
                  <a:schemeClr val="bg1"/>
                </a:solidFill>
              </a:rPr>
              <a:t>inap</a:t>
            </a:r>
            <a:r>
              <a:rPr lang="fr-FR" altLang="en-US" sz="2000" dirty="0">
                <a:solidFill>
                  <a:schemeClr val="bg1"/>
                </a:solidFill>
              </a:rPr>
              <a:t>. / # </a:t>
            </a:r>
            <a:r>
              <a:rPr lang="fr-FR" altLang="en-US" sz="2000" dirty="0" err="1">
                <a:solidFill>
                  <a:schemeClr val="bg1"/>
                </a:solidFill>
              </a:rPr>
              <a:t>tot</a:t>
            </a:r>
            <a:r>
              <a:rPr lang="fr-FR" altLang="en-US" sz="2000" dirty="0">
                <a:solidFill>
                  <a:schemeClr val="bg1"/>
                </a:solidFill>
              </a:rPr>
              <a:t>. lits justifiés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9952125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5613" y="1441450"/>
            <a:ext cx="7986712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89101" name="Line 21"/>
          <p:cNvSpPr>
            <a:spLocks noChangeShapeType="1"/>
          </p:cNvSpPr>
          <p:nvPr/>
        </p:nvSpPr>
        <p:spPr bwMode="auto">
          <a:xfrm>
            <a:off x="5435600" y="3033713"/>
            <a:ext cx="0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46800" rIns="18000" bIns="46800" anchor="ctr">
            <a:spAutoFit/>
          </a:bodyPr>
          <a:lstStyle/>
          <a:p>
            <a:endParaRPr lang="en-US"/>
          </a:p>
        </p:txBody>
      </p:sp>
      <p:sp>
        <p:nvSpPr>
          <p:cNvPr id="89102" name="Text Box 29"/>
          <p:cNvSpPr txBox="1">
            <a:spLocks noChangeArrowheads="1"/>
          </p:cNvSpPr>
          <p:nvPr/>
        </p:nvSpPr>
        <p:spPr bwMode="auto">
          <a:xfrm>
            <a:off x="3489325" y="2708275"/>
            <a:ext cx="36036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54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en-US" sz="1400" b="1" dirty="0">
                <a:solidFill>
                  <a:schemeClr val="tx1"/>
                </a:solidFill>
              </a:rPr>
              <a:t>% hop. jour </a:t>
            </a:r>
            <a:r>
              <a:rPr lang="en-US" altLang="en-US" sz="1400" b="1" dirty="0" err="1">
                <a:solidFill>
                  <a:schemeClr val="tx1"/>
                </a:solidFill>
              </a:rPr>
              <a:t>chirurg</a:t>
            </a:r>
            <a:r>
              <a:rPr lang="en-US" altLang="en-US" sz="1400" b="1" dirty="0">
                <a:solidFill>
                  <a:schemeClr val="tx1"/>
                </a:solidFill>
              </a:rPr>
              <a:t> (</a:t>
            </a:r>
            <a:r>
              <a:rPr lang="en-US" altLang="en-US" sz="1400" b="1" dirty="0" err="1">
                <a:solidFill>
                  <a:schemeClr val="tx1"/>
                </a:solidFill>
              </a:rPr>
              <a:t>moy</a:t>
            </a:r>
            <a:r>
              <a:rPr lang="en-US" altLang="en-US" sz="1400" b="1" dirty="0">
                <a:solidFill>
                  <a:schemeClr val="tx1"/>
                </a:solidFill>
              </a:rPr>
              <a:t>. </a:t>
            </a:r>
            <a:r>
              <a:rPr lang="en-US" altLang="en-US" sz="1400" b="1" dirty="0" err="1">
                <a:solidFill>
                  <a:schemeClr val="tx1"/>
                </a:solidFill>
              </a:rPr>
              <a:t>agrég</a:t>
            </a:r>
            <a:r>
              <a:rPr lang="en-US" altLang="en-US" sz="1400" b="1" dirty="0">
                <a:solidFill>
                  <a:schemeClr val="tx1"/>
                </a:solidFill>
              </a:rPr>
              <a:t>.): </a:t>
            </a:r>
            <a:r>
              <a:rPr lang="en-US" altLang="en-US" sz="1400" b="1" dirty="0" smtClean="0">
                <a:solidFill>
                  <a:schemeClr val="tx1"/>
                </a:solidFill>
              </a:rPr>
              <a:t>3,90</a:t>
            </a:r>
            <a:r>
              <a:rPr lang="en-US" altLang="en-US" sz="1400" b="1" dirty="0">
                <a:solidFill>
                  <a:schemeClr val="tx1"/>
                </a:solidFill>
              </a:rPr>
              <a:t>%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187450" y="915989"/>
            <a:ext cx="6524625" cy="366713"/>
            <a:chOff x="748" y="577"/>
            <a:chExt cx="4110" cy="23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748" y="577"/>
              <a:ext cx="4110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486" y="595"/>
              <a:ext cx="26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Echantillon 89 HG / exercice 2014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7795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12" y="125760"/>
            <a:ext cx="828092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lnSpc>
                <a:spcPts val="2717"/>
              </a:lnSpc>
            </a:pPr>
            <a:r>
              <a:rPr spc="13" dirty="0"/>
              <a:t>Con</a:t>
            </a:r>
            <a:r>
              <a:rPr spc="31" dirty="0"/>
              <a:t>t</a:t>
            </a:r>
            <a:r>
              <a:rPr spc="9" dirty="0"/>
              <a:t>enu</a:t>
            </a:r>
          </a:p>
          <a:p>
            <a:pPr marL="11131">
              <a:lnSpc>
                <a:spcPts val="2507"/>
              </a:lnSpc>
            </a:pPr>
            <a:r>
              <a:rPr sz="2100" spc="4" dirty="0">
                <a:solidFill>
                  <a:schemeClr val="bg1">
                    <a:lumMod val="95000"/>
                  </a:schemeClr>
                </a:solidFill>
              </a:rPr>
              <a:t>E</a:t>
            </a:r>
            <a:r>
              <a:rPr sz="2100" spc="48" dirty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sz="2100" spc="13" dirty="0">
                <a:solidFill>
                  <a:schemeClr val="bg1">
                    <a:lumMod val="95000"/>
                  </a:schemeClr>
                </a:solidFill>
              </a:rPr>
              <a:t>ud</a:t>
            </a:r>
            <a:r>
              <a:rPr sz="2100" dirty="0">
                <a:solidFill>
                  <a:schemeClr val="bg1">
                    <a:lumMod val="95000"/>
                  </a:schemeClr>
                </a:solidFill>
              </a:rPr>
              <a:t>e</a:t>
            </a:r>
            <a:r>
              <a:rPr sz="2100" spc="39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2100" spc="26" dirty="0">
                <a:solidFill>
                  <a:schemeClr val="bg1">
                    <a:lumMod val="95000"/>
                  </a:schemeClr>
                </a:solidFill>
              </a:rPr>
              <a:t>s</a:t>
            </a:r>
            <a:r>
              <a:rPr sz="2100" spc="13" dirty="0">
                <a:solidFill>
                  <a:schemeClr val="bg1">
                    <a:lumMod val="95000"/>
                  </a:schemeClr>
                </a:solidFill>
              </a:rPr>
              <a:t>e</a:t>
            </a:r>
            <a:r>
              <a:rPr sz="2100" spc="22" dirty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sz="2100" spc="31" dirty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sz="2100" spc="13" dirty="0">
                <a:solidFill>
                  <a:schemeClr val="bg1">
                    <a:lumMod val="95000"/>
                  </a:schemeClr>
                </a:solidFill>
              </a:rPr>
              <a:t>o</a:t>
            </a:r>
            <a:r>
              <a:rPr sz="2100" spc="57" dirty="0">
                <a:solidFill>
                  <a:schemeClr val="bg1">
                    <a:lumMod val="95000"/>
                  </a:schemeClr>
                </a:solidFill>
              </a:rPr>
              <a:t>r</a:t>
            </a:r>
            <a:r>
              <a:rPr sz="2100" dirty="0">
                <a:solidFill>
                  <a:schemeClr val="bg1">
                    <a:lumMod val="95000"/>
                  </a:schemeClr>
                </a:solidFill>
              </a:rPr>
              <a:t>i</a:t>
            </a:r>
            <a:r>
              <a:rPr sz="2100" spc="9" dirty="0">
                <a:solidFill>
                  <a:schemeClr val="bg1">
                    <a:lumMod val="95000"/>
                  </a:schemeClr>
                </a:solidFill>
              </a:rPr>
              <a:t>e</a:t>
            </a:r>
            <a:r>
              <a:rPr sz="2100" spc="22" dirty="0">
                <a:solidFill>
                  <a:schemeClr val="bg1">
                    <a:lumMod val="95000"/>
                  </a:schemeClr>
                </a:solidFill>
              </a:rPr>
              <a:t>l</a:t>
            </a:r>
            <a:r>
              <a:rPr sz="2100" spc="13" dirty="0">
                <a:solidFill>
                  <a:schemeClr val="bg1">
                    <a:lumMod val="95000"/>
                  </a:schemeClr>
                </a:solidFill>
              </a:rPr>
              <a:t>l</a:t>
            </a:r>
            <a:r>
              <a:rPr sz="2100" dirty="0">
                <a:solidFill>
                  <a:schemeClr val="bg1">
                    <a:lumMod val="95000"/>
                  </a:schemeClr>
                </a:solidFill>
              </a:rPr>
              <a:t>e</a:t>
            </a:r>
            <a:r>
              <a:rPr sz="2100" spc="39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2100" spc="-13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sz="2100" spc="-53" dirty="0">
                <a:solidFill>
                  <a:schemeClr val="bg1">
                    <a:lumMod val="95000"/>
                  </a:schemeClr>
                </a:solidFill>
              </a:rPr>
              <a:t>0</a:t>
            </a:r>
            <a:r>
              <a:rPr sz="2100" spc="9"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sz="2100"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sz="2100" spc="39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2100" dirty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sz="2100" spc="39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2100" spc="-13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sz="2100" spc="-53" dirty="0">
                <a:solidFill>
                  <a:schemeClr val="bg1">
                    <a:lumMod val="95000"/>
                  </a:schemeClr>
                </a:solidFill>
              </a:rPr>
              <a:t>0</a:t>
            </a:r>
            <a:r>
              <a:rPr sz="2100" spc="-75"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sz="2100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3" name="object 3"/>
          <p:cNvSpPr/>
          <p:nvPr/>
        </p:nvSpPr>
        <p:spPr>
          <a:xfrm>
            <a:off x="1204791" y="1158839"/>
            <a:ext cx="4830465" cy="4538027"/>
          </a:xfrm>
          <a:custGeom>
            <a:avLst/>
            <a:gdLst/>
            <a:ahLst/>
            <a:cxnLst/>
            <a:rect l="l" t="t" r="r" b="b"/>
            <a:pathLst>
              <a:path w="5648959" h="5004435">
                <a:moveTo>
                  <a:pt x="5648397" y="4523014"/>
                </a:moveTo>
                <a:lnTo>
                  <a:pt x="179708" y="5001214"/>
                </a:lnTo>
                <a:lnTo>
                  <a:pt x="151385" y="5003102"/>
                </a:lnTo>
                <a:lnTo>
                  <a:pt x="126205" y="5004156"/>
                </a:lnTo>
                <a:lnTo>
                  <a:pt x="103984" y="5004205"/>
                </a:lnTo>
                <a:lnTo>
                  <a:pt x="84537" y="5003081"/>
                </a:lnTo>
                <a:lnTo>
                  <a:pt x="40989" y="4990959"/>
                </a:lnTo>
                <a:lnTo>
                  <a:pt x="15748" y="4962143"/>
                </a:lnTo>
                <a:lnTo>
                  <a:pt x="3821" y="4912039"/>
                </a:lnTo>
                <a:lnTo>
                  <a:pt x="801" y="4864540"/>
                </a:lnTo>
                <a:lnTo>
                  <a:pt x="0" y="4804176"/>
                </a:lnTo>
                <a:lnTo>
                  <a:pt x="0" y="694197"/>
                </a:lnTo>
                <a:lnTo>
                  <a:pt x="801" y="633693"/>
                </a:lnTo>
                <a:lnTo>
                  <a:pt x="3821" y="585665"/>
                </a:lnTo>
                <a:lnTo>
                  <a:pt x="15748" y="533474"/>
                </a:lnTo>
                <a:lnTo>
                  <a:pt x="40989" y="500241"/>
                </a:lnTo>
                <a:lnTo>
                  <a:pt x="84537" y="480500"/>
                </a:lnTo>
                <a:lnTo>
                  <a:pt x="126205" y="472134"/>
                </a:lnTo>
                <a:lnTo>
                  <a:pt x="179708" y="465714"/>
                </a:lnTo>
                <a:lnTo>
                  <a:pt x="246524" y="459620"/>
                </a:lnTo>
                <a:lnTo>
                  <a:pt x="5468657" y="2991"/>
                </a:lnTo>
                <a:lnTo>
                  <a:pt x="5522160" y="49"/>
                </a:lnTo>
                <a:lnTo>
                  <a:pt x="5544381" y="0"/>
                </a:lnTo>
                <a:lnTo>
                  <a:pt x="5563828" y="1124"/>
                </a:lnTo>
                <a:lnTo>
                  <a:pt x="5607376" y="13246"/>
                </a:lnTo>
                <a:lnTo>
                  <a:pt x="5632617" y="42062"/>
                </a:lnTo>
                <a:lnTo>
                  <a:pt x="5644544" y="92166"/>
                </a:lnTo>
                <a:lnTo>
                  <a:pt x="5647565" y="139665"/>
                </a:lnTo>
                <a:lnTo>
                  <a:pt x="5648366" y="200029"/>
                </a:lnTo>
                <a:lnTo>
                  <a:pt x="5648397" y="4523014"/>
                </a:lnTo>
                <a:close/>
              </a:path>
            </a:pathLst>
          </a:custGeom>
          <a:solidFill>
            <a:srgbClr val="E3D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rot="21360000">
            <a:off x="1258025" y="1886938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5" name="object 5"/>
          <p:cNvSpPr txBox="1"/>
          <p:nvPr/>
        </p:nvSpPr>
        <p:spPr>
          <a:xfrm rot="21360000">
            <a:off x="1258025" y="2303112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6" name="object 6"/>
          <p:cNvSpPr txBox="1"/>
          <p:nvPr/>
        </p:nvSpPr>
        <p:spPr>
          <a:xfrm rot="21360000">
            <a:off x="1725965" y="1764534"/>
            <a:ext cx="2342861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85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-4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-26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h</a:t>
            </a:r>
            <a:r>
              <a:rPr sz="3200" b="1" spc="-46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2100" b="1" spc="-22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1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2100" b="1" spc="-31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1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3200" b="1" spc="-46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3200" b="1" spc="-32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endParaRPr sz="3200" baseline="1157" dirty="0">
              <a:latin typeface="BelfiusAlternative"/>
              <a:cs typeface="BelfiusAlternative"/>
            </a:endParaRPr>
          </a:p>
        </p:txBody>
      </p:sp>
      <p:sp>
        <p:nvSpPr>
          <p:cNvPr id="7" name="object 7"/>
          <p:cNvSpPr txBox="1"/>
          <p:nvPr/>
        </p:nvSpPr>
        <p:spPr>
          <a:xfrm rot="21360000">
            <a:off x="1733784" y="2111677"/>
            <a:ext cx="3839375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39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B</a:t>
            </a:r>
            <a:r>
              <a:rPr sz="32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26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3200" b="1" spc="-46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3200" b="1" spc="-19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6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39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19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3200" b="1" spc="-53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21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2100" b="1" spc="-48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2100" b="1" spc="-31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-1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spc="6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85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f</a:t>
            </a:r>
            <a:r>
              <a:rPr sz="3200" b="1" spc="-32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26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-46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3200" b="1" spc="-32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nc</a:t>
            </a:r>
            <a:r>
              <a:rPr sz="3200" b="1" spc="-59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39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39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3200" b="1" spc="-19" baseline="578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endParaRPr sz="3200" baseline="5787" dirty="0">
              <a:latin typeface="BelfiusAlternative"/>
              <a:cs typeface="BelfiusAlternative"/>
            </a:endParaRPr>
          </a:p>
        </p:txBody>
      </p:sp>
      <p:sp>
        <p:nvSpPr>
          <p:cNvPr id="8" name="object 8"/>
          <p:cNvSpPr txBox="1"/>
          <p:nvPr/>
        </p:nvSpPr>
        <p:spPr>
          <a:xfrm rot="21360000">
            <a:off x="1963550" y="2459657"/>
            <a:ext cx="324894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b="1" spc="-53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2400" b="1" spc="-32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2400" b="1" spc="-26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400" b="1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4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2400" b="1" spc="-19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-13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2400" b="1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2400" b="1" spc="26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2400" b="1" spc="-6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’</a:t>
            </a:r>
            <a:r>
              <a:rPr sz="2400" b="1" spc="-19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2400" b="1" spc="-46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400" b="1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v</a:t>
            </a:r>
            <a:r>
              <a:rPr sz="2400" b="1" spc="-19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b="1" spc="-18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2400" b="1" spc="-32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2400" b="1" spc="-13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2400" b="1" spc="-19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2400" b="1" spc="13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-26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m</a:t>
            </a:r>
            <a:r>
              <a:rPr sz="2400" b="1" baseline="3086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-32" baseline="3086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400" b="1" spc="-13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endParaRPr sz="2400" baseline="4629" dirty="0">
              <a:latin typeface="BelfiusAlternative"/>
              <a:cs typeface="BelfiusAlternative"/>
            </a:endParaRPr>
          </a:p>
        </p:txBody>
      </p:sp>
      <p:sp>
        <p:nvSpPr>
          <p:cNvPr id="9" name="object 9"/>
          <p:cNvSpPr txBox="1"/>
          <p:nvPr/>
        </p:nvSpPr>
        <p:spPr>
          <a:xfrm rot="21360000">
            <a:off x="1732362" y="2967281"/>
            <a:ext cx="3481580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39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-19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m</a:t>
            </a:r>
            <a:r>
              <a:rPr sz="3200" b="1" spc="-59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p</a:t>
            </a:r>
            <a:r>
              <a:rPr sz="3200" b="1" spc="-13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32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3200" b="1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6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2100" b="1" spc="-9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2100" b="1" spc="-13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3200" b="1" spc="26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spc="-1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u</a:t>
            </a:r>
            <a:r>
              <a:rPr sz="3200" b="1" spc="26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3200" b="1" spc="32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-32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3200" b="1" spc="53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endParaRPr sz="3200" baseline="3472" dirty="0">
              <a:latin typeface="BelfiusAlternative"/>
              <a:cs typeface="BelfiusAlternative"/>
            </a:endParaRPr>
          </a:p>
        </p:txBody>
      </p:sp>
      <p:sp>
        <p:nvSpPr>
          <p:cNvPr id="10" name="object 10"/>
          <p:cNvSpPr txBox="1"/>
          <p:nvPr/>
        </p:nvSpPr>
        <p:spPr>
          <a:xfrm rot="21360000">
            <a:off x="1963295" y="3289354"/>
            <a:ext cx="331345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b="1" spc="-39" baseline="-10802" dirty="0">
                <a:solidFill>
                  <a:srgbClr val="425B6C"/>
                </a:solidFill>
                <a:latin typeface="BelfiusAlternative"/>
                <a:cs typeface="BelfiusAlternative"/>
              </a:rPr>
              <a:t>B</a:t>
            </a:r>
            <a:r>
              <a:rPr sz="2400" b="1" spc="19" baseline="-9259" dirty="0">
                <a:solidFill>
                  <a:srgbClr val="425B6C"/>
                </a:solidFill>
                <a:latin typeface="BelfiusAlternative"/>
                <a:cs typeface="BelfiusAlternative"/>
              </a:rPr>
              <a:t>u</a:t>
            </a:r>
            <a:r>
              <a:rPr sz="2400" b="1" spc="-19" baseline="-9259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2400" b="1" spc="19" baseline="-7716" dirty="0">
                <a:solidFill>
                  <a:srgbClr val="425B6C"/>
                </a:solidFill>
                <a:latin typeface="BelfiusAlternative"/>
                <a:cs typeface="BelfiusAlternative"/>
              </a:rPr>
              <a:t>g</a:t>
            </a:r>
            <a:r>
              <a:rPr sz="2400" b="1" spc="-26" baseline="-7716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-13" baseline="-7716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2400" b="1" baseline="-7716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2400" b="1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2400" b="1" spc="-19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s </a:t>
            </a:r>
            <a:r>
              <a:rPr sz="2400" b="1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m</a:t>
            </a:r>
            <a:r>
              <a:rPr sz="24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2400" b="1" spc="-26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y</a:t>
            </a:r>
            <a:r>
              <a:rPr sz="2400" b="1" spc="-39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-13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400" b="1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s </a:t>
            </a:r>
            <a:r>
              <a:rPr sz="2400" b="1" spc="53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f</a:t>
            </a:r>
            <a:r>
              <a:rPr sz="2400" b="1" spc="-26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b="1" spc="-9" dirty="0">
                <a:solidFill>
                  <a:srgbClr val="425B6C"/>
                </a:solidFill>
                <a:latin typeface="BelfiusAlternative"/>
                <a:cs typeface="BelfiusAlternative"/>
              </a:rPr>
              <a:t>na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nc</a:t>
            </a:r>
            <a:r>
              <a:rPr b="1" spc="-26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2400" b="1" spc="-26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32" baseline="3086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2400" b="1" spc="-13" baseline="3086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endParaRPr sz="2400" baseline="3086" dirty="0">
              <a:latin typeface="BelfiusAlternative"/>
              <a:cs typeface="BelfiusAlternative"/>
            </a:endParaRPr>
          </a:p>
        </p:txBody>
      </p:sp>
      <p:sp>
        <p:nvSpPr>
          <p:cNvPr id="11" name="object 11"/>
          <p:cNvSpPr txBox="1"/>
          <p:nvPr/>
        </p:nvSpPr>
        <p:spPr>
          <a:xfrm rot="21360000">
            <a:off x="1732566" y="3810889"/>
            <a:ext cx="3337387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32" baseline="-5787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3200" b="1" spc="-26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13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-6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v</a:t>
            </a:r>
            <a:r>
              <a:rPr sz="3200" b="1" spc="-39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13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-19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3200" b="1" spc="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53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3200" b="1" spc="19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-19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spc="6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2100" b="1" spc="-13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2100" b="1" spc="-26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98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3200" b="1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v</a:t>
            </a:r>
            <a:r>
              <a:rPr sz="3200" b="1" spc="-46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39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19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es</a:t>
            </a:r>
            <a:endParaRPr sz="3200" baseline="2314" dirty="0">
              <a:latin typeface="BelfiusAlternative"/>
              <a:cs typeface="BelfiusAlternative"/>
            </a:endParaRPr>
          </a:p>
        </p:txBody>
      </p:sp>
      <p:sp>
        <p:nvSpPr>
          <p:cNvPr id="12" name="object 12"/>
          <p:cNvSpPr txBox="1"/>
          <p:nvPr/>
        </p:nvSpPr>
        <p:spPr>
          <a:xfrm rot="21360000">
            <a:off x="1735173" y="4327774"/>
            <a:ext cx="4086456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7"/>
              </a:lnSpc>
            </a:pPr>
            <a:r>
              <a:rPr sz="3200" b="1" spc="-46" baseline="-5787" dirty="0">
                <a:solidFill>
                  <a:srgbClr val="D3104A"/>
                </a:solidFill>
                <a:latin typeface="BelfiusAlternative"/>
                <a:cs typeface="BelfiusAlternative"/>
              </a:rPr>
              <a:t>D</a:t>
            </a:r>
            <a:r>
              <a:rPr sz="3200" b="1" spc="-32" baseline="-4629" dirty="0">
                <a:solidFill>
                  <a:srgbClr val="D3104A"/>
                </a:solidFill>
                <a:latin typeface="BelfiusAlternative"/>
                <a:cs typeface="BelfiusAlternative"/>
              </a:rPr>
              <a:t>o</a:t>
            </a:r>
            <a:r>
              <a:rPr sz="3200" b="1" spc="26" baseline="-4629" dirty="0">
                <a:solidFill>
                  <a:srgbClr val="D3104A"/>
                </a:solidFill>
                <a:latin typeface="BelfiusAlternative"/>
                <a:cs typeface="BelfiusAlternative"/>
              </a:rPr>
              <a:t>n</a:t>
            </a:r>
            <a:r>
              <a:rPr sz="3200" b="1" spc="-39" baseline="-4629" dirty="0">
                <a:solidFill>
                  <a:srgbClr val="D3104A"/>
                </a:solidFill>
                <a:latin typeface="BelfiusAlternative"/>
                <a:cs typeface="BelfiusAlternative"/>
              </a:rPr>
              <a:t>n</a:t>
            </a:r>
            <a:r>
              <a:rPr sz="3200" b="1" spc="-32" baseline="-3472" dirty="0">
                <a:solidFill>
                  <a:srgbClr val="D3104A"/>
                </a:solidFill>
                <a:latin typeface="BelfiusAlternative"/>
                <a:cs typeface="BelfiusAlternative"/>
              </a:rPr>
              <a:t>é</a:t>
            </a:r>
            <a:r>
              <a:rPr sz="3200" b="1" spc="-19" baseline="-2314" dirty="0">
                <a:solidFill>
                  <a:srgbClr val="D3104A"/>
                </a:solidFill>
                <a:latin typeface="BelfiusAlternative"/>
                <a:cs typeface="BelfiusAlternative"/>
              </a:rPr>
              <a:t>es</a:t>
            </a:r>
            <a:r>
              <a:rPr sz="3200" b="1" spc="6" baseline="-2314" dirty="0">
                <a:solidFill>
                  <a:srgbClr val="D3104A"/>
                </a:solidFill>
                <a:latin typeface="BelfiusAlternative"/>
                <a:cs typeface="BelfiusAlternative"/>
              </a:rPr>
              <a:t> </a:t>
            </a:r>
            <a:r>
              <a:rPr sz="3200" b="1" spc="-19" baseline="-1157" dirty="0">
                <a:solidFill>
                  <a:srgbClr val="D3104A"/>
                </a:solidFill>
                <a:latin typeface="BelfiusAlternative"/>
                <a:cs typeface="BelfiusAlternative"/>
              </a:rPr>
              <a:t>d</a:t>
            </a:r>
            <a:r>
              <a:rPr sz="3200" b="1" spc="-145" baseline="-1157" dirty="0">
                <a:solidFill>
                  <a:srgbClr val="D3104A"/>
                </a:solidFill>
                <a:latin typeface="BelfiusAlternative"/>
                <a:cs typeface="BelfiusAlternative"/>
              </a:rPr>
              <a:t>’</a:t>
            </a:r>
            <a:r>
              <a:rPr sz="2100" b="1" spc="-22" dirty="0">
                <a:solidFill>
                  <a:srgbClr val="D3104A"/>
                </a:solidFill>
                <a:latin typeface="BelfiusAlternative"/>
                <a:cs typeface="BelfiusAlternative"/>
              </a:rPr>
              <a:t>a</a:t>
            </a:r>
            <a:r>
              <a:rPr sz="2100" b="1" spc="18" dirty="0">
                <a:solidFill>
                  <a:srgbClr val="D3104A"/>
                </a:solidFill>
                <a:latin typeface="BelfiusAlternative"/>
                <a:cs typeface="BelfiusAlternative"/>
              </a:rPr>
              <a:t>c</a:t>
            </a:r>
            <a:r>
              <a:rPr sz="2100" b="1" spc="9" dirty="0">
                <a:solidFill>
                  <a:srgbClr val="D3104A"/>
                </a:solidFill>
                <a:latin typeface="BelfiusAlternative"/>
                <a:cs typeface="BelfiusAlternative"/>
              </a:rPr>
              <a:t>t</a:t>
            </a:r>
            <a:r>
              <a:rPr sz="3200" b="1" spc="-19" baseline="1157" dirty="0">
                <a:solidFill>
                  <a:srgbClr val="D3104A"/>
                </a:solidFill>
                <a:latin typeface="BelfiusAlternative"/>
                <a:cs typeface="BelfiusAlternative"/>
              </a:rPr>
              <a:t>i</a:t>
            </a:r>
            <a:r>
              <a:rPr sz="3200" b="1" baseline="1157" dirty="0">
                <a:solidFill>
                  <a:srgbClr val="D3104A"/>
                </a:solidFill>
                <a:latin typeface="BelfiusAlternative"/>
                <a:cs typeface="BelfiusAlternative"/>
              </a:rPr>
              <a:t>v</a:t>
            </a:r>
            <a:r>
              <a:rPr sz="3200" b="1" spc="-39" baseline="1157" dirty="0">
                <a:solidFill>
                  <a:srgbClr val="D3104A"/>
                </a:solidFill>
                <a:latin typeface="BelfiusAlternative"/>
                <a:cs typeface="BelfiusAlternative"/>
              </a:rPr>
              <a:t>i</a:t>
            </a:r>
            <a:r>
              <a:rPr sz="3200" b="1" spc="-13" baseline="2314" dirty="0">
                <a:solidFill>
                  <a:srgbClr val="D3104A"/>
                </a:solidFill>
                <a:latin typeface="BelfiusAlternative"/>
                <a:cs typeface="BelfiusAlternative"/>
              </a:rPr>
              <a:t>t</a:t>
            </a:r>
            <a:r>
              <a:rPr sz="3200" b="1" baseline="2314" dirty="0">
                <a:solidFill>
                  <a:srgbClr val="D3104A"/>
                </a:solidFill>
                <a:latin typeface="BelfiusAlternative"/>
                <a:cs typeface="BelfiusAlternative"/>
              </a:rPr>
              <a:t>é</a:t>
            </a:r>
            <a:r>
              <a:rPr sz="3200" b="1" spc="6" baseline="2314" dirty="0">
                <a:solidFill>
                  <a:srgbClr val="D3104A"/>
                </a:solidFill>
                <a:latin typeface="BelfiusAlternative"/>
                <a:cs typeface="BelfiusAlternative"/>
              </a:rPr>
              <a:t> </a:t>
            </a:r>
            <a:r>
              <a:rPr sz="3200" b="1" baseline="3472" dirty="0">
                <a:solidFill>
                  <a:srgbClr val="D3104A"/>
                </a:solidFill>
                <a:latin typeface="BelfiusAlternative"/>
                <a:cs typeface="BelfiusAlternative"/>
              </a:rPr>
              <a:t>&amp;</a:t>
            </a:r>
            <a:r>
              <a:rPr sz="3200" b="1" spc="6" baseline="3472" dirty="0">
                <a:solidFill>
                  <a:srgbClr val="D3104A"/>
                </a:solidFill>
                <a:latin typeface="BelfiusAlternative"/>
                <a:cs typeface="BelfiusAlternative"/>
              </a:rPr>
              <a:t> </a:t>
            </a:r>
            <a:r>
              <a:rPr sz="3200" b="1" spc="-39" baseline="3472" dirty="0">
                <a:solidFill>
                  <a:srgbClr val="D3104A"/>
                </a:solidFill>
                <a:latin typeface="BelfiusAlternative"/>
                <a:cs typeface="BelfiusAlternative"/>
              </a:rPr>
              <a:t>p</a:t>
            </a:r>
            <a:r>
              <a:rPr sz="3200" b="1" spc="-39" baseline="4629" dirty="0">
                <a:solidFill>
                  <a:srgbClr val="D3104A"/>
                </a:solidFill>
                <a:latin typeface="BelfiusAlternative"/>
                <a:cs typeface="BelfiusAlternative"/>
              </a:rPr>
              <a:t>e</a:t>
            </a:r>
            <a:r>
              <a:rPr sz="3200" b="1" spc="39" baseline="4629" dirty="0">
                <a:solidFill>
                  <a:srgbClr val="D3104A"/>
                </a:solidFill>
                <a:latin typeface="BelfiusAlternative"/>
                <a:cs typeface="BelfiusAlternative"/>
              </a:rPr>
              <a:t>r</a:t>
            </a:r>
            <a:r>
              <a:rPr sz="3200" b="1" spc="-19" baseline="5787" dirty="0">
                <a:solidFill>
                  <a:srgbClr val="D3104A"/>
                </a:solidFill>
                <a:latin typeface="BelfiusAlternative"/>
                <a:cs typeface="BelfiusAlternative"/>
              </a:rPr>
              <a:t>s</a:t>
            </a:r>
            <a:r>
              <a:rPr sz="3200" b="1" spc="-32" baseline="5787" dirty="0">
                <a:solidFill>
                  <a:srgbClr val="D3104A"/>
                </a:solidFill>
                <a:latin typeface="BelfiusAlternative"/>
                <a:cs typeface="BelfiusAlternative"/>
              </a:rPr>
              <a:t>o</a:t>
            </a:r>
            <a:r>
              <a:rPr sz="3200" b="1" spc="26" baseline="6944" dirty="0">
                <a:solidFill>
                  <a:srgbClr val="D3104A"/>
                </a:solidFill>
                <a:latin typeface="BelfiusAlternative"/>
                <a:cs typeface="BelfiusAlternative"/>
              </a:rPr>
              <a:t>n</a:t>
            </a:r>
            <a:r>
              <a:rPr sz="3200" b="1" spc="-39" baseline="6944" dirty="0">
                <a:solidFill>
                  <a:srgbClr val="D3104A"/>
                </a:solidFill>
                <a:latin typeface="BelfiusAlternative"/>
                <a:cs typeface="BelfiusAlternative"/>
              </a:rPr>
              <a:t>n</a:t>
            </a:r>
            <a:r>
              <a:rPr sz="3200" b="1" spc="-39" baseline="8101" dirty="0">
                <a:solidFill>
                  <a:srgbClr val="D3104A"/>
                </a:solidFill>
                <a:latin typeface="BelfiusAlternative"/>
                <a:cs typeface="BelfiusAlternative"/>
              </a:rPr>
              <a:t>e</a:t>
            </a:r>
            <a:r>
              <a:rPr sz="3200" b="1" baseline="8101" dirty="0">
                <a:solidFill>
                  <a:srgbClr val="D3104A"/>
                </a:solidFill>
                <a:latin typeface="BelfiusAlternative"/>
                <a:cs typeface="BelfiusAlternative"/>
              </a:rPr>
              <a:t>l</a:t>
            </a:r>
            <a:endParaRPr sz="3200" baseline="8101" dirty="0">
              <a:latin typeface="BelfiusAlternative"/>
              <a:cs typeface="BelfiusAlternative"/>
            </a:endParaRPr>
          </a:p>
        </p:txBody>
      </p:sp>
      <p:sp>
        <p:nvSpPr>
          <p:cNvPr id="13" name="object 13"/>
          <p:cNvSpPr txBox="1"/>
          <p:nvPr/>
        </p:nvSpPr>
        <p:spPr>
          <a:xfrm rot="21360000">
            <a:off x="1729178" y="4866562"/>
            <a:ext cx="4078680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302" baseline="-925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-19" baseline="-8101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-26" baseline="-8101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baseline="-6944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6" baseline="-694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39" baseline="-6944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19" baseline="-5787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-19" baseline="-5787" dirty="0">
                <a:solidFill>
                  <a:srgbClr val="425B6C"/>
                </a:solidFill>
                <a:latin typeface="BelfiusAlternative"/>
                <a:cs typeface="BelfiusAlternative"/>
              </a:rPr>
              <a:t>m</a:t>
            </a:r>
            <a:r>
              <a:rPr sz="3200" b="1" spc="-53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b</a:t>
            </a:r>
            <a:r>
              <a:rPr sz="32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39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3200" b="1" spc="6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-</a:t>
            </a:r>
            <a:r>
              <a:rPr sz="3200" b="1" spc="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39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19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on</a:t>
            </a:r>
            <a:r>
              <a:rPr sz="3200" b="1" spc="-26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2100" b="1" spc="-22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2100" b="1" spc="-18" dirty="0">
                <a:solidFill>
                  <a:srgbClr val="425B6C"/>
                </a:solidFill>
                <a:latin typeface="BelfiusAlternative"/>
                <a:cs typeface="BelfiusAlternative"/>
              </a:rPr>
              <a:t>u</a:t>
            </a:r>
            <a:r>
              <a:rPr sz="3200" b="1" spc="-32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spc="-5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1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-26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endParaRPr sz="3200" baseline="2314" dirty="0">
              <a:latin typeface="BelfiusAlternative"/>
              <a:cs typeface="BelfiusAlternative"/>
            </a:endParaRPr>
          </a:p>
        </p:txBody>
      </p:sp>
      <p:sp>
        <p:nvSpPr>
          <p:cNvPr id="14" name="object 14"/>
          <p:cNvSpPr txBox="1"/>
          <p:nvPr/>
        </p:nvSpPr>
        <p:spPr>
          <a:xfrm rot="21360000">
            <a:off x="1258025" y="3143284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spc="-13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15" name="object 15"/>
          <p:cNvSpPr txBox="1"/>
          <p:nvPr/>
        </p:nvSpPr>
        <p:spPr>
          <a:xfrm rot="21360000">
            <a:off x="1258025" y="3983459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16" name="object 16"/>
          <p:cNvSpPr txBox="1"/>
          <p:nvPr/>
        </p:nvSpPr>
        <p:spPr>
          <a:xfrm rot="21360000">
            <a:off x="1258025" y="4530588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17" name="object 17"/>
          <p:cNvSpPr txBox="1"/>
          <p:nvPr/>
        </p:nvSpPr>
        <p:spPr>
          <a:xfrm rot="21360000">
            <a:off x="1258025" y="5077717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79934" y="5589240"/>
            <a:ext cx="3096522" cy="1008112"/>
          </a:xfrm>
          <a:prstGeom prst="roundRect">
            <a:avLst/>
          </a:prstGeom>
          <a:solidFill>
            <a:srgbClr val="B00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u="sng" dirty="0" smtClean="0"/>
              <a:t>Double approche</a:t>
            </a:r>
          </a:p>
          <a:p>
            <a:pPr algn="ctr"/>
            <a:endParaRPr lang="nl-BE" sz="2000" b="1" u="sng" dirty="0" smtClean="0"/>
          </a:p>
          <a:p>
            <a:pPr algn="ctr"/>
            <a:r>
              <a:rPr lang="nl-BE" sz="2000" dirty="0" err="1" smtClean="0"/>
              <a:t>Coût</a:t>
            </a:r>
            <a:r>
              <a:rPr lang="nl-BE" sz="2000" dirty="0" smtClean="0"/>
              <a:t> - Volume</a:t>
            </a:r>
            <a:endParaRPr lang="en-US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7297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0032" y="3572191"/>
            <a:ext cx="179731" cy="788296"/>
          </a:xfrm>
          <a:custGeom>
            <a:avLst/>
            <a:gdLst/>
            <a:ahLst/>
            <a:cxnLst/>
            <a:rect l="l" t="t" r="r" b="b"/>
            <a:pathLst>
              <a:path w="210184" h="869314">
                <a:moveTo>
                  <a:pt x="201366" y="0"/>
                </a:moveTo>
                <a:lnTo>
                  <a:pt x="162795" y="1166"/>
                </a:lnTo>
                <a:lnTo>
                  <a:pt x="112536" y="5287"/>
                </a:lnTo>
                <a:lnTo>
                  <a:pt x="62797" y="12433"/>
                </a:lnTo>
                <a:lnTo>
                  <a:pt x="25299" y="19841"/>
                </a:lnTo>
                <a:lnTo>
                  <a:pt x="0" y="25778"/>
                </a:lnTo>
                <a:lnTo>
                  <a:pt x="210197" y="868868"/>
                </a:lnTo>
                <a:lnTo>
                  <a:pt x="201366" y="0"/>
                </a:lnTo>
                <a:close/>
              </a:path>
            </a:pathLst>
          </a:custGeom>
          <a:solidFill>
            <a:srgbClr val="5F0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4275" y="3595567"/>
            <a:ext cx="585889" cy="764687"/>
          </a:xfrm>
          <a:custGeom>
            <a:avLst/>
            <a:gdLst/>
            <a:ahLst/>
            <a:cxnLst/>
            <a:rect l="l" t="t" r="r" b="b"/>
            <a:pathLst>
              <a:path w="685165" h="843279">
                <a:moveTo>
                  <a:pt x="474510" y="0"/>
                </a:moveTo>
                <a:lnTo>
                  <a:pt x="417470" y="16120"/>
                </a:lnTo>
                <a:lnTo>
                  <a:pt x="362574" y="35496"/>
                </a:lnTo>
                <a:lnTo>
                  <a:pt x="309818" y="58133"/>
                </a:lnTo>
                <a:lnTo>
                  <a:pt x="259196" y="84032"/>
                </a:lnTo>
                <a:lnTo>
                  <a:pt x="210704" y="113198"/>
                </a:lnTo>
                <a:lnTo>
                  <a:pt x="164335" y="145633"/>
                </a:lnTo>
                <a:lnTo>
                  <a:pt x="120085" y="181342"/>
                </a:lnTo>
                <a:lnTo>
                  <a:pt x="77950" y="220327"/>
                </a:lnTo>
                <a:lnTo>
                  <a:pt x="37923" y="262592"/>
                </a:lnTo>
                <a:lnTo>
                  <a:pt x="0" y="308140"/>
                </a:lnTo>
                <a:lnTo>
                  <a:pt x="684707" y="843089"/>
                </a:lnTo>
                <a:lnTo>
                  <a:pt x="474510" y="0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6825" y="3874989"/>
            <a:ext cx="743357" cy="499235"/>
          </a:xfrm>
          <a:custGeom>
            <a:avLst/>
            <a:gdLst/>
            <a:ahLst/>
            <a:cxnLst/>
            <a:rect l="l" t="t" r="r" b="b"/>
            <a:pathLst>
              <a:path w="869315" h="550545">
                <a:moveTo>
                  <a:pt x="184129" y="0"/>
                </a:moveTo>
                <a:lnTo>
                  <a:pt x="147791" y="49582"/>
                </a:lnTo>
                <a:lnTo>
                  <a:pt x="115514" y="100142"/>
                </a:lnTo>
                <a:lnTo>
                  <a:pt x="87270" y="151765"/>
                </a:lnTo>
                <a:lnTo>
                  <a:pt x="63029" y="204537"/>
                </a:lnTo>
                <a:lnTo>
                  <a:pt x="42764" y="258545"/>
                </a:lnTo>
                <a:lnTo>
                  <a:pt x="26446" y="313873"/>
                </a:lnTo>
                <a:lnTo>
                  <a:pt x="14045" y="370608"/>
                </a:lnTo>
                <a:lnTo>
                  <a:pt x="5535" y="428836"/>
                </a:lnTo>
                <a:lnTo>
                  <a:pt x="885" y="488642"/>
                </a:lnTo>
                <a:lnTo>
                  <a:pt x="0" y="519164"/>
                </a:lnTo>
                <a:lnTo>
                  <a:pt x="68" y="550113"/>
                </a:lnTo>
                <a:lnTo>
                  <a:pt x="868837" y="534949"/>
                </a:lnTo>
                <a:lnTo>
                  <a:pt x="184129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6883" y="4360081"/>
            <a:ext cx="743357" cy="682921"/>
          </a:xfrm>
          <a:custGeom>
            <a:avLst/>
            <a:gdLst/>
            <a:ahLst/>
            <a:cxnLst/>
            <a:rect l="l" t="t" r="r" b="b"/>
            <a:pathLst>
              <a:path w="869315" h="753110">
                <a:moveTo>
                  <a:pt x="868768" y="0"/>
                </a:moveTo>
                <a:lnTo>
                  <a:pt x="0" y="15163"/>
                </a:lnTo>
                <a:lnTo>
                  <a:pt x="1941" y="62376"/>
                </a:lnTo>
                <a:lnTo>
                  <a:pt x="6084" y="108703"/>
                </a:lnTo>
                <a:lnTo>
                  <a:pt x="12408" y="154111"/>
                </a:lnTo>
                <a:lnTo>
                  <a:pt x="20894" y="198565"/>
                </a:lnTo>
                <a:lnTo>
                  <a:pt x="31521" y="242032"/>
                </a:lnTo>
                <a:lnTo>
                  <a:pt x="44270" y="284478"/>
                </a:lnTo>
                <a:lnTo>
                  <a:pt x="59120" y="325869"/>
                </a:lnTo>
                <a:lnTo>
                  <a:pt x="76051" y="366171"/>
                </a:lnTo>
                <a:lnTo>
                  <a:pt x="95044" y="405349"/>
                </a:lnTo>
                <a:lnTo>
                  <a:pt x="116079" y="443371"/>
                </a:lnTo>
                <a:lnTo>
                  <a:pt x="139136" y="480201"/>
                </a:lnTo>
                <a:lnTo>
                  <a:pt x="164194" y="515807"/>
                </a:lnTo>
                <a:lnTo>
                  <a:pt x="191234" y="550154"/>
                </a:lnTo>
                <a:lnTo>
                  <a:pt x="220235" y="583209"/>
                </a:lnTo>
                <a:lnTo>
                  <a:pt x="251179" y="614936"/>
                </a:lnTo>
                <a:lnTo>
                  <a:pt x="284045" y="645304"/>
                </a:lnTo>
                <a:lnTo>
                  <a:pt x="318812" y="674276"/>
                </a:lnTo>
                <a:lnTo>
                  <a:pt x="355462" y="701820"/>
                </a:lnTo>
                <a:lnTo>
                  <a:pt x="393973" y="727902"/>
                </a:lnTo>
                <a:lnTo>
                  <a:pt x="434327" y="752487"/>
                </a:lnTo>
                <a:lnTo>
                  <a:pt x="868768" y="0"/>
                </a:lnTo>
                <a:close/>
              </a:path>
            </a:pathLst>
          </a:custGeom>
          <a:solidFill>
            <a:srgbClr val="D31D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8280" y="3572152"/>
            <a:ext cx="1114764" cy="1576016"/>
          </a:xfrm>
          <a:custGeom>
            <a:avLst/>
            <a:gdLst/>
            <a:ahLst/>
            <a:cxnLst/>
            <a:rect l="l" t="t" r="r" b="b"/>
            <a:pathLst>
              <a:path w="1303655" h="1737995">
                <a:moveTo>
                  <a:pt x="434441" y="0"/>
                </a:moveTo>
                <a:lnTo>
                  <a:pt x="434441" y="868908"/>
                </a:lnTo>
                <a:lnTo>
                  <a:pt x="0" y="1621396"/>
                </a:lnTo>
                <a:lnTo>
                  <a:pt x="20850" y="1633123"/>
                </a:lnTo>
                <a:lnTo>
                  <a:pt x="62431" y="1654605"/>
                </a:lnTo>
                <a:lnTo>
                  <a:pt x="104005" y="1673502"/>
                </a:lnTo>
                <a:lnTo>
                  <a:pt x="145760" y="1689861"/>
                </a:lnTo>
                <a:lnTo>
                  <a:pt x="187882" y="1703733"/>
                </a:lnTo>
                <a:lnTo>
                  <a:pt x="230557" y="1715169"/>
                </a:lnTo>
                <a:lnTo>
                  <a:pt x="273971" y="1724219"/>
                </a:lnTo>
                <a:lnTo>
                  <a:pt x="318312" y="1730931"/>
                </a:lnTo>
                <a:lnTo>
                  <a:pt x="363766" y="1735357"/>
                </a:lnTo>
                <a:lnTo>
                  <a:pt x="410519" y="1737545"/>
                </a:lnTo>
                <a:lnTo>
                  <a:pt x="434441" y="1737817"/>
                </a:lnTo>
                <a:lnTo>
                  <a:pt x="505705" y="1734936"/>
                </a:lnTo>
                <a:lnTo>
                  <a:pt x="575382" y="1726444"/>
                </a:lnTo>
                <a:lnTo>
                  <a:pt x="643249" y="1712564"/>
                </a:lnTo>
                <a:lnTo>
                  <a:pt x="709082" y="1693519"/>
                </a:lnTo>
                <a:lnTo>
                  <a:pt x="772658" y="1669533"/>
                </a:lnTo>
                <a:lnTo>
                  <a:pt x="833753" y="1640830"/>
                </a:lnTo>
                <a:lnTo>
                  <a:pt x="892144" y="1607634"/>
                </a:lnTo>
                <a:lnTo>
                  <a:pt x="947606" y="1570167"/>
                </a:lnTo>
                <a:lnTo>
                  <a:pt x="999916" y="1528654"/>
                </a:lnTo>
                <a:lnTo>
                  <a:pt x="1048851" y="1483318"/>
                </a:lnTo>
                <a:lnTo>
                  <a:pt x="1094187" y="1434383"/>
                </a:lnTo>
                <a:lnTo>
                  <a:pt x="1135700" y="1382073"/>
                </a:lnTo>
                <a:lnTo>
                  <a:pt x="1173167" y="1326611"/>
                </a:lnTo>
                <a:lnTo>
                  <a:pt x="1206363" y="1268220"/>
                </a:lnTo>
                <a:lnTo>
                  <a:pt x="1235066" y="1207125"/>
                </a:lnTo>
                <a:lnTo>
                  <a:pt x="1259052" y="1143549"/>
                </a:lnTo>
                <a:lnTo>
                  <a:pt x="1278097" y="1077716"/>
                </a:lnTo>
                <a:lnTo>
                  <a:pt x="1291977" y="1009849"/>
                </a:lnTo>
                <a:lnTo>
                  <a:pt x="1300469" y="940172"/>
                </a:lnTo>
                <a:lnTo>
                  <a:pt x="1303350" y="868908"/>
                </a:lnTo>
                <a:lnTo>
                  <a:pt x="1300469" y="797644"/>
                </a:lnTo>
                <a:lnTo>
                  <a:pt x="1291977" y="727967"/>
                </a:lnTo>
                <a:lnTo>
                  <a:pt x="1278097" y="660100"/>
                </a:lnTo>
                <a:lnTo>
                  <a:pt x="1259052" y="594267"/>
                </a:lnTo>
                <a:lnTo>
                  <a:pt x="1235066" y="530691"/>
                </a:lnTo>
                <a:lnTo>
                  <a:pt x="1206363" y="469596"/>
                </a:lnTo>
                <a:lnTo>
                  <a:pt x="1173167" y="411205"/>
                </a:lnTo>
                <a:lnTo>
                  <a:pt x="1135700" y="355743"/>
                </a:lnTo>
                <a:lnTo>
                  <a:pt x="1094187" y="303433"/>
                </a:lnTo>
                <a:lnTo>
                  <a:pt x="1048851" y="254498"/>
                </a:lnTo>
                <a:lnTo>
                  <a:pt x="999916" y="209162"/>
                </a:lnTo>
                <a:lnTo>
                  <a:pt x="947606" y="167649"/>
                </a:lnTo>
                <a:lnTo>
                  <a:pt x="892144" y="130183"/>
                </a:lnTo>
                <a:lnTo>
                  <a:pt x="833753" y="96986"/>
                </a:lnTo>
                <a:lnTo>
                  <a:pt x="772658" y="68283"/>
                </a:lnTo>
                <a:lnTo>
                  <a:pt x="709082" y="44297"/>
                </a:lnTo>
                <a:lnTo>
                  <a:pt x="643249" y="25252"/>
                </a:lnTo>
                <a:lnTo>
                  <a:pt x="575382" y="11372"/>
                </a:lnTo>
                <a:lnTo>
                  <a:pt x="505705" y="2880"/>
                </a:lnTo>
                <a:lnTo>
                  <a:pt x="434441" y="0"/>
                </a:lnTo>
                <a:close/>
              </a:path>
            </a:pathLst>
          </a:custGeom>
          <a:solidFill>
            <a:srgbClr val="F598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173" y="3840266"/>
            <a:ext cx="1022999" cy="1084842"/>
          </a:xfrm>
          <a:custGeom>
            <a:avLst/>
            <a:gdLst/>
            <a:ahLst/>
            <a:cxnLst/>
            <a:rect l="l" t="t" r="r" b="b"/>
            <a:pathLst>
              <a:path w="1196339" h="1196339">
                <a:moveTo>
                  <a:pt x="597877" y="0"/>
                </a:moveTo>
                <a:lnTo>
                  <a:pt x="548842" y="1982"/>
                </a:lnTo>
                <a:lnTo>
                  <a:pt x="500898" y="7825"/>
                </a:lnTo>
                <a:lnTo>
                  <a:pt x="454200" y="17377"/>
                </a:lnTo>
                <a:lnTo>
                  <a:pt x="408901" y="30482"/>
                </a:lnTo>
                <a:lnTo>
                  <a:pt x="365156" y="46988"/>
                </a:lnTo>
                <a:lnTo>
                  <a:pt x="323118" y="66739"/>
                </a:lnTo>
                <a:lnTo>
                  <a:pt x="282940" y="89582"/>
                </a:lnTo>
                <a:lnTo>
                  <a:pt x="244778" y="115364"/>
                </a:lnTo>
                <a:lnTo>
                  <a:pt x="208784" y="143930"/>
                </a:lnTo>
                <a:lnTo>
                  <a:pt x="175113" y="175126"/>
                </a:lnTo>
                <a:lnTo>
                  <a:pt x="143919" y="208799"/>
                </a:lnTo>
                <a:lnTo>
                  <a:pt x="115355" y="244794"/>
                </a:lnTo>
                <a:lnTo>
                  <a:pt x="89575" y="282959"/>
                </a:lnTo>
                <a:lnTo>
                  <a:pt x="66733" y="323137"/>
                </a:lnTo>
                <a:lnTo>
                  <a:pt x="46984" y="365177"/>
                </a:lnTo>
                <a:lnTo>
                  <a:pt x="30480" y="408924"/>
                </a:lnTo>
                <a:lnTo>
                  <a:pt x="17375" y="454224"/>
                </a:lnTo>
                <a:lnTo>
                  <a:pt x="7825" y="500923"/>
                </a:lnTo>
                <a:lnTo>
                  <a:pt x="1981" y="548867"/>
                </a:lnTo>
                <a:lnTo>
                  <a:pt x="0" y="597903"/>
                </a:lnTo>
                <a:lnTo>
                  <a:pt x="1981" y="646940"/>
                </a:lnTo>
                <a:lnTo>
                  <a:pt x="7825" y="694886"/>
                </a:lnTo>
                <a:lnTo>
                  <a:pt x="17375" y="741586"/>
                </a:lnTo>
                <a:lnTo>
                  <a:pt x="30480" y="786886"/>
                </a:lnTo>
                <a:lnTo>
                  <a:pt x="46984" y="830634"/>
                </a:lnTo>
                <a:lnTo>
                  <a:pt x="66733" y="872674"/>
                </a:lnTo>
                <a:lnTo>
                  <a:pt x="89575" y="912853"/>
                </a:lnTo>
                <a:lnTo>
                  <a:pt x="115355" y="951017"/>
                </a:lnTo>
                <a:lnTo>
                  <a:pt x="143919" y="987012"/>
                </a:lnTo>
                <a:lnTo>
                  <a:pt x="175113" y="1020684"/>
                </a:lnTo>
                <a:lnTo>
                  <a:pt x="208784" y="1051880"/>
                </a:lnTo>
                <a:lnTo>
                  <a:pt x="244778" y="1080445"/>
                </a:lnTo>
                <a:lnTo>
                  <a:pt x="282940" y="1106226"/>
                </a:lnTo>
                <a:lnTo>
                  <a:pt x="323118" y="1129069"/>
                </a:lnTo>
                <a:lnTo>
                  <a:pt x="365156" y="1148820"/>
                </a:lnTo>
                <a:lnTo>
                  <a:pt x="408901" y="1165325"/>
                </a:lnTo>
                <a:lnTo>
                  <a:pt x="454200" y="1178429"/>
                </a:lnTo>
                <a:lnTo>
                  <a:pt x="500898" y="1187981"/>
                </a:lnTo>
                <a:lnTo>
                  <a:pt x="548842" y="1193824"/>
                </a:lnTo>
                <a:lnTo>
                  <a:pt x="597877" y="1195806"/>
                </a:lnTo>
                <a:lnTo>
                  <a:pt x="646918" y="1193824"/>
                </a:lnTo>
                <a:lnTo>
                  <a:pt x="694867" y="1187981"/>
                </a:lnTo>
                <a:lnTo>
                  <a:pt x="741570" y="1178429"/>
                </a:lnTo>
                <a:lnTo>
                  <a:pt x="786873" y="1165325"/>
                </a:lnTo>
                <a:lnTo>
                  <a:pt x="830623" y="1148820"/>
                </a:lnTo>
                <a:lnTo>
                  <a:pt x="872665" y="1129069"/>
                </a:lnTo>
                <a:lnTo>
                  <a:pt x="912846" y="1106226"/>
                </a:lnTo>
                <a:lnTo>
                  <a:pt x="951011" y="1080445"/>
                </a:lnTo>
                <a:lnTo>
                  <a:pt x="987008" y="1051880"/>
                </a:lnTo>
                <a:lnTo>
                  <a:pt x="1020681" y="1020684"/>
                </a:lnTo>
                <a:lnTo>
                  <a:pt x="1051878" y="987012"/>
                </a:lnTo>
                <a:lnTo>
                  <a:pt x="1080444" y="951017"/>
                </a:lnTo>
                <a:lnTo>
                  <a:pt x="1106225" y="912853"/>
                </a:lnTo>
                <a:lnTo>
                  <a:pt x="1129069" y="872674"/>
                </a:lnTo>
                <a:lnTo>
                  <a:pt x="1148819" y="830634"/>
                </a:lnTo>
                <a:lnTo>
                  <a:pt x="1165324" y="786886"/>
                </a:lnTo>
                <a:lnTo>
                  <a:pt x="1178429" y="741586"/>
                </a:lnTo>
                <a:lnTo>
                  <a:pt x="1187981" y="694886"/>
                </a:lnTo>
                <a:lnTo>
                  <a:pt x="1193824" y="646940"/>
                </a:lnTo>
                <a:lnTo>
                  <a:pt x="1195806" y="597903"/>
                </a:lnTo>
                <a:lnTo>
                  <a:pt x="1193824" y="548867"/>
                </a:lnTo>
                <a:lnTo>
                  <a:pt x="1187981" y="500923"/>
                </a:lnTo>
                <a:lnTo>
                  <a:pt x="1178429" y="454224"/>
                </a:lnTo>
                <a:lnTo>
                  <a:pt x="1165324" y="408924"/>
                </a:lnTo>
                <a:lnTo>
                  <a:pt x="1148819" y="365177"/>
                </a:lnTo>
                <a:lnTo>
                  <a:pt x="1129069" y="323137"/>
                </a:lnTo>
                <a:lnTo>
                  <a:pt x="1106225" y="282959"/>
                </a:lnTo>
                <a:lnTo>
                  <a:pt x="1080444" y="244794"/>
                </a:lnTo>
                <a:lnTo>
                  <a:pt x="1051878" y="208799"/>
                </a:lnTo>
                <a:lnTo>
                  <a:pt x="1020681" y="175126"/>
                </a:lnTo>
                <a:lnTo>
                  <a:pt x="987008" y="143930"/>
                </a:lnTo>
                <a:lnTo>
                  <a:pt x="951011" y="115364"/>
                </a:lnTo>
                <a:lnTo>
                  <a:pt x="912846" y="89582"/>
                </a:lnTo>
                <a:lnTo>
                  <a:pt x="872665" y="66739"/>
                </a:lnTo>
                <a:lnTo>
                  <a:pt x="830623" y="46988"/>
                </a:lnTo>
                <a:lnTo>
                  <a:pt x="786873" y="30482"/>
                </a:lnTo>
                <a:lnTo>
                  <a:pt x="741570" y="17377"/>
                </a:lnTo>
                <a:lnTo>
                  <a:pt x="694867" y="7825"/>
                </a:lnTo>
                <a:lnTo>
                  <a:pt x="646918" y="1982"/>
                </a:lnTo>
                <a:lnTo>
                  <a:pt x="597877" y="0"/>
                </a:lnTo>
                <a:close/>
              </a:path>
            </a:pathLst>
          </a:custGeom>
          <a:solidFill>
            <a:srgbClr val="DBD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7466" y="3572210"/>
            <a:ext cx="192762" cy="788296"/>
          </a:xfrm>
          <a:custGeom>
            <a:avLst/>
            <a:gdLst/>
            <a:ahLst/>
            <a:cxnLst/>
            <a:rect l="l" t="t" r="r" b="b"/>
            <a:pathLst>
              <a:path w="225425" h="869314">
                <a:moveTo>
                  <a:pt x="213509" y="0"/>
                </a:moveTo>
                <a:lnTo>
                  <a:pt x="174765" y="1238"/>
                </a:lnTo>
                <a:lnTo>
                  <a:pt x="124667" y="5431"/>
                </a:lnTo>
                <a:lnTo>
                  <a:pt x="75283" y="12667"/>
                </a:lnTo>
                <a:lnTo>
                  <a:pt x="25449" y="23094"/>
                </a:lnTo>
                <a:lnTo>
                  <a:pt x="0" y="29552"/>
                </a:lnTo>
                <a:lnTo>
                  <a:pt x="224891" y="868844"/>
                </a:lnTo>
                <a:lnTo>
                  <a:pt x="213509" y="0"/>
                </a:lnTo>
                <a:close/>
              </a:path>
            </a:pathLst>
          </a:custGeom>
          <a:solidFill>
            <a:srgbClr val="5F0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8670" y="3599010"/>
            <a:ext cx="601093" cy="761231"/>
          </a:xfrm>
          <a:custGeom>
            <a:avLst/>
            <a:gdLst/>
            <a:ahLst/>
            <a:cxnLst/>
            <a:rect l="l" t="t" r="r" b="b"/>
            <a:pathLst>
              <a:path w="702944" h="839470">
                <a:moveTo>
                  <a:pt x="478066" y="0"/>
                </a:moveTo>
                <a:lnTo>
                  <a:pt x="419942" y="17594"/>
                </a:lnTo>
                <a:lnTo>
                  <a:pt x="364058" y="38616"/>
                </a:lnTo>
                <a:lnTo>
                  <a:pt x="310435" y="63053"/>
                </a:lnTo>
                <a:lnTo>
                  <a:pt x="259092" y="90890"/>
                </a:lnTo>
                <a:lnTo>
                  <a:pt x="210048" y="122115"/>
                </a:lnTo>
                <a:lnTo>
                  <a:pt x="163323" y="156713"/>
                </a:lnTo>
                <a:lnTo>
                  <a:pt x="118936" y="194672"/>
                </a:lnTo>
                <a:lnTo>
                  <a:pt x="76907" y="235977"/>
                </a:lnTo>
                <a:lnTo>
                  <a:pt x="37255" y="280615"/>
                </a:lnTo>
                <a:lnTo>
                  <a:pt x="0" y="328574"/>
                </a:lnTo>
                <a:lnTo>
                  <a:pt x="702957" y="839292"/>
                </a:lnTo>
                <a:lnTo>
                  <a:pt x="478066" y="0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6413" y="3896961"/>
            <a:ext cx="743357" cy="518237"/>
          </a:xfrm>
          <a:custGeom>
            <a:avLst/>
            <a:gdLst/>
            <a:ahLst/>
            <a:cxnLst/>
            <a:rect l="l" t="t" r="r" b="b"/>
            <a:pathLst>
              <a:path w="869315" h="571500">
                <a:moveTo>
                  <a:pt x="166360" y="0"/>
                </a:moveTo>
                <a:lnTo>
                  <a:pt x="130383" y="52795"/>
                </a:lnTo>
                <a:lnTo>
                  <a:pt x="98912" y="106027"/>
                </a:lnTo>
                <a:lnTo>
                  <a:pt x="71889" y="159894"/>
                </a:lnTo>
                <a:lnTo>
                  <a:pt x="49258" y="214592"/>
                </a:lnTo>
                <a:lnTo>
                  <a:pt x="30962" y="270321"/>
                </a:lnTo>
                <a:lnTo>
                  <a:pt x="16945" y="327276"/>
                </a:lnTo>
                <a:lnTo>
                  <a:pt x="7150" y="385656"/>
                </a:lnTo>
                <a:lnTo>
                  <a:pt x="1521" y="445659"/>
                </a:lnTo>
                <a:lnTo>
                  <a:pt x="0" y="507482"/>
                </a:lnTo>
                <a:lnTo>
                  <a:pt x="762" y="539137"/>
                </a:lnTo>
                <a:lnTo>
                  <a:pt x="2530" y="571322"/>
                </a:lnTo>
                <a:lnTo>
                  <a:pt x="869318" y="510717"/>
                </a:lnTo>
                <a:lnTo>
                  <a:pt x="16636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8577" y="4360081"/>
            <a:ext cx="741185" cy="714591"/>
          </a:xfrm>
          <a:custGeom>
            <a:avLst/>
            <a:gdLst/>
            <a:ahLst/>
            <a:cxnLst/>
            <a:rect l="l" t="t" r="r" b="b"/>
            <a:pathLst>
              <a:path w="866775" h="788035">
                <a:moveTo>
                  <a:pt x="866787" y="0"/>
                </a:moveTo>
                <a:lnTo>
                  <a:pt x="0" y="60604"/>
                </a:lnTo>
                <a:lnTo>
                  <a:pt x="4579" y="108262"/>
                </a:lnTo>
                <a:lnTo>
                  <a:pt x="11573" y="155115"/>
                </a:lnTo>
                <a:lnTo>
                  <a:pt x="20935" y="201100"/>
                </a:lnTo>
                <a:lnTo>
                  <a:pt x="32622" y="246152"/>
                </a:lnTo>
                <a:lnTo>
                  <a:pt x="46589" y="290207"/>
                </a:lnTo>
                <a:lnTo>
                  <a:pt x="62792" y="333199"/>
                </a:lnTo>
                <a:lnTo>
                  <a:pt x="81186" y="375065"/>
                </a:lnTo>
                <a:lnTo>
                  <a:pt x="101728" y="415741"/>
                </a:lnTo>
                <a:lnTo>
                  <a:pt x="124372" y="455161"/>
                </a:lnTo>
                <a:lnTo>
                  <a:pt x="149075" y="493261"/>
                </a:lnTo>
                <a:lnTo>
                  <a:pt x="175792" y="529977"/>
                </a:lnTo>
                <a:lnTo>
                  <a:pt x="204479" y="565245"/>
                </a:lnTo>
                <a:lnTo>
                  <a:pt x="235092" y="598999"/>
                </a:lnTo>
                <a:lnTo>
                  <a:pt x="267585" y="631176"/>
                </a:lnTo>
                <a:lnTo>
                  <a:pt x="301916" y="661711"/>
                </a:lnTo>
                <a:lnTo>
                  <a:pt x="338039" y="690540"/>
                </a:lnTo>
                <a:lnTo>
                  <a:pt x="375909" y="717597"/>
                </a:lnTo>
                <a:lnTo>
                  <a:pt x="415484" y="742820"/>
                </a:lnTo>
                <a:lnTo>
                  <a:pt x="456718" y="766143"/>
                </a:lnTo>
                <a:lnTo>
                  <a:pt x="499567" y="787501"/>
                </a:lnTo>
                <a:lnTo>
                  <a:pt x="866787" y="0"/>
                </a:lnTo>
                <a:close/>
              </a:path>
            </a:pathLst>
          </a:custGeom>
          <a:solidFill>
            <a:srgbClr val="D31D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5761" y="3572152"/>
            <a:ext cx="1057207" cy="1576016"/>
          </a:xfrm>
          <a:custGeom>
            <a:avLst/>
            <a:gdLst/>
            <a:ahLst/>
            <a:cxnLst/>
            <a:rect l="l" t="t" r="r" b="b"/>
            <a:pathLst>
              <a:path w="1236345" h="1737995">
                <a:moveTo>
                  <a:pt x="367220" y="0"/>
                </a:moveTo>
                <a:lnTo>
                  <a:pt x="367220" y="868908"/>
                </a:lnTo>
                <a:lnTo>
                  <a:pt x="0" y="1656410"/>
                </a:lnTo>
                <a:lnTo>
                  <a:pt x="18524" y="1664852"/>
                </a:lnTo>
                <a:lnTo>
                  <a:pt x="54879" y="1680213"/>
                </a:lnTo>
                <a:lnTo>
                  <a:pt x="90559" y="1693599"/>
                </a:lnTo>
                <a:lnTo>
                  <a:pt x="143476" y="1710121"/>
                </a:lnTo>
                <a:lnTo>
                  <a:pt x="196580" y="1722578"/>
                </a:lnTo>
                <a:lnTo>
                  <a:pt x="250890" y="1731195"/>
                </a:lnTo>
                <a:lnTo>
                  <a:pt x="307430" y="1736199"/>
                </a:lnTo>
                <a:lnTo>
                  <a:pt x="346866" y="1737640"/>
                </a:lnTo>
                <a:lnTo>
                  <a:pt x="367220" y="1737817"/>
                </a:lnTo>
                <a:lnTo>
                  <a:pt x="438484" y="1734936"/>
                </a:lnTo>
                <a:lnTo>
                  <a:pt x="508161" y="1726444"/>
                </a:lnTo>
                <a:lnTo>
                  <a:pt x="576028" y="1712564"/>
                </a:lnTo>
                <a:lnTo>
                  <a:pt x="641861" y="1693519"/>
                </a:lnTo>
                <a:lnTo>
                  <a:pt x="705437" y="1669533"/>
                </a:lnTo>
                <a:lnTo>
                  <a:pt x="766532" y="1640830"/>
                </a:lnTo>
                <a:lnTo>
                  <a:pt x="824923" y="1607634"/>
                </a:lnTo>
                <a:lnTo>
                  <a:pt x="880385" y="1570167"/>
                </a:lnTo>
                <a:lnTo>
                  <a:pt x="932695" y="1528654"/>
                </a:lnTo>
                <a:lnTo>
                  <a:pt x="981630" y="1483318"/>
                </a:lnTo>
                <a:lnTo>
                  <a:pt x="1026966" y="1434383"/>
                </a:lnTo>
                <a:lnTo>
                  <a:pt x="1068479" y="1382073"/>
                </a:lnTo>
                <a:lnTo>
                  <a:pt x="1105945" y="1326611"/>
                </a:lnTo>
                <a:lnTo>
                  <a:pt x="1139142" y="1268220"/>
                </a:lnTo>
                <a:lnTo>
                  <a:pt x="1167845" y="1207125"/>
                </a:lnTo>
                <a:lnTo>
                  <a:pt x="1191831" y="1143549"/>
                </a:lnTo>
                <a:lnTo>
                  <a:pt x="1210876" y="1077716"/>
                </a:lnTo>
                <a:lnTo>
                  <a:pt x="1224756" y="1009849"/>
                </a:lnTo>
                <a:lnTo>
                  <a:pt x="1233248" y="940172"/>
                </a:lnTo>
                <a:lnTo>
                  <a:pt x="1236129" y="868908"/>
                </a:lnTo>
                <a:lnTo>
                  <a:pt x="1233248" y="797644"/>
                </a:lnTo>
                <a:lnTo>
                  <a:pt x="1224756" y="727967"/>
                </a:lnTo>
                <a:lnTo>
                  <a:pt x="1210876" y="660100"/>
                </a:lnTo>
                <a:lnTo>
                  <a:pt x="1191831" y="594267"/>
                </a:lnTo>
                <a:lnTo>
                  <a:pt x="1167845" y="530691"/>
                </a:lnTo>
                <a:lnTo>
                  <a:pt x="1139142" y="469596"/>
                </a:lnTo>
                <a:lnTo>
                  <a:pt x="1105945" y="411205"/>
                </a:lnTo>
                <a:lnTo>
                  <a:pt x="1068479" y="355743"/>
                </a:lnTo>
                <a:lnTo>
                  <a:pt x="1026966" y="303433"/>
                </a:lnTo>
                <a:lnTo>
                  <a:pt x="981630" y="254498"/>
                </a:lnTo>
                <a:lnTo>
                  <a:pt x="932695" y="209162"/>
                </a:lnTo>
                <a:lnTo>
                  <a:pt x="880385" y="167649"/>
                </a:lnTo>
                <a:lnTo>
                  <a:pt x="824923" y="130183"/>
                </a:lnTo>
                <a:lnTo>
                  <a:pt x="766532" y="96986"/>
                </a:lnTo>
                <a:lnTo>
                  <a:pt x="705437" y="68283"/>
                </a:lnTo>
                <a:lnTo>
                  <a:pt x="641861" y="44297"/>
                </a:lnTo>
                <a:lnTo>
                  <a:pt x="576028" y="25252"/>
                </a:lnTo>
                <a:lnTo>
                  <a:pt x="508161" y="11372"/>
                </a:lnTo>
                <a:lnTo>
                  <a:pt x="438484" y="2880"/>
                </a:lnTo>
                <a:lnTo>
                  <a:pt x="367220" y="0"/>
                </a:lnTo>
                <a:close/>
              </a:path>
            </a:pathLst>
          </a:custGeom>
          <a:solidFill>
            <a:srgbClr val="F598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73" y="3840266"/>
            <a:ext cx="1022999" cy="1084842"/>
          </a:xfrm>
          <a:custGeom>
            <a:avLst/>
            <a:gdLst/>
            <a:ahLst/>
            <a:cxnLst/>
            <a:rect l="l" t="t" r="r" b="b"/>
            <a:pathLst>
              <a:path w="1196339" h="1196339">
                <a:moveTo>
                  <a:pt x="597877" y="0"/>
                </a:moveTo>
                <a:lnTo>
                  <a:pt x="548842" y="1982"/>
                </a:lnTo>
                <a:lnTo>
                  <a:pt x="500898" y="7825"/>
                </a:lnTo>
                <a:lnTo>
                  <a:pt x="454200" y="17377"/>
                </a:lnTo>
                <a:lnTo>
                  <a:pt x="408901" y="30482"/>
                </a:lnTo>
                <a:lnTo>
                  <a:pt x="365156" y="46988"/>
                </a:lnTo>
                <a:lnTo>
                  <a:pt x="323118" y="66739"/>
                </a:lnTo>
                <a:lnTo>
                  <a:pt x="282940" y="89582"/>
                </a:lnTo>
                <a:lnTo>
                  <a:pt x="244778" y="115364"/>
                </a:lnTo>
                <a:lnTo>
                  <a:pt x="208784" y="143930"/>
                </a:lnTo>
                <a:lnTo>
                  <a:pt x="175113" y="175126"/>
                </a:lnTo>
                <a:lnTo>
                  <a:pt x="143919" y="208799"/>
                </a:lnTo>
                <a:lnTo>
                  <a:pt x="115355" y="244794"/>
                </a:lnTo>
                <a:lnTo>
                  <a:pt x="89575" y="282959"/>
                </a:lnTo>
                <a:lnTo>
                  <a:pt x="66733" y="323137"/>
                </a:lnTo>
                <a:lnTo>
                  <a:pt x="46984" y="365177"/>
                </a:lnTo>
                <a:lnTo>
                  <a:pt x="30480" y="408924"/>
                </a:lnTo>
                <a:lnTo>
                  <a:pt x="17375" y="454224"/>
                </a:lnTo>
                <a:lnTo>
                  <a:pt x="7825" y="500923"/>
                </a:lnTo>
                <a:lnTo>
                  <a:pt x="1981" y="548867"/>
                </a:lnTo>
                <a:lnTo>
                  <a:pt x="0" y="597903"/>
                </a:lnTo>
                <a:lnTo>
                  <a:pt x="1981" y="646940"/>
                </a:lnTo>
                <a:lnTo>
                  <a:pt x="7825" y="694886"/>
                </a:lnTo>
                <a:lnTo>
                  <a:pt x="17375" y="741586"/>
                </a:lnTo>
                <a:lnTo>
                  <a:pt x="30480" y="786886"/>
                </a:lnTo>
                <a:lnTo>
                  <a:pt x="46984" y="830634"/>
                </a:lnTo>
                <a:lnTo>
                  <a:pt x="66733" y="872674"/>
                </a:lnTo>
                <a:lnTo>
                  <a:pt x="89575" y="912853"/>
                </a:lnTo>
                <a:lnTo>
                  <a:pt x="115355" y="951017"/>
                </a:lnTo>
                <a:lnTo>
                  <a:pt x="143919" y="987012"/>
                </a:lnTo>
                <a:lnTo>
                  <a:pt x="175113" y="1020684"/>
                </a:lnTo>
                <a:lnTo>
                  <a:pt x="208784" y="1051880"/>
                </a:lnTo>
                <a:lnTo>
                  <a:pt x="244778" y="1080445"/>
                </a:lnTo>
                <a:lnTo>
                  <a:pt x="282940" y="1106226"/>
                </a:lnTo>
                <a:lnTo>
                  <a:pt x="323118" y="1129069"/>
                </a:lnTo>
                <a:lnTo>
                  <a:pt x="365156" y="1148820"/>
                </a:lnTo>
                <a:lnTo>
                  <a:pt x="408901" y="1165325"/>
                </a:lnTo>
                <a:lnTo>
                  <a:pt x="454200" y="1178429"/>
                </a:lnTo>
                <a:lnTo>
                  <a:pt x="500898" y="1187981"/>
                </a:lnTo>
                <a:lnTo>
                  <a:pt x="548842" y="1193824"/>
                </a:lnTo>
                <a:lnTo>
                  <a:pt x="597877" y="1195806"/>
                </a:lnTo>
                <a:lnTo>
                  <a:pt x="646918" y="1193824"/>
                </a:lnTo>
                <a:lnTo>
                  <a:pt x="694867" y="1187981"/>
                </a:lnTo>
                <a:lnTo>
                  <a:pt x="741570" y="1178429"/>
                </a:lnTo>
                <a:lnTo>
                  <a:pt x="786873" y="1165325"/>
                </a:lnTo>
                <a:lnTo>
                  <a:pt x="830623" y="1148820"/>
                </a:lnTo>
                <a:lnTo>
                  <a:pt x="872665" y="1129069"/>
                </a:lnTo>
                <a:lnTo>
                  <a:pt x="912846" y="1106226"/>
                </a:lnTo>
                <a:lnTo>
                  <a:pt x="951011" y="1080445"/>
                </a:lnTo>
                <a:lnTo>
                  <a:pt x="987008" y="1051880"/>
                </a:lnTo>
                <a:lnTo>
                  <a:pt x="1020681" y="1020684"/>
                </a:lnTo>
                <a:lnTo>
                  <a:pt x="1051878" y="987012"/>
                </a:lnTo>
                <a:lnTo>
                  <a:pt x="1080444" y="951017"/>
                </a:lnTo>
                <a:lnTo>
                  <a:pt x="1106225" y="912853"/>
                </a:lnTo>
                <a:lnTo>
                  <a:pt x="1129069" y="872674"/>
                </a:lnTo>
                <a:lnTo>
                  <a:pt x="1148819" y="830634"/>
                </a:lnTo>
                <a:lnTo>
                  <a:pt x="1165324" y="786886"/>
                </a:lnTo>
                <a:lnTo>
                  <a:pt x="1178429" y="741586"/>
                </a:lnTo>
                <a:lnTo>
                  <a:pt x="1187981" y="694886"/>
                </a:lnTo>
                <a:lnTo>
                  <a:pt x="1193824" y="646940"/>
                </a:lnTo>
                <a:lnTo>
                  <a:pt x="1195806" y="597903"/>
                </a:lnTo>
                <a:lnTo>
                  <a:pt x="1193824" y="548867"/>
                </a:lnTo>
                <a:lnTo>
                  <a:pt x="1187981" y="500923"/>
                </a:lnTo>
                <a:lnTo>
                  <a:pt x="1178429" y="454224"/>
                </a:lnTo>
                <a:lnTo>
                  <a:pt x="1165324" y="408924"/>
                </a:lnTo>
                <a:lnTo>
                  <a:pt x="1148819" y="365177"/>
                </a:lnTo>
                <a:lnTo>
                  <a:pt x="1129069" y="323137"/>
                </a:lnTo>
                <a:lnTo>
                  <a:pt x="1106225" y="282959"/>
                </a:lnTo>
                <a:lnTo>
                  <a:pt x="1080444" y="244794"/>
                </a:lnTo>
                <a:lnTo>
                  <a:pt x="1051878" y="208799"/>
                </a:lnTo>
                <a:lnTo>
                  <a:pt x="1020681" y="175126"/>
                </a:lnTo>
                <a:lnTo>
                  <a:pt x="987008" y="143930"/>
                </a:lnTo>
                <a:lnTo>
                  <a:pt x="951011" y="115364"/>
                </a:lnTo>
                <a:lnTo>
                  <a:pt x="912846" y="89582"/>
                </a:lnTo>
                <a:lnTo>
                  <a:pt x="872665" y="66739"/>
                </a:lnTo>
                <a:lnTo>
                  <a:pt x="830623" y="46988"/>
                </a:lnTo>
                <a:lnTo>
                  <a:pt x="786873" y="30482"/>
                </a:lnTo>
                <a:lnTo>
                  <a:pt x="741570" y="17377"/>
                </a:lnTo>
                <a:lnTo>
                  <a:pt x="694867" y="7825"/>
                </a:lnTo>
                <a:lnTo>
                  <a:pt x="646918" y="1982"/>
                </a:lnTo>
                <a:lnTo>
                  <a:pt x="597877" y="0"/>
                </a:lnTo>
                <a:close/>
              </a:path>
            </a:pathLst>
          </a:custGeom>
          <a:solidFill>
            <a:srgbClr val="DBD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7466" y="1652848"/>
            <a:ext cx="192762" cy="788296"/>
          </a:xfrm>
          <a:custGeom>
            <a:avLst/>
            <a:gdLst/>
            <a:ahLst/>
            <a:cxnLst/>
            <a:rect l="l" t="t" r="r" b="b"/>
            <a:pathLst>
              <a:path w="225425" h="869314">
                <a:moveTo>
                  <a:pt x="213928" y="0"/>
                </a:moveTo>
                <a:lnTo>
                  <a:pt x="175750" y="1327"/>
                </a:lnTo>
                <a:lnTo>
                  <a:pt x="137661" y="4334"/>
                </a:lnTo>
                <a:lnTo>
                  <a:pt x="99738" y="9010"/>
                </a:lnTo>
                <a:lnTo>
                  <a:pt x="62057" y="15344"/>
                </a:lnTo>
                <a:lnTo>
                  <a:pt x="24694" y="23326"/>
                </a:lnTo>
                <a:lnTo>
                  <a:pt x="0" y="29559"/>
                </a:lnTo>
                <a:lnTo>
                  <a:pt x="224891" y="868838"/>
                </a:lnTo>
                <a:lnTo>
                  <a:pt x="213928" y="0"/>
                </a:lnTo>
                <a:close/>
              </a:path>
            </a:pathLst>
          </a:custGeom>
          <a:solidFill>
            <a:srgbClr val="5F0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8670" y="1679654"/>
            <a:ext cx="601093" cy="761231"/>
          </a:xfrm>
          <a:custGeom>
            <a:avLst/>
            <a:gdLst/>
            <a:ahLst/>
            <a:cxnLst/>
            <a:rect l="l" t="t" r="r" b="b"/>
            <a:pathLst>
              <a:path w="702944" h="839469">
                <a:moveTo>
                  <a:pt x="478066" y="0"/>
                </a:moveTo>
                <a:lnTo>
                  <a:pt x="418998" y="17761"/>
                </a:lnTo>
                <a:lnTo>
                  <a:pt x="362703" y="38692"/>
                </a:lnTo>
                <a:lnTo>
                  <a:pt x="309078" y="62861"/>
                </a:lnTo>
                <a:lnTo>
                  <a:pt x="258024" y="90339"/>
                </a:lnTo>
                <a:lnTo>
                  <a:pt x="209438" y="121194"/>
                </a:lnTo>
                <a:lnTo>
                  <a:pt x="163220" y="155496"/>
                </a:lnTo>
                <a:lnTo>
                  <a:pt x="119269" y="193314"/>
                </a:lnTo>
                <a:lnTo>
                  <a:pt x="77482" y="234718"/>
                </a:lnTo>
                <a:lnTo>
                  <a:pt x="37759" y="279777"/>
                </a:lnTo>
                <a:lnTo>
                  <a:pt x="0" y="328561"/>
                </a:lnTo>
                <a:lnTo>
                  <a:pt x="702957" y="839279"/>
                </a:lnTo>
                <a:lnTo>
                  <a:pt x="478066" y="0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6635" y="1977593"/>
            <a:ext cx="743357" cy="504417"/>
          </a:xfrm>
          <a:custGeom>
            <a:avLst/>
            <a:gdLst/>
            <a:ahLst/>
            <a:cxnLst/>
            <a:rect l="l" t="t" r="r" b="b"/>
            <a:pathLst>
              <a:path w="869315" h="556260">
                <a:moveTo>
                  <a:pt x="166101" y="0"/>
                </a:moveTo>
                <a:lnTo>
                  <a:pt x="131378" y="50981"/>
                </a:lnTo>
                <a:lnTo>
                  <a:pt x="100803" y="102679"/>
                </a:lnTo>
                <a:lnTo>
                  <a:pt x="74341" y="155212"/>
                </a:lnTo>
                <a:lnTo>
                  <a:pt x="51958" y="208697"/>
                </a:lnTo>
                <a:lnTo>
                  <a:pt x="33618" y="263253"/>
                </a:lnTo>
                <a:lnTo>
                  <a:pt x="19287" y="318996"/>
                </a:lnTo>
                <a:lnTo>
                  <a:pt x="8930" y="376044"/>
                </a:lnTo>
                <a:lnTo>
                  <a:pt x="2512" y="434515"/>
                </a:lnTo>
                <a:lnTo>
                  <a:pt x="0" y="494527"/>
                </a:lnTo>
                <a:lnTo>
                  <a:pt x="196" y="525147"/>
                </a:lnTo>
                <a:lnTo>
                  <a:pt x="1357" y="556196"/>
                </a:lnTo>
                <a:lnTo>
                  <a:pt x="869059" y="510717"/>
                </a:lnTo>
                <a:lnTo>
                  <a:pt x="166101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7794" y="2440713"/>
            <a:ext cx="742270" cy="708257"/>
          </a:xfrm>
          <a:custGeom>
            <a:avLst/>
            <a:gdLst/>
            <a:ahLst/>
            <a:cxnLst/>
            <a:rect l="l" t="t" r="r" b="b"/>
            <a:pathLst>
              <a:path w="868044" h="781050">
                <a:moveTo>
                  <a:pt x="867702" y="0"/>
                </a:moveTo>
                <a:lnTo>
                  <a:pt x="0" y="45478"/>
                </a:lnTo>
                <a:lnTo>
                  <a:pt x="3747" y="93464"/>
                </a:lnTo>
                <a:lnTo>
                  <a:pt x="9897" y="140624"/>
                </a:lnTo>
                <a:lnTo>
                  <a:pt x="18409" y="186899"/>
                </a:lnTo>
                <a:lnTo>
                  <a:pt x="29246" y="232229"/>
                </a:lnTo>
                <a:lnTo>
                  <a:pt x="42367" y="276556"/>
                </a:lnTo>
                <a:lnTo>
                  <a:pt x="57734" y="319822"/>
                </a:lnTo>
                <a:lnTo>
                  <a:pt x="75308" y="361966"/>
                </a:lnTo>
                <a:lnTo>
                  <a:pt x="95050" y="402929"/>
                </a:lnTo>
                <a:lnTo>
                  <a:pt x="116920" y="442654"/>
                </a:lnTo>
                <a:lnTo>
                  <a:pt x="140879" y="481080"/>
                </a:lnTo>
                <a:lnTo>
                  <a:pt x="166889" y="518149"/>
                </a:lnTo>
                <a:lnTo>
                  <a:pt x="194910" y="553802"/>
                </a:lnTo>
                <a:lnTo>
                  <a:pt x="224904" y="587980"/>
                </a:lnTo>
                <a:lnTo>
                  <a:pt x="256831" y="620623"/>
                </a:lnTo>
                <a:lnTo>
                  <a:pt x="290652" y="651674"/>
                </a:lnTo>
                <a:lnTo>
                  <a:pt x="326328" y="681072"/>
                </a:lnTo>
                <a:lnTo>
                  <a:pt x="363820" y="708758"/>
                </a:lnTo>
                <a:lnTo>
                  <a:pt x="403090" y="734675"/>
                </a:lnTo>
                <a:lnTo>
                  <a:pt x="444097" y="758762"/>
                </a:lnTo>
                <a:lnTo>
                  <a:pt x="486803" y="780961"/>
                </a:lnTo>
                <a:lnTo>
                  <a:pt x="867702" y="0"/>
                </a:lnTo>
                <a:close/>
              </a:path>
            </a:pathLst>
          </a:custGeom>
          <a:solidFill>
            <a:srgbClr val="D31D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064" y="1652786"/>
            <a:ext cx="1069153" cy="1576016"/>
          </a:xfrm>
          <a:custGeom>
            <a:avLst/>
            <a:gdLst/>
            <a:ahLst/>
            <a:cxnLst/>
            <a:rect l="l" t="t" r="r" b="b"/>
            <a:pathLst>
              <a:path w="1250314" h="1737995">
                <a:moveTo>
                  <a:pt x="380898" y="0"/>
                </a:moveTo>
                <a:lnTo>
                  <a:pt x="380898" y="868908"/>
                </a:lnTo>
                <a:lnTo>
                  <a:pt x="0" y="1649869"/>
                </a:lnTo>
                <a:lnTo>
                  <a:pt x="19086" y="1658964"/>
                </a:lnTo>
                <a:lnTo>
                  <a:pt x="56608" y="1675523"/>
                </a:lnTo>
                <a:lnTo>
                  <a:pt x="93512" y="1689966"/>
                </a:lnTo>
                <a:lnTo>
                  <a:pt x="130098" y="1702362"/>
                </a:lnTo>
                <a:lnTo>
                  <a:pt x="185039" y="1717270"/>
                </a:lnTo>
                <a:lnTo>
                  <a:pt x="240953" y="1727960"/>
                </a:lnTo>
                <a:lnTo>
                  <a:pt x="279270" y="1732860"/>
                </a:lnTo>
                <a:lnTo>
                  <a:pt x="318771" y="1736058"/>
                </a:lnTo>
                <a:lnTo>
                  <a:pt x="359755" y="1737624"/>
                </a:lnTo>
                <a:lnTo>
                  <a:pt x="380898" y="1737817"/>
                </a:lnTo>
                <a:lnTo>
                  <a:pt x="452162" y="1734936"/>
                </a:lnTo>
                <a:lnTo>
                  <a:pt x="521839" y="1726444"/>
                </a:lnTo>
                <a:lnTo>
                  <a:pt x="589706" y="1712564"/>
                </a:lnTo>
                <a:lnTo>
                  <a:pt x="655539" y="1693519"/>
                </a:lnTo>
                <a:lnTo>
                  <a:pt x="719115" y="1669533"/>
                </a:lnTo>
                <a:lnTo>
                  <a:pt x="780210" y="1640830"/>
                </a:lnTo>
                <a:lnTo>
                  <a:pt x="838601" y="1607634"/>
                </a:lnTo>
                <a:lnTo>
                  <a:pt x="894063" y="1570167"/>
                </a:lnTo>
                <a:lnTo>
                  <a:pt x="946373" y="1528654"/>
                </a:lnTo>
                <a:lnTo>
                  <a:pt x="995308" y="1483318"/>
                </a:lnTo>
                <a:lnTo>
                  <a:pt x="1040644" y="1434383"/>
                </a:lnTo>
                <a:lnTo>
                  <a:pt x="1082157" y="1382073"/>
                </a:lnTo>
                <a:lnTo>
                  <a:pt x="1119623" y="1326611"/>
                </a:lnTo>
                <a:lnTo>
                  <a:pt x="1152820" y="1268220"/>
                </a:lnTo>
                <a:lnTo>
                  <a:pt x="1181523" y="1207125"/>
                </a:lnTo>
                <a:lnTo>
                  <a:pt x="1205509" y="1143549"/>
                </a:lnTo>
                <a:lnTo>
                  <a:pt x="1224554" y="1077716"/>
                </a:lnTo>
                <a:lnTo>
                  <a:pt x="1238434" y="1009849"/>
                </a:lnTo>
                <a:lnTo>
                  <a:pt x="1246926" y="940172"/>
                </a:lnTo>
                <a:lnTo>
                  <a:pt x="1249807" y="868908"/>
                </a:lnTo>
                <a:lnTo>
                  <a:pt x="1246926" y="797644"/>
                </a:lnTo>
                <a:lnTo>
                  <a:pt x="1238434" y="727967"/>
                </a:lnTo>
                <a:lnTo>
                  <a:pt x="1224554" y="660100"/>
                </a:lnTo>
                <a:lnTo>
                  <a:pt x="1205509" y="594267"/>
                </a:lnTo>
                <a:lnTo>
                  <a:pt x="1181523" y="530691"/>
                </a:lnTo>
                <a:lnTo>
                  <a:pt x="1152820" y="469596"/>
                </a:lnTo>
                <a:lnTo>
                  <a:pt x="1119623" y="411205"/>
                </a:lnTo>
                <a:lnTo>
                  <a:pt x="1082157" y="355743"/>
                </a:lnTo>
                <a:lnTo>
                  <a:pt x="1040644" y="303433"/>
                </a:lnTo>
                <a:lnTo>
                  <a:pt x="995308" y="254498"/>
                </a:lnTo>
                <a:lnTo>
                  <a:pt x="946373" y="209162"/>
                </a:lnTo>
                <a:lnTo>
                  <a:pt x="894063" y="167649"/>
                </a:lnTo>
                <a:lnTo>
                  <a:pt x="838601" y="130183"/>
                </a:lnTo>
                <a:lnTo>
                  <a:pt x="780210" y="96986"/>
                </a:lnTo>
                <a:lnTo>
                  <a:pt x="719115" y="68283"/>
                </a:lnTo>
                <a:lnTo>
                  <a:pt x="655539" y="44297"/>
                </a:lnTo>
                <a:lnTo>
                  <a:pt x="589706" y="25252"/>
                </a:lnTo>
                <a:lnTo>
                  <a:pt x="521839" y="11372"/>
                </a:lnTo>
                <a:lnTo>
                  <a:pt x="452162" y="2880"/>
                </a:lnTo>
                <a:lnTo>
                  <a:pt x="380898" y="0"/>
                </a:lnTo>
                <a:close/>
              </a:path>
            </a:pathLst>
          </a:custGeom>
          <a:solidFill>
            <a:srgbClr val="F598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9173" y="1920899"/>
            <a:ext cx="1022999" cy="1084842"/>
          </a:xfrm>
          <a:custGeom>
            <a:avLst/>
            <a:gdLst/>
            <a:ahLst/>
            <a:cxnLst/>
            <a:rect l="l" t="t" r="r" b="b"/>
            <a:pathLst>
              <a:path w="1196339" h="1196339">
                <a:moveTo>
                  <a:pt x="597877" y="0"/>
                </a:moveTo>
                <a:lnTo>
                  <a:pt x="548842" y="1982"/>
                </a:lnTo>
                <a:lnTo>
                  <a:pt x="500898" y="7825"/>
                </a:lnTo>
                <a:lnTo>
                  <a:pt x="454200" y="17377"/>
                </a:lnTo>
                <a:lnTo>
                  <a:pt x="408901" y="30482"/>
                </a:lnTo>
                <a:lnTo>
                  <a:pt x="365156" y="46988"/>
                </a:lnTo>
                <a:lnTo>
                  <a:pt x="323118" y="66739"/>
                </a:lnTo>
                <a:lnTo>
                  <a:pt x="282940" y="89582"/>
                </a:lnTo>
                <a:lnTo>
                  <a:pt x="244778" y="115364"/>
                </a:lnTo>
                <a:lnTo>
                  <a:pt x="208784" y="143930"/>
                </a:lnTo>
                <a:lnTo>
                  <a:pt x="175113" y="175126"/>
                </a:lnTo>
                <a:lnTo>
                  <a:pt x="143919" y="208799"/>
                </a:lnTo>
                <a:lnTo>
                  <a:pt x="115355" y="244794"/>
                </a:lnTo>
                <a:lnTo>
                  <a:pt x="89575" y="282959"/>
                </a:lnTo>
                <a:lnTo>
                  <a:pt x="66733" y="323137"/>
                </a:lnTo>
                <a:lnTo>
                  <a:pt x="46984" y="365177"/>
                </a:lnTo>
                <a:lnTo>
                  <a:pt x="30480" y="408924"/>
                </a:lnTo>
                <a:lnTo>
                  <a:pt x="17375" y="454224"/>
                </a:lnTo>
                <a:lnTo>
                  <a:pt x="7825" y="500923"/>
                </a:lnTo>
                <a:lnTo>
                  <a:pt x="1981" y="548867"/>
                </a:lnTo>
                <a:lnTo>
                  <a:pt x="0" y="597903"/>
                </a:lnTo>
                <a:lnTo>
                  <a:pt x="1981" y="646940"/>
                </a:lnTo>
                <a:lnTo>
                  <a:pt x="7825" y="694886"/>
                </a:lnTo>
                <a:lnTo>
                  <a:pt x="17375" y="741586"/>
                </a:lnTo>
                <a:lnTo>
                  <a:pt x="30480" y="786886"/>
                </a:lnTo>
                <a:lnTo>
                  <a:pt x="46984" y="830634"/>
                </a:lnTo>
                <a:lnTo>
                  <a:pt x="66733" y="872674"/>
                </a:lnTo>
                <a:lnTo>
                  <a:pt x="89575" y="912853"/>
                </a:lnTo>
                <a:lnTo>
                  <a:pt x="115355" y="951017"/>
                </a:lnTo>
                <a:lnTo>
                  <a:pt x="143919" y="987012"/>
                </a:lnTo>
                <a:lnTo>
                  <a:pt x="175113" y="1020684"/>
                </a:lnTo>
                <a:lnTo>
                  <a:pt x="208784" y="1051880"/>
                </a:lnTo>
                <a:lnTo>
                  <a:pt x="244778" y="1080445"/>
                </a:lnTo>
                <a:lnTo>
                  <a:pt x="282940" y="1106226"/>
                </a:lnTo>
                <a:lnTo>
                  <a:pt x="323118" y="1129069"/>
                </a:lnTo>
                <a:lnTo>
                  <a:pt x="365156" y="1148820"/>
                </a:lnTo>
                <a:lnTo>
                  <a:pt x="408901" y="1165325"/>
                </a:lnTo>
                <a:lnTo>
                  <a:pt x="454200" y="1178429"/>
                </a:lnTo>
                <a:lnTo>
                  <a:pt x="500898" y="1187981"/>
                </a:lnTo>
                <a:lnTo>
                  <a:pt x="548842" y="1193824"/>
                </a:lnTo>
                <a:lnTo>
                  <a:pt x="597877" y="1195806"/>
                </a:lnTo>
                <a:lnTo>
                  <a:pt x="646918" y="1193824"/>
                </a:lnTo>
                <a:lnTo>
                  <a:pt x="694867" y="1187981"/>
                </a:lnTo>
                <a:lnTo>
                  <a:pt x="741570" y="1178429"/>
                </a:lnTo>
                <a:lnTo>
                  <a:pt x="786873" y="1165325"/>
                </a:lnTo>
                <a:lnTo>
                  <a:pt x="830623" y="1148820"/>
                </a:lnTo>
                <a:lnTo>
                  <a:pt x="872665" y="1129069"/>
                </a:lnTo>
                <a:lnTo>
                  <a:pt x="912846" y="1106226"/>
                </a:lnTo>
                <a:lnTo>
                  <a:pt x="951011" y="1080445"/>
                </a:lnTo>
                <a:lnTo>
                  <a:pt x="987008" y="1051880"/>
                </a:lnTo>
                <a:lnTo>
                  <a:pt x="1020681" y="1020684"/>
                </a:lnTo>
                <a:lnTo>
                  <a:pt x="1051878" y="987012"/>
                </a:lnTo>
                <a:lnTo>
                  <a:pt x="1080444" y="951017"/>
                </a:lnTo>
                <a:lnTo>
                  <a:pt x="1106225" y="912853"/>
                </a:lnTo>
                <a:lnTo>
                  <a:pt x="1129069" y="872674"/>
                </a:lnTo>
                <a:lnTo>
                  <a:pt x="1148819" y="830634"/>
                </a:lnTo>
                <a:lnTo>
                  <a:pt x="1165324" y="786886"/>
                </a:lnTo>
                <a:lnTo>
                  <a:pt x="1178429" y="741586"/>
                </a:lnTo>
                <a:lnTo>
                  <a:pt x="1187981" y="694886"/>
                </a:lnTo>
                <a:lnTo>
                  <a:pt x="1193824" y="646940"/>
                </a:lnTo>
                <a:lnTo>
                  <a:pt x="1195806" y="597903"/>
                </a:lnTo>
                <a:lnTo>
                  <a:pt x="1193824" y="548867"/>
                </a:lnTo>
                <a:lnTo>
                  <a:pt x="1187981" y="500923"/>
                </a:lnTo>
                <a:lnTo>
                  <a:pt x="1178429" y="454224"/>
                </a:lnTo>
                <a:lnTo>
                  <a:pt x="1165324" y="408924"/>
                </a:lnTo>
                <a:lnTo>
                  <a:pt x="1148819" y="365177"/>
                </a:lnTo>
                <a:lnTo>
                  <a:pt x="1129069" y="323137"/>
                </a:lnTo>
                <a:lnTo>
                  <a:pt x="1106225" y="282959"/>
                </a:lnTo>
                <a:lnTo>
                  <a:pt x="1080444" y="244794"/>
                </a:lnTo>
                <a:lnTo>
                  <a:pt x="1051878" y="208799"/>
                </a:lnTo>
                <a:lnTo>
                  <a:pt x="1020681" y="175126"/>
                </a:lnTo>
                <a:lnTo>
                  <a:pt x="987008" y="143930"/>
                </a:lnTo>
                <a:lnTo>
                  <a:pt x="951011" y="115364"/>
                </a:lnTo>
                <a:lnTo>
                  <a:pt x="912846" y="89582"/>
                </a:lnTo>
                <a:lnTo>
                  <a:pt x="872665" y="66739"/>
                </a:lnTo>
                <a:lnTo>
                  <a:pt x="830623" y="46988"/>
                </a:lnTo>
                <a:lnTo>
                  <a:pt x="786873" y="30482"/>
                </a:lnTo>
                <a:lnTo>
                  <a:pt x="741570" y="17377"/>
                </a:lnTo>
                <a:lnTo>
                  <a:pt x="694867" y="7825"/>
                </a:lnTo>
                <a:lnTo>
                  <a:pt x="646918" y="1982"/>
                </a:lnTo>
                <a:lnTo>
                  <a:pt x="597877" y="0"/>
                </a:lnTo>
                <a:close/>
              </a:path>
            </a:pathLst>
          </a:custGeom>
          <a:solidFill>
            <a:srgbClr val="DBD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47466" y="1652846"/>
            <a:ext cx="192762" cy="788296"/>
          </a:xfrm>
          <a:custGeom>
            <a:avLst/>
            <a:gdLst/>
            <a:ahLst/>
            <a:cxnLst/>
            <a:rect l="l" t="t" r="r" b="b"/>
            <a:pathLst>
              <a:path w="225425" h="869314">
                <a:moveTo>
                  <a:pt x="213808" y="0"/>
                </a:moveTo>
                <a:lnTo>
                  <a:pt x="175469" y="1303"/>
                </a:lnTo>
                <a:lnTo>
                  <a:pt x="124904" y="5631"/>
                </a:lnTo>
                <a:lnTo>
                  <a:pt x="74787" y="12943"/>
                </a:lnTo>
                <a:lnTo>
                  <a:pt x="37368" y="20400"/>
                </a:lnTo>
                <a:lnTo>
                  <a:pt x="0" y="29561"/>
                </a:lnTo>
                <a:lnTo>
                  <a:pt x="224891" y="868840"/>
                </a:lnTo>
                <a:lnTo>
                  <a:pt x="213808" y="0"/>
                </a:lnTo>
                <a:close/>
              </a:path>
            </a:pathLst>
          </a:custGeom>
          <a:solidFill>
            <a:srgbClr val="5F0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8670" y="1679654"/>
            <a:ext cx="601093" cy="761231"/>
          </a:xfrm>
          <a:custGeom>
            <a:avLst/>
            <a:gdLst/>
            <a:ahLst/>
            <a:cxnLst/>
            <a:rect l="l" t="t" r="r" b="b"/>
            <a:pathLst>
              <a:path w="702944" h="839469">
                <a:moveTo>
                  <a:pt x="478066" y="0"/>
                </a:moveTo>
                <a:lnTo>
                  <a:pt x="418474" y="17860"/>
                </a:lnTo>
                <a:lnTo>
                  <a:pt x="361950" y="38744"/>
                </a:lnTo>
                <a:lnTo>
                  <a:pt x="308325" y="62769"/>
                </a:lnTo>
                <a:lnTo>
                  <a:pt x="257431" y="90048"/>
                </a:lnTo>
                <a:lnTo>
                  <a:pt x="209100" y="120699"/>
                </a:lnTo>
                <a:lnTo>
                  <a:pt x="163164" y="154836"/>
                </a:lnTo>
                <a:lnTo>
                  <a:pt x="119453" y="192575"/>
                </a:lnTo>
                <a:lnTo>
                  <a:pt x="77801" y="234032"/>
                </a:lnTo>
                <a:lnTo>
                  <a:pt x="38040" y="279322"/>
                </a:lnTo>
                <a:lnTo>
                  <a:pt x="0" y="328561"/>
                </a:lnTo>
                <a:lnTo>
                  <a:pt x="702957" y="839279"/>
                </a:lnTo>
                <a:lnTo>
                  <a:pt x="478066" y="0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6576" y="1977592"/>
            <a:ext cx="743357" cy="518237"/>
          </a:xfrm>
          <a:custGeom>
            <a:avLst/>
            <a:gdLst/>
            <a:ahLst/>
            <a:cxnLst/>
            <a:rect l="l" t="t" r="r" b="b"/>
            <a:pathLst>
              <a:path w="869315" h="571500">
                <a:moveTo>
                  <a:pt x="166170" y="0"/>
                </a:moveTo>
                <a:lnTo>
                  <a:pt x="131028" y="51820"/>
                </a:lnTo>
                <a:lnTo>
                  <a:pt x="100062" y="104793"/>
                </a:lnTo>
                <a:lnTo>
                  <a:pt x="73271" y="158929"/>
                </a:lnTo>
                <a:lnTo>
                  <a:pt x="50649" y="214238"/>
                </a:lnTo>
                <a:lnTo>
                  <a:pt x="32196" y="270730"/>
                </a:lnTo>
                <a:lnTo>
                  <a:pt x="17907" y="328417"/>
                </a:lnTo>
                <a:lnTo>
                  <a:pt x="7780" y="387309"/>
                </a:lnTo>
                <a:lnTo>
                  <a:pt x="1812" y="447417"/>
                </a:lnTo>
                <a:lnTo>
                  <a:pt x="0" y="508751"/>
                </a:lnTo>
                <a:lnTo>
                  <a:pt x="651" y="539881"/>
                </a:lnTo>
                <a:lnTo>
                  <a:pt x="2340" y="571322"/>
                </a:lnTo>
                <a:lnTo>
                  <a:pt x="869128" y="510717"/>
                </a:lnTo>
                <a:lnTo>
                  <a:pt x="16617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8577" y="2440713"/>
            <a:ext cx="741185" cy="714591"/>
          </a:xfrm>
          <a:custGeom>
            <a:avLst/>
            <a:gdLst/>
            <a:ahLst/>
            <a:cxnLst/>
            <a:rect l="l" t="t" r="r" b="b"/>
            <a:pathLst>
              <a:path w="866775" h="788035">
                <a:moveTo>
                  <a:pt x="866787" y="0"/>
                </a:moveTo>
                <a:lnTo>
                  <a:pt x="0" y="60604"/>
                </a:lnTo>
                <a:lnTo>
                  <a:pt x="4597" y="108959"/>
                </a:lnTo>
                <a:lnTo>
                  <a:pt x="11536" y="156336"/>
                </a:lnTo>
                <a:lnTo>
                  <a:pt x="20783" y="202686"/>
                </a:lnTo>
                <a:lnTo>
                  <a:pt x="32307" y="247963"/>
                </a:lnTo>
                <a:lnTo>
                  <a:pt x="46074" y="292118"/>
                </a:lnTo>
                <a:lnTo>
                  <a:pt x="62052" y="335104"/>
                </a:lnTo>
                <a:lnTo>
                  <a:pt x="80208" y="376873"/>
                </a:lnTo>
                <a:lnTo>
                  <a:pt x="100510" y="417378"/>
                </a:lnTo>
                <a:lnTo>
                  <a:pt x="122924" y="456571"/>
                </a:lnTo>
                <a:lnTo>
                  <a:pt x="147418" y="494404"/>
                </a:lnTo>
                <a:lnTo>
                  <a:pt x="173959" y="530831"/>
                </a:lnTo>
                <a:lnTo>
                  <a:pt x="202515" y="565803"/>
                </a:lnTo>
                <a:lnTo>
                  <a:pt x="233053" y="599272"/>
                </a:lnTo>
                <a:lnTo>
                  <a:pt x="265540" y="631192"/>
                </a:lnTo>
                <a:lnTo>
                  <a:pt x="299944" y="661515"/>
                </a:lnTo>
                <a:lnTo>
                  <a:pt x="336232" y="690192"/>
                </a:lnTo>
                <a:lnTo>
                  <a:pt x="374370" y="717177"/>
                </a:lnTo>
                <a:lnTo>
                  <a:pt x="414328" y="742422"/>
                </a:lnTo>
                <a:lnTo>
                  <a:pt x="456071" y="765879"/>
                </a:lnTo>
                <a:lnTo>
                  <a:pt x="499567" y="787501"/>
                </a:lnTo>
                <a:lnTo>
                  <a:pt x="866787" y="0"/>
                </a:lnTo>
                <a:close/>
              </a:path>
            </a:pathLst>
          </a:custGeom>
          <a:solidFill>
            <a:srgbClr val="D31D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761" y="1652786"/>
            <a:ext cx="1057207" cy="1576016"/>
          </a:xfrm>
          <a:custGeom>
            <a:avLst/>
            <a:gdLst/>
            <a:ahLst/>
            <a:cxnLst/>
            <a:rect l="l" t="t" r="r" b="b"/>
            <a:pathLst>
              <a:path w="1236345" h="1737995">
                <a:moveTo>
                  <a:pt x="367220" y="0"/>
                </a:moveTo>
                <a:lnTo>
                  <a:pt x="367220" y="868908"/>
                </a:lnTo>
                <a:lnTo>
                  <a:pt x="0" y="1656410"/>
                </a:lnTo>
                <a:lnTo>
                  <a:pt x="18192" y="1664685"/>
                </a:lnTo>
                <a:lnTo>
                  <a:pt x="54197" y="1679812"/>
                </a:lnTo>
                <a:lnTo>
                  <a:pt x="107635" y="1699029"/>
                </a:lnTo>
                <a:lnTo>
                  <a:pt x="161002" y="1714211"/>
                </a:lnTo>
                <a:lnTo>
                  <a:pt x="214989" y="1725511"/>
                </a:lnTo>
                <a:lnTo>
                  <a:pt x="270283" y="1733080"/>
                </a:lnTo>
                <a:lnTo>
                  <a:pt x="327575" y="1737070"/>
                </a:lnTo>
                <a:lnTo>
                  <a:pt x="367220" y="1737817"/>
                </a:lnTo>
                <a:lnTo>
                  <a:pt x="438484" y="1734936"/>
                </a:lnTo>
                <a:lnTo>
                  <a:pt x="508161" y="1726444"/>
                </a:lnTo>
                <a:lnTo>
                  <a:pt x="576028" y="1712564"/>
                </a:lnTo>
                <a:lnTo>
                  <a:pt x="641861" y="1693519"/>
                </a:lnTo>
                <a:lnTo>
                  <a:pt x="705437" y="1669533"/>
                </a:lnTo>
                <a:lnTo>
                  <a:pt x="766532" y="1640830"/>
                </a:lnTo>
                <a:lnTo>
                  <a:pt x="824923" y="1607634"/>
                </a:lnTo>
                <a:lnTo>
                  <a:pt x="880385" y="1570167"/>
                </a:lnTo>
                <a:lnTo>
                  <a:pt x="932695" y="1528654"/>
                </a:lnTo>
                <a:lnTo>
                  <a:pt x="981630" y="1483318"/>
                </a:lnTo>
                <a:lnTo>
                  <a:pt x="1026966" y="1434383"/>
                </a:lnTo>
                <a:lnTo>
                  <a:pt x="1068479" y="1382073"/>
                </a:lnTo>
                <a:lnTo>
                  <a:pt x="1105945" y="1326611"/>
                </a:lnTo>
                <a:lnTo>
                  <a:pt x="1139142" y="1268220"/>
                </a:lnTo>
                <a:lnTo>
                  <a:pt x="1167845" y="1207125"/>
                </a:lnTo>
                <a:lnTo>
                  <a:pt x="1191831" y="1143549"/>
                </a:lnTo>
                <a:lnTo>
                  <a:pt x="1210876" y="1077716"/>
                </a:lnTo>
                <a:lnTo>
                  <a:pt x="1224756" y="1009849"/>
                </a:lnTo>
                <a:lnTo>
                  <a:pt x="1233248" y="940172"/>
                </a:lnTo>
                <a:lnTo>
                  <a:pt x="1236129" y="868908"/>
                </a:lnTo>
                <a:lnTo>
                  <a:pt x="1233248" y="797644"/>
                </a:lnTo>
                <a:lnTo>
                  <a:pt x="1224756" y="727967"/>
                </a:lnTo>
                <a:lnTo>
                  <a:pt x="1210876" y="660100"/>
                </a:lnTo>
                <a:lnTo>
                  <a:pt x="1191831" y="594267"/>
                </a:lnTo>
                <a:lnTo>
                  <a:pt x="1167845" y="530691"/>
                </a:lnTo>
                <a:lnTo>
                  <a:pt x="1139142" y="469596"/>
                </a:lnTo>
                <a:lnTo>
                  <a:pt x="1105945" y="411205"/>
                </a:lnTo>
                <a:lnTo>
                  <a:pt x="1068479" y="355743"/>
                </a:lnTo>
                <a:lnTo>
                  <a:pt x="1026966" y="303433"/>
                </a:lnTo>
                <a:lnTo>
                  <a:pt x="981630" y="254498"/>
                </a:lnTo>
                <a:lnTo>
                  <a:pt x="932695" y="209162"/>
                </a:lnTo>
                <a:lnTo>
                  <a:pt x="880385" y="167649"/>
                </a:lnTo>
                <a:lnTo>
                  <a:pt x="824923" y="130183"/>
                </a:lnTo>
                <a:lnTo>
                  <a:pt x="766532" y="96986"/>
                </a:lnTo>
                <a:lnTo>
                  <a:pt x="705437" y="68283"/>
                </a:lnTo>
                <a:lnTo>
                  <a:pt x="641861" y="44297"/>
                </a:lnTo>
                <a:lnTo>
                  <a:pt x="576028" y="25252"/>
                </a:lnTo>
                <a:lnTo>
                  <a:pt x="508161" y="11372"/>
                </a:lnTo>
                <a:lnTo>
                  <a:pt x="438484" y="2880"/>
                </a:lnTo>
                <a:lnTo>
                  <a:pt x="367220" y="0"/>
                </a:lnTo>
                <a:close/>
              </a:path>
            </a:pathLst>
          </a:custGeom>
          <a:solidFill>
            <a:srgbClr val="F598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9173" y="1920899"/>
            <a:ext cx="1022999" cy="1084842"/>
          </a:xfrm>
          <a:custGeom>
            <a:avLst/>
            <a:gdLst/>
            <a:ahLst/>
            <a:cxnLst/>
            <a:rect l="l" t="t" r="r" b="b"/>
            <a:pathLst>
              <a:path w="1196339" h="1196339">
                <a:moveTo>
                  <a:pt x="597877" y="0"/>
                </a:moveTo>
                <a:lnTo>
                  <a:pt x="548842" y="1982"/>
                </a:lnTo>
                <a:lnTo>
                  <a:pt x="500898" y="7825"/>
                </a:lnTo>
                <a:lnTo>
                  <a:pt x="454200" y="17377"/>
                </a:lnTo>
                <a:lnTo>
                  <a:pt x="408901" y="30482"/>
                </a:lnTo>
                <a:lnTo>
                  <a:pt x="365156" y="46988"/>
                </a:lnTo>
                <a:lnTo>
                  <a:pt x="323118" y="66739"/>
                </a:lnTo>
                <a:lnTo>
                  <a:pt x="282940" y="89582"/>
                </a:lnTo>
                <a:lnTo>
                  <a:pt x="244778" y="115364"/>
                </a:lnTo>
                <a:lnTo>
                  <a:pt x="208784" y="143930"/>
                </a:lnTo>
                <a:lnTo>
                  <a:pt x="175113" y="175126"/>
                </a:lnTo>
                <a:lnTo>
                  <a:pt x="143919" y="208799"/>
                </a:lnTo>
                <a:lnTo>
                  <a:pt x="115355" y="244794"/>
                </a:lnTo>
                <a:lnTo>
                  <a:pt x="89575" y="282959"/>
                </a:lnTo>
                <a:lnTo>
                  <a:pt x="66733" y="323137"/>
                </a:lnTo>
                <a:lnTo>
                  <a:pt x="46984" y="365177"/>
                </a:lnTo>
                <a:lnTo>
                  <a:pt x="30480" y="408924"/>
                </a:lnTo>
                <a:lnTo>
                  <a:pt x="17375" y="454224"/>
                </a:lnTo>
                <a:lnTo>
                  <a:pt x="7825" y="500923"/>
                </a:lnTo>
                <a:lnTo>
                  <a:pt x="1981" y="548867"/>
                </a:lnTo>
                <a:lnTo>
                  <a:pt x="0" y="597903"/>
                </a:lnTo>
                <a:lnTo>
                  <a:pt x="1981" y="646940"/>
                </a:lnTo>
                <a:lnTo>
                  <a:pt x="7825" y="694886"/>
                </a:lnTo>
                <a:lnTo>
                  <a:pt x="17375" y="741586"/>
                </a:lnTo>
                <a:lnTo>
                  <a:pt x="30480" y="786886"/>
                </a:lnTo>
                <a:lnTo>
                  <a:pt x="46984" y="830634"/>
                </a:lnTo>
                <a:lnTo>
                  <a:pt x="66733" y="872674"/>
                </a:lnTo>
                <a:lnTo>
                  <a:pt x="89575" y="912853"/>
                </a:lnTo>
                <a:lnTo>
                  <a:pt x="115355" y="951017"/>
                </a:lnTo>
                <a:lnTo>
                  <a:pt x="143919" y="987012"/>
                </a:lnTo>
                <a:lnTo>
                  <a:pt x="175113" y="1020684"/>
                </a:lnTo>
                <a:lnTo>
                  <a:pt x="208784" y="1051880"/>
                </a:lnTo>
                <a:lnTo>
                  <a:pt x="244778" y="1080445"/>
                </a:lnTo>
                <a:lnTo>
                  <a:pt x="282940" y="1106226"/>
                </a:lnTo>
                <a:lnTo>
                  <a:pt x="323118" y="1129069"/>
                </a:lnTo>
                <a:lnTo>
                  <a:pt x="365156" y="1148820"/>
                </a:lnTo>
                <a:lnTo>
                  <a:pt x="408901" y="1165325"/>
                </a:lnTo>
                <a:lnTo>
                  <a:pt x="454200" y="1178429"/>
                </a:lnTo>
                <a:lnTo>
                  <a:pt x="500898" y="1187981"/>
                </a:lnTo>
                <a:lnTo>
                  <a:pt x="548842" y="1193824"/>
                </a:lnTo>
                <a:lnTo>
                  <a:pt x="597877" y="1195806"/>
                </a:lnTo>
                <a:lnTo>
                  <a:pt x="646918" y="1193824"/>
                </a:lnTo>
                <a:lnTo>
                  <a:pt x="694867" y="1187981"/>
                </a:lnTo>
                <a:lnTo>
                  <a:pt x="741570" y="1178429"/>
                </a:lnTo>
                <a:lnTo>
                  <a:pt x="786873" y="1165325"/>
                </a:lnTo>
                <a:lnTo>
                  <a:pt x="830623" y="1148820"/>
                </a:lnTo>
                <a:lnTo>
                  <a:pt x="872665" y="1129069"/>
                </a:lnTo>
                <a:lnTo>
                  <a:pt x="912846" y="1106226"/>
                </a:lnTo>
                <a:lnTo>
                  <a:pt x="951011" y="1080445"/>
                </a:lnTo>
                <a:lnTo>
                  <a:pt x="987008" y="1051880"/>
                </a:lnTo>
                <a:lnTo>
                  <a:pt x="1020681" y="1020684"/>
                </a:lnTo>
                <a:lnTo>
                  <a:pt x="1051878" y="987012"/>
                </a:lnTo>
                <a:lnTo>
                  <a:pt x="1080444" y="951017"/>
                </a:lnTo>
                <a:lnTo>
                  <a:pt x="1106225" y="912853"/>
                </a:lnTo>
                <a:lnTo>
                  <a:pt x="1129069" y="872674"/>
                </a:lnTo>
                <a:lnTo>
                  <a:pt x="1148819" y="830634"/>
                </a:lnTo>
                <a:lnTo>
                  <a:pt x="1165324" y="786886"/>
                </a:lnTo>
                <a:lnTo>
                  <a:pt x="1178429" y="741586"/>
                </a:lnTo>
                <a:lnTo>
                  <a:pt x="1187981" y="694886"/>
                </a:lnTo>
                <a:lnTo>
                  <a:pt x="1193824" y="646940"/>
                </a:lnTo>
                <a:lnTo>
                  <a:pt x="1195806" y="597903"/>
                </a:lnTo>
                <a:lnTo>
                  <a:pt x="1193824" y="548867"/>
                </a:lnTo>
                <a:lnTo>
                  <a:pt x="1187981" y="500923"/>
                </a:lnTo>
                <a:lnTo>
                  <a:pt x="1178429" y="454224"/>
                </a:lnTo>
                <a:lnTo>
                  <a:pt x="1165324" y="408924"/>
                </a:lnTo>
                <a:lnTo>
                  <a:pt x="1148819" y="365177"/>
                </a:lnTo>
                <a:lnTo>
                  <a:pt x="1129069" y="323137"/>
                </a:lnTo>
                <a:lnTo>
                  <a:pt x="1106225" y="282959"/>
                </a:lnTo>
                <a:lnTo>
                  <a:pt x="1080444" y="244794"/>
                </a:lnTo>
                <a:lnTo>
                  <a:pt x="1051878" y="208799"/>
                </a:lnTo>
                <a:lnTo>
                  <a:pt x="1020681" y="175126"/>
                </a:lnTo>
                <a:lnTo>
                  <a:pt x="987008" y="143930"/>
                </a:lnTo>
                <a:lnTo>
                  <a:pt x="951011" y="115364"/>
                </a:lnTo>
                <a:lnTo>
                  <a:pt x="912846" y="89582"/>
                </a:lnTo>
                <a:lnTo>
                  <a:pt x="872665" y="66739"/>
                </a:lnTo>
                <a:lnTo>
                  <a:pt x="830623" y="46988"/>
                </a:lnTo>
                <a:lnTo>
                  <a:pt x="786873" y="30482"/>
                </a:lnTo>
                <a:lnTo>
                  <a:pt x="741570" y="17377"/>
                </a:lnTo>
                <a:lnTo>
                  <a:pt x="694867" y="7825"/>
                </a:lnTo>
                <a:lnTo>
                  <a:pt x="646918" y="1982"/>
                </a:lnTo>
                <a:lnTo>
                  <a:pt x="597877" y="0"/>
                </a:lnTo>
                <a:close/>
              </a:path>
            </a:pathLst>
          </a:custGeom>
          <a:solidFill>
            <a:srgbClr val="DBD3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13" dirty="0"/>
              <a:t>Co</a:t>
            </a:r>
            <a:r>
              <a:rPr spc="22" dirty="0"/>
              <a:t>m</a:t>
            </a:r>
            <a:r>
              <a:rPr spc="13" dirty="0"/>
              <a:t>p</a:t>
            </a:r>
            <a:r>
              <a:rPr spc="31" dirty="0"/>
              <a:t>t</a:t>
            </a:r>
            <a:r>
              <a:rPr dirty="0"/>
              <a:t>e</a:t>
            </a:r>
            <a:r>
              <a:rPr spc="44" dirty="0"/>
              <a:t> </a:t>
            </a:r>
            <a:r>
              <a:rPr spc="13" dirty="0"/>
              <a:t>d</a:t>
            </a:r>
            <a:r>
              <a:rPr dirty="0"/>
              <a:t>e</a:t>
            </a:r>
            <a:r>
              <a:rPr spc="44" dirty="0"/>
              <a:t> </a:t>
            </a:r>
            <a:r>
              <a:rPr spc="31" dirty="0"/>
              <a:t>r</a:t>
            </a:r>
            <a:r>
              <a:rPr spc="26" dirty="0"/>
              <a:t>é</a:t>
            </a:r>
            <a:r>
              <a:rPr spc="18" dirty="0"/>
              <a:t>s</a:t>
            </a:r>
            <a:r>
              <a:rPr spc="22" dirty="0"/>
              <a:t>u</a:t>
            </a:r>
            <a:r>
              <a:rPr spc="18" dirty="0"/>
              <a:t>l</a:t>
            </a:r>
            <a:r>
              <a:rPr spc="61" dirty="0"/>
              <a:t>t</a:t>
            </a:r>
            <a:r>
              <a:rPr spc="13" dirty="0"/>
              <a:t>a</a:t>
            </a:r>
            <a:r>
              <a:rPr spc="79" dirty="0"/>
              <a:t>t</a:t>
            </a:r>
            <a:r>
              <a:rPr dirty="0"/>
              <a:t>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64377" y="535499"/>
            <a:ext cx="4295344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2100" b="1" spc="-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D</a:t>
            </a:r>
            <a:r>
              <a:rPr sz="21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2100" b="1" spc="3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sz="2100" b="1" spc="-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l </a:t>
            </a:r>
            <a:r>
              <a:rPr sz="2100" b="1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sz="2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sul</a:t>
            </a:r>
            <a:r>
              <a:rPr sz="2100" b="1" spc="3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spc="-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sz="2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t </a:t>
            </a:r>
            <a:r>
              <a:rPr sz="2100" b="1" spc="3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sz="2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u</a:t>
            </a:r>
            <a:r>
              <a:rPr sz="2100" b="1" spc="-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b</a:t>
            </a:r>
            <a:r>
              <a:rPr sz="2100" b="1" spc="35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sz="2100" b="1" spc="-22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q</a:t>
            </a:r>
            <a:r>
              <a:rPr sz="2100" b="1" spc="-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u</a:t>
            </a:r>
            <a:r>
              <a:rPr sz="2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 </a:t>
            </a:r>
            <a:r>
              <a:rPr sz="2100" b="1" spc="-5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6</a:t>
            </a:r>
            <a:r>
              <a:rPr sz="2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2</a:t>
            </a:r>
            <a:endParaRPr sz="2100" dirty="0">
              <a:solidFill>
                <a:schemeClr val="bg1">
                  <a:lumMod val="85000"/>
                </a:schemeClr>
              </a:solidFill>
              <a:latin typeface="BelfiusAlternative"/>
              <a:cs typeface="BelfiusAlternative"/>
            </a:endParaRPr>
          </a:p>
          <a:p>
            <a:pPr marL="11131">
              <a:spcBef>
                <a:spcPts val="329"/>
              </a:spcBef>
            </a:pPr>
            <a:r>
              <a:rPr sz="1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8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5</a:t>
            </a:r>
            <a:r>
              <a:rPr sz="1100" b="1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H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1100" b="1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/</a:t>
            </a:r>
            <a:r>
              <a:rPr sz="1100" b="1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m</a:t>
            </a:r>
            <a:r>
              <a:rPr sz="1100" b="1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oye</a:t>
            </a:r>
            <a:r>
              <a:rPr sz="1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sz="1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1100" b="1" spc="18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sz="11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ég</a:t>
            </a:r>
            <a:r>
              <a:rPr sz="1100" b="1" spc="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11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endParaRPr sz="1100" dirty="0">
              <a:solidFill>
                <a:schemeClr val="bg1">
                  <a:lumMod val="85000"/>
                </a:schemeClr>
              </a:solidFill>
              <a:latin typeface="BelfiusAlternative"/>
              <a:cs typeface="BelfiusAlternative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185851" y="1900836"/>
            <a:ext cx="115657" cy="122649"/>
          </a:xfrm>
          <a:custGeom>
            <a:avLst/>
            <a:gdLst/>
            <a:ahLst/>
            <a:cxnLst/>
            <a:rect l="l" t="t" r="r" b="b"/>
            <a:pathLst>
              <a:path w="135255" h="135255">
                <a:moveTo>
                  <a:pt x="0" y="135000"/>
                </a:moveTo>
                <a:lnTo>
                  <a:pt x="135000" y="135000"/>
                </a:lnTo>
                <a:lnTo>
                  <a:pt x="135000" y="0"/>
                </a:lnTo>
                <a:lnTo>
                  <a:pt x="0" y="0"/>
                </a:lnTo>
                <a:lnTo>
                  <a:pt x="0" y="135000"/>
                </a:lnTo>
                <a:close/>
              </a:path>
            </a:pathLst>
          </a:custGeom>
          <a:solidFill>
            <a:srgbClr val="F598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85851" y="2177229"/>
            <a:ext cx="115657" cy="122649"/>
          </a:xfrm>
          <a:custGeom>
            <a:avLst/>
            <a:gdLst/>
            <a:ahLst/>
            <a:cxnLst/>
            <a:rect l="l" t="t" r="r" b="b"/>
            <a:pathLst>
              <a:path w="135255" h="135255">
                <a:moveTo>
                  <a:pt x="0" y="135000"/>
                </a:moveTo>
                <a:lnTo>
                  <a:pt x="135000" y="135000"/>
                </a:lnTo>
                <a:lnTo>
                  <a:pt x="135000" y="0"/>
                </a:lnTo>
                <a:lnTo>
                  <a:pt x="0" y="0"/>
                </a:lnTo>
                <a:lnTo>
                  <a:pt x="0" y="13500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85851" y="2453622"/>
            <a:ext cx="115657" cy="122649"/>
          </a:xfrm>
          <a:custGeom>
            <a:avLst/>
            <a:gdLst/>
            <a:ahLst/>
            <a:cxnLst/>
            <a:rect l="l" t="t" r="r" b="b"/>
            <a:pathLst>
              <a:path w="135255" h="135255">
                <a:moveTo>
                  <a:pt x="0" y="135000"/>
                </a:moveTo>
                <a:lnTo>
                  <a:pt x="135000" y="135000"/>
                </a:lnTo>
                <a:lnTo>
                  <a:pt x="135000" y="0"/>
                </a:lnTo>
                <a:lnTo>
                  <a:pt x="0" y="0"/>
                </a:lnTo>
                <a:lnTo>
                  <a:pt x="0" y="135000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85851" y="2730015"/>
            <a:ext cx="115657" cy="122649"/>
          </a:xfrm>
          <a:custGeom>
            <a:avLst/>
            <a:gdLst/>
            <a:ahLst/>
            <a:cxnLst/>
            <a:rect l="l" t="t" r="r" b="b"/>
            <a:pathLst>
              <a:path w="135255" h="135255">
                <a:moveTo>
                  <a:pt x="0" y="135000"/>
                </a:moveTo>
                <a:lnTo>
                  <a:pt x="135000" y="135000"/>
                </a:lnTo>
                <a:lnTo>
                  <a:pt x="135000" y="0"/>
                </a:lnTo>
                <a:lnTo>
                  <a:pt x="0" y="0"/>
                </a:lnTo>
                <a:lnTo>
                  <a:pt x="0" y="135000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85851" y="3006397"/>
            <a:ext cx="115657" cy="122649"/>
          </a:xfrm>
          <a:custGeom>
            <a:avLst/>
            <a:gdLst/>
            <a:ahLst/>
            <a:cxnLst/>
            <a:rect l="l" t="t" r="r" b="b"/>
            <a:pathLst>
              <a:path w="135255" h="135254">
                <a:moveTo>
                  <a:pt x="0" y="135000"/>
                </a:moveTo>
                <a:lnTo>
                  <a:pt x="135000" y="135000"/>
                </a:lnTo>
                <a:lnTo>
                  <a:pt x="135000" y="0"/>
                </a:lnTo>
                <a:lnTo>
                  <a:pt x="0" y="0"/>
                </a:lnTo>
                <a:lnTo>
                  <a:pt x="0" y="135000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337338" y="1876658"/>
            <a:ext cx="1926223" cy="1426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22"/>
            <a:r>
              <a:rPr sz="1300" b="1" dirty="0">
                <a:solidFill>
                  <a:srgbClr val="425B6C"/>
                </a:solidFill>
                <a:latin typeface="BelfiusAlternative"/>
                <a:cs typeface="BelfiusAlternative"/>
              </a:rPr>
              <a:t>58</a:t>
            </a:r>
            <a:r>
              <a:rPr sz="1300" b="1" spc="-66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% personnel soignant</a:t>
            </a:r>
            <a:endParaRPr sz="1100" dirty="0">
              <a:latin typeface="BelfiusAlternative"/>
              <a:cs typeface="BelfiusAlternative"/>
            </a:endParaRPr>
          </a:p>
          <a:p>
            <a:pPr marL="11131">
              <a:spcBef>
                <a:spcPts val="526"/>
              </a:spcBef>
            </a:pPr>
            <a:r>
              <a:rPr sz="1300" b="1" dirty="0">
                <a:solidFill>
                  <a:srgbClr val="425B6C"/>
                </a:solidFill>
                <a:latin typeface="BelfiusAlternative"/>
                <a:cs typeface="BelfiusAlternative"/>
              </a:rPr>
              <a:t>17</a:t>
            </a:r>
            <a:r>
              <a:rPr sz="1300" b="1" spc="-66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% personnel administratif</a:t>
            </a:r>
            <a:endParaRPr sz="1100" dirty="0">
              <a:latin typeface="BelfiusAlternative"/>
              <a:cs typeface="BelfiusAlternative"/>
            </a:endParaRPr>
          </a:p>
          <a:p>
            <a:pPr marL="11131">
              <a:spcBef>
                <a:spcPts val="526"/>
              </a:spcBef>
            </a:pPr>
            <a:r>
              <a:rPr sz="1300" b="1" dirty="0">
                <a:solidFill>
                  <a:srgbClr val="425B6C"/>
                </a:solidFill>
                <a:latin typeface="BelfiusAlternative"/>
                <a:cs typeface="BelfiusAlternative"/>
              </a:rPr>
              <a:t>11</a:t>
            </a:r>
            <a:r>
              <a:rPr sz="1300" b="1" spc="-66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% personnel salarié</a:t>
            </a:r>
            <a:endParaRPr sz="1100" dirty="0">
              <a:latin typeface="BelfiusAlternative"/>
              <a:cs typeface="BelfiusAlternative"/>
            </a:endParaRPr>
          </a:p>
          <a:p>
            <a:pPr marL="11131">
              <a:spcBef>
                <a:spcPts val="526"/>
              </a:spcBef>
            </a:pPr>
            <a:r>
              <a:rPr sz="1300" b="1" dirty="0">
                <a:solidFill>
                  <a:srgbClr val="425B6C"/>
                </a:solidFill>
                <a:latin typeface="BelfiusAlternative"/>
                <a:cs typeface="BelfiusAlternative"/>
              </a:rPr>
              <a:t>11</a:t>
            </a:r>
            <a:r>
              <a:rPr sz="1300" b="1" spc="-66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% </a:t>
            </a:r>
            <a:r>
              <a:rPr sz="1100" b="1" spc="-9" dirty="0">
                <a:solidFill>
                  <a:srgbClr val="425B6C"/>
                </a:solidFill>
                <a:latin typeface="BelfiusAlternative"/>
                <a:cs typeface="BelfiusAlternative"/>
              </a:rPr>
              <a:t>personne</a:t>
            </a:r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1100" b="1" spc="-13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100" b="1" spc="-9" dirty="0">
                <a:solidFill>
                  <a:srgbClr val="425B6C"/>
                </a:solidFill>
                <a:latin typeface="BelfiusAlternative"/>
                <a:cs typeface="BelfiusAlternative"/>
              </a:rPr>
              <a:t>paramédical</a:t>
            </a:r>
            <a:endParaRPr sz="1100" dirty="0">
              <a:latin typeface="BelfiusAlternative"/>
              <a:cs typeface="BelfiusAlternative"/>
            </a:endParaRPr>
          </a:p>
          <a:p>
            <a:pPr marL="11131">
              <a:spcBef>
                <a:spcPts val="526"/>
              </a:spcBef>
            </a:pPr>
            <a:r>
              <a:rPr sz="1300" b="1" dirty="0">
                <a:solidFill>
                  <a:srgbClr val="425B6C"/>
                </a:solidFill>
                <a:latin typeface="BelfiusAlternative"/>
                <a:cs typeface="BelfiusAlternative"/>
              </a:rPr>
              <a:t>4</a:t>
            </a:r>
            <a:r>
              <a:rPr sz="1300" b="1" spc="-66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% </a:t>
            </a:r>
            <a:r>
              <a:rPr sz="1100" b="1" spc="-9" dirty="0">
                <a:solidFill>
                  <a:srgbClr val="425B6C"/>
                </a:solidFill>
                <a:latin typeface="BelfiusAlternative"/>
                <a:cs typeface="BelfiusAlternative"/>
              </a:rPr>
              <a:t>autr</a:t>
            </a:r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1100" b="1" spc="-13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100" b="1" spc="-9" dirty="0">
                <a:solidFill>
                  <a:srgbClr val="425B6C"/>
                </a:solidFill>
                <a:latin typeface="BelfiusAlternative"/>
                <a:cs typeface="BelfiusAlternative"/>
              </a:rPr>
              <a:t>personnel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9173" y="2202025"/>
            <a:ext cx="102299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" algn="ctr"/>
            <a:r>
              <a:rPr sz="1200" b="1" dirty="0">
                <a:solidFill>
                  <a:srgbClr val="425B6C"/>
                </a:solidFill>
                <a:latin typeface="BelfiusAlternative"/>
                <a:cs typeface="BelfiusAlternative"/>
              </a:rPr>
              <a:t>%</a:t>
            </a:r>
            <a:endParaRPr sz="1200" dirty="0">
              <a:latin typeface="BelfiusAlternative"/>
              <a:cs typeface="BelfiusAlternative"/>
            </a:endParaRPr>
          </a:p>
          <a:p>
            <a:pPr marL="11131" marR="4453" algn="ctr"/>
            <a:r>
              <a:rPr sz="1000" b="1" spc="-13" dirty="0">
                <a:solidFill>
                  <a:srgbClr val="425B6C"/>
                </a:solidFill>
                <a:latin typeface="BelfiusAlternative"/>
                <a:cs typeface="BelfiusAlternative"/>
              </a:rPr>
              <a:t>rémunérations </a:t>
            </a:r>
            <a:r>
              <a:rPr sz="10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2014</a:t>
            </a:r>
            <a:endParaRPr sz="1000" dirty="0">
              <a:latin typeface="BelfiusAlternative"/>
              <a:cs typeface="BelfiusAlternative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185851" y="3762504"/>
            <a:ext cx="115657" cy="122649"/>
          </a:xfrm>
          <a:custGeom>
            <a:avLst/>
            <a:gdLst/>
            <a:ahLst/>
            <a:cxnLst/>
            <a:rect l="l" t="t" r="r" b="b"/>
            <a:pathLst>
              <a:path w="135255" h="135254">
                <a:moveTo>
                  <a:pt x="0" y="135000"/>
                </a:moveTo>
                <a:lnTo>
                  <a:pt x="135000" y="135000"/>
                </a:lnTo>
                <a:lnTo>
                  <a:pt x="135000" y="0"/>
                </a:lnTo>
                <a:lnTo>
                  <a:pt x="0" y="0"/>
                </a:lnTo>
                <a:lnTo>
                  <a:pt x="0" y="135000"/>
                </a:lnTo>
                <a:close/>
              </a:path>
            </a:pathLst>
          </a:custGeom>
          <a:solidFill>
            <a:srgbClr val="F598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85851" y="4038897"/>
            <a:ext cx="115657" cy="122649"/>
          </a:xfrm>
          <a:custGeom>
            <a:avLst/>
            <a:gdLst/>
            <a:ahLst/>
            <a:cxnLst/>
            <a:rect l="l" t="t" r="r" b="b"/>
            <a:pathLst>
              <a:path w="135255" h="135254">
                <a:moveTo>
                  <a:pt x="0" y="135000"/>
                </a:moveTo>
                <a:lnTo>
                  <a:pt x="135000" y="135000"/>
                </a:lnTo>
                <a:lnTo>
                  <a:pt x="135000" y="0"/>
                </a:lnTo>
                <a:lnTo>
                  <a:pt x="0" y="0"/>
                </a:lnTo>
                <a:lnTo>
                  <a:pt x="0" y="13500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85851" y="4315290"/>
            <a:ext cx="115657" cy="122649"/>
          </a:xfrm>
          <a:custGeom>
            <a:avLst/>
            <a:gdLst/>
            <a:ahLst/>
            <a:cxnLst/>
            <a:rect l="l" t="t" r="r" b="b"/>
            <a:pathLst>
              <a:path w="135255" h="135254">
                <a:moveTo>
                  <a:pt x="0" y="135000"/>
                </a:moveTo>
                <a:lnTo>
                  <a:pt x="135000" y="135000"/>
                </a:lnTo>
                <a:lnTo>
                  <a:pt x="135000" y="0"/>
                </a:lnTo>
                <a:lnTo>
                  <a:pt x="0" y="0"/>
                </a:lnTo>
                <a:lnTo>
                  <a:pt x="0" y="135000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85851" y="4591683"/>
            <a:ext cx="115657" cy="122649"/>
          </a:xfrm>
          <a:custGeom>
            <a:avLst/>
            <a:gdLst/>
            <a:ahLst/>
            <a:cxnLst/>
            <a:rect l="l" t="t" r="r" b="b"/>
            <a:pathLst>
              <a:path w="135255" h="135254">
                <a:moveTo>
                  <a:pt x="0" y="135000"/>
                </a:moveTo>
                <a:lnTo>
                  <a:pt x="135000" y="135000"/>
                </a:lnTo>
                <a:lnTo>
                  <a:pt x="135000" y="0"/>
                </a:lnTo>
                <a:lnTo>
                  <a:pt x="0" y="0"/>
                </a:lnTo>
                <a:lnTo>
                  <a:pt x="0" y="135000"/>
                </a:lnTo>
                <a:close/>
              </a:path>
            </a:pathLst>
          </a:custGeom>
          <a:solidFill>
            <a:srgbClr val="B3C0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85851" y="4868076"/>
            <a:ext cx="115657" cy="122649"/>
          </a:xfrm>
          <a:custGeom>
            <a:avLst/>
            <a:gdLst/>
            <a:ahLst/>
            <a:cxnLst/>
            <a:rect l="l" t="t" r="r" b="b"/>
            <a:pathLst>
              <a:path w="135255" h="135254">
                <a:moveTo>
                  <a:pt x="0" y="135000"/>
                </a:moveTo>
                <a:lnTo>
                  <a:pt x="135000" y="135000"/>
                </a:lnTo>
                <a:lnTo>
                  <a:pt x="135000" y="0"/>
                </a:lnTo>
                <a:lnTo>
                  <a:pt x="0" y="0"/>
                </a:lnTo>
                <a:lnTo>
                  <a:pt x="0" y="135000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337336" y="3738328"/>
            <a:ext cx="1926225" cy="1256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22"/>
            <a:r>
              <a:rPr sz="1300" b="1" dirty="0">
                <a:solidFill>
                  <a:srgbClr val="425B6C"/>
                </a:solidFill>
                <a:latin typeface="BelfiusAlternative"/>
                <a:cs typeface="BelfiusAlternative"/>
              </a:rPr>
              <a:t>275</a:t>
            </a:r>
            <a:r>
              <a:rPr sz="1300" b="1" spc="-66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personnel soignant</a:t>
            </a:r>
            <a:endParaRPr sz="1100" dirty="0">
              <a:latin typeface="BelfiusAlternative"/>
              <a:cs typeface="BelfiusAlternative"/>
            </a:endParaRPr>
          </a:p>
          <a:p>
            <a:pPr marL="11131">
              <a:spcBef>
                <a:spcPts val="526"/>
              </a:spcBef>
            </a:pPr>
            <a:r>
              <a:rPr sz="1300" b="1" dirty="0">
                <a:solidFill>
                  <a:srgbClr val="425B6C"/>
                </a:solidFill>
                <a:latin typeface="BelfiusAlternative"/>
                <a:cs typeface="BelfiusAlternative"/>
              </a:rPr>
              <a:t>78</a:t>
            </a:r>
            <a:r>
              <a:rPr sz="1300" b="1" spc="-66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personnel administratif</a:t>
            </a:r>
            <a:endParaRPr sz="1100" dirty="0">
              <a:latin typeface="BelfiusAlternative"/>
              <a:cs typeface="BelfiusAlternative"/>
            </a:endParaRPr>
          </a:p>
          <a:p>
            <a:pPr marL="11131">
              <a:spcBef>
                <a:spcPts val="526"/>
              </a:spcBef>
            </a:pPr>
            <a:r>
              <a:rPr sz="1300" b="1" dirty="0">
                <a:solidFill>
                  <a:srgbClr val="425B6C"/>
                </a:solidFill>
                <a:latin typeface="BelfiusAlternative"/>
                <a:cs typeface="BelfiusAlternative"/>
              </a:rPr>
              <a:t>51</a:t>
            </a:r>
            <a:r>
              <a:rPr sz="1300" b="1" spc="-66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personnel salarié</a:t>
            </a:r>
            <a:endParaRPr sz="1100" dirty="0">
              <a:latin typeface="BelfiusAlternative"/>
              <a:cs typeface="BelfiusAlternative"/>
            </a:endParaRPr>
          </a:p>
          <a:p>
            <a:pPr marL="11131">
              <a:spcBef>
                <a:spcPts val="526"/>
              </a:spcBef>
            </a:pPr>
            <a:r>
              <a:rPr sz="1300" b="1" dirty="0">
                <a:solidFill>
                  <a:srgbClr val="425B6C"/>
                </a:solidFill>
                <a:latin typeface="BelfiusAlternative"/>
                <a:cs typeface="BelfiusAlternative"/>
              </a:rPr>
              <a:t>49</a:t>
            </a:r>
            <a:r>
              <a:rPr sz="1300" b="1" spc="-66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100" b="1" spc="-9" dirty="0">
                <a:solidFill>
                  <a:srgbClr val="425B6C"/>
                </a:solidFill>
                <a:latin typeface="BelfiusAlternative"/>
                <a:cs typeface="BelfiusAlternative"/>
              </a:rPr>
              <a:t>personne</a:t>
            </a:r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1100" b="1" spc="-13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100" b="1" spc="-9" dirty="0">
                <a:solidFill>
                  <a:srgbClr val="425B6C"/>
                </a:solidFill>
                <a:latin typeface="BelfiusAlternative"/>
                <a:cs typeface="BelfiusAlternative"/>
              </a:rPr>
              <a:t>paramédical</a:t>
            </a:r>
            <a:endParaRPr sz="1100" dirty="0">
              <a:latin typeface="BelfiusAlternative"/>
              <a:cs typeface="BelfiusAlternative"/>
            </a:endParaRPr>
          </a:p>
          <a:p>
            <a:pPr marL="11131">
              <a:spcBef>
                <a:spcPts val="526"/>
              </a:spcBef>
            </a:pPr>
            <a:r>
              <a:rPr sz="1300" b="1" dirty="0">
                <a:solidFill>
                  <a:srgbClr val="425B6C"/>
                </a:solidFill>
                <a:latin typeface="BelfiusAlternative"/>
                <a:cs typeface="BelfiusAlternative"/>
              </a:rPr>
              <a:t>18</a:t>
            </a:r>
            <a:r>
              <a:rPr sz="1300" b="1" spc="-66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100" b="1" spc="-9" dirty="0">
                <a:solidFill>
                  <a:srgbClr val="425B6C"/>
                </a:solidFill>
                <a:latin typeface="BelfiusAlternative"/>
                <a:cs typeface="BelfiusAlternative"/>
              </a:rPr>
              <a:t>autr</a:t>
            </a:r>
            <a:r>
              <a:rPr sz="1100" b="1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1100" b="1" spc="-13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100" b="1" spc="-9" dirty="0">
                <a:solidFill>
                  <a:srgbClr val="425B6C"/>
                </a:solidFill>
                <a:latin typeface="BelfiusAlternative"/>
                <a:cs typeface="BelfiusAlternative"/>
              </a:rPr>
              <a:t>personnel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99639" y="3957827"/>
            <a:ext cx="90082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" algn="ctr"/>
            <a:r>
              <a:rPr sz="1000" b="1" spc="-110" dirty="0">
                <a:solidFill>
                  <a:srgbClr val="425B6C"/>
                </a:solidFill>
                <a:latin typeface="BelfiusAlternative"/>
                <a:cs typeface="BelfiusAlternative"/>
              </a:rPr>
              <a:t>47</a:t>
            </a:r>
            <a:r>
              <a:rPr sz="1000" b="1" spc="-88" dirty="0">
                <a:solidFill>
                  <a:srgbClr val="425B6C"/>
                </a:solidFill>
                <a:latin typeface="BelfiusAlternative"/>
                <a:cs typeface="BelfiusAlternative"/>
              </a:rPr>
              <a:t>2</a:t>
            </a:r>
            <a:r>
              <a:rPr sz="1000" b="1" spc="-79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000" b="1" spc="-96" dirty="0">
                <a:solidFill>
                  <a:srgbClr val="425B6C"/>
                </a:solidFill>
                <a:latin typeface="BelfiusAlternative"/>
                <a:cs typeface="BelfiusAlternative"/>
              </a:rPr>
              <a:t>€</a:t>
            </a:r>
            <a:endParaRPr sz="1000" dirty="0">
              <a:latin typeface="BelfiusAlternative"/>
              <a:cs typeface="BelfiusAlternative"/>
            </a:endParaRPr>
          </a:p>
          <a:p>
            <a:pPr marL="11131" marR="4453" algn="ctr"/>
            <a:r>
              <a:rPr sz="1000" b="1" spc="-48" dirty="0">
                <a:solidFill>
                  <a:srgbClr val="425B6C"/>
                </a:solidFill>
                <a:latin typeface="BelfiusAlternative"/>
                <a:cs typeface="BelfiusAlternative"/>
              </a:rPr>
              <a:t>rémunérations </a:t>
            </a:r>
            <a:r>
              <a:rPr sz="1000" b="1" dirty="0">
                <a:solidFill>
                  <a:srgbClr val="425B6C"/>
                </a:solidFill>
                <a:latin typeface="BelfiusAlternative"/>
                <a:cs typeface="BelfiusAlternative"/>
              </a:rPr>
              <a:t>par journée justifiée 2014</a:t>
            </a:r>
            <a:endParaRPr sz="1000" dirty="0">
              <a:latin typeface="BelfiusAlternative"/>
              <a:cs typeface="BelfiusAlternative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548089" y="4766998"/>
            <a:ext cx="2688901" cy="0"/>
          </a:xfrm>
          <a:custGeom>
            <a:avLst/>
            <a:gdLst/>
            <a:ahLst/>
            <a:cxnLst/>
            <a:rect l="l" t="t" r="r" b="b"/>
            <a:pathLst>
              <a:path w="3144520">
                <a:moveTo>
                  <a:pt x="0" y="0"/>
                </a:moveTo>
                <a:lnTo>
                  <a:pt x="3143935" y="0"/>
                </a:lnTo>
              </a:path>
            </a:pathLst>
          </a:custGeom>
          <a:ln w="762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388730" y="4695650"/>
            <a:ext cx="12868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6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1,5</a:t>
            </a:r>
            <a:endParaRPr sz="600">
              <a:latin typeface="BelfiusAlternative"/>
              <a:cs typeface="BelfiusAlternativ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88807" y="4434955"/>
            <a:ext cx="128146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6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2,0</a:t>
            </a:r>
            <a:endParaRPr sz="600">
              <a:latin typeface="BelfiusAlternative"/>
              <a:cs typeface="BelfiusAlternative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884145" y="4558442"/>
            <a:ext cx="2016676" cy="0"/>
          </a:xfrm>
          <a:custGeom>
            <a:avLst/>
            <a:gdLst/>
            <a:ahLst/>
            <a:cxnLst/>
            <a:rect l="l" t="t" r="r" b="b"/>
            <a:pathLst>
              <a:path w="2358390">
                <a:moveTo>
                  <a:pt x="0" y="0"/>
                </a:moveTo>
                <a:lnTo>
                  <a:pt x="2357949" y="0"/>
                </a:lnTo>
              </a:path>
            </a:pathLst>
          </a:custGeom>
          <a:ln w="15240">
            <a:solidFill>
              <a:srgbClr val="5F08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72539" y="4519335"/>
            <a:ext cx="52127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25653">
            <a:solidFill>
              <a:srgbClr val="5F08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58074" y="4558438"/>
            <a:ext cx="52127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25653">
            <a:solidFill>
              <a:srgbClr val="5F08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30178" y="4558438"/>
            <a:ext cx="52127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25653">
            <a:solidFill>
              <a:srgbClr val="5F08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02275" y="4558438"/>
            <a:ext cx="52127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25653">
            <a:solidFill>
              <a:srgbClr val="5F08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74379" y="4558438"/>
            <a:ext cx="52127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25653">
            <a:solidFill>
              <a:srgbClr val="5F08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419721" y="4447981"/>
            <a:ext cx="115928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355065" algn="l"/>
              </a:tabLst>
            </a:pPr>
            <a:r>
              <a:rPr sz="600" u="heavy" dirty="0">
                <a:solidFill>
                  <a:srgbClr val="58595B"/>
                </a:solidFill>
                <a:latin typeface="BelfiusAlternative"/>
                <a:cs typeface="BelfiusAlternative"/>
              </a:rPr>
              <a:t> 	</a:t>
            </a:r>
            <a:r>
              <a:rPr sz="600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6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Autre Personnel</a:t>
            </a:r>
            <a:endParaRPr sz="600">
              <a:latin typeface="BelfiusAlternative"/>
              <a:cs typeface="BelfiusAlternative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799584" y="4791759"/>
            <a:ext cx="201993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6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2014</a:t>
            </a:r>
            <a:endParaRPr sz="600">
              <a:latin typeface="BelfiusAlternative"/>
              <a:cs typeface="BelfiusAlternative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127456" y="4791759"/>
            <a:ext cx="201993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6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2013</a:t>
            </a:r>
            <a:endParaRPr sz="600">
              <a:latin typeface="BelfiusAlternative"/>
              <a:cs typeface="BelfiusAlternative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455403" y="4791759"/>
            <a:ext cx="201993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6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2012</a:t>
            </a:r>
            <a:endParaRPr sz="600">
              <a:latin typeface="BelfiusAlternative"/>
              <a:cs typeface="BelfiusAlternative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783275" y="4791759"/>
            <a:ext cx="201993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6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2011</a:t>
            </a:r>
            <a:endParaRPr sz="600">
              <a:latin typeface="BelfiusAlternative"/>
              <a:cs typeface="BelfiusAlternative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548089" y="3815318"/>
            <a:ext cx="2673697" cy="0"/>
          </a:xfrm>
          <a:custGeom>
            <a:avLst/>
            <a:gdLst/>
            <a:ahLst/>
            <a:cxnLst/>
            <a:rect l="l" t="t" r="r" b="b"/>
            <a:pathLst>
              <a:path w="3126740">
                <a:moveTo>
                  <a:pt x="0" y="0"/>
                </a:moveTo>
                <a:lnTo>
                  <a:pt x="3126600" y="0"/>
                </a:lnTo>
              </a:path>
            </a:pathLst>
          </a:custGeom>
          <a:ln w="762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84146" y="3919595"/>
            <a:ext cx="672225" cy="26487"/>
          </a:xfrm>
          <a:custGeom>
            <a:avLst/>
            <a:gdLst/>
            <a:ahLst/>
            <a:cxnLst/>
            <a:rect l="l" t="t" r="r" b="b"/>
            <a:pathLst>
              <a:path w="786129" h="29210">
                <a:moveTo>
                  <a:pt x="785977" y="0"/>
                </a:moveTo>
                <a:lnTo>
                  <a:pt x="0" y="28752"/>
                </a:lnTo>
              </a:path>
            </a:pathLst>
          </a:custGeom>
          <a:ln w="1524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556243" y="3867461"/>
            <a:ext cx="672225" cy="52399"/>
          </a:xfrm>
          <a:custGeom>
            <a:avLst/>
            <a:gdLst/>
            <a:ahLst/>
            <a:cxnLst/>
            <a:rect l="l" t="t" r="r" b="b"/>
            <a:pathLst>
              <a:path w="786129" h="57785">
                <a:moveTo>
                  <a:pt x="785977" y="0"/>
                </a:moveTo>
                <a:lnTo>
                  <a:pt x="0" y="57492"/>
                </a:lnTo>
              </a:path>
            </a:pathLst>
          </a:custGeom>
          <a:ln w="1524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28338" y="3867466"/>
            <a:ext cx="672225" cy="26487"/>
          </a:xfrm>
          <a:custGeom>
            <a:avLst/>
            <a:gdLst/>
            <a:ahLst/>
            <a:cxnLst/>
            <a:rect l="l" t="t" r="r" b="b"/>
            <a:pathLst>
              <a:path w="786129" h="29210">
                <a:moveTo>
                  <a:pt x="785990" y="28740"/>
                </a:moveTo>
                <a:lnTo>
                  <a:pt x="0" y="0"/>
                </a:lnTo>
              </a:path>
            </a:pathLst>
          </a:custGeom>
          <a:ln w="1524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572539" y="3828352"/>
            <a:ext cx="52127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25654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58074" y="3945663"/>
            <a:ext cx="52127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25641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30178" y="3919597"/>
            <a:ext cx="52127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25653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02275" y="3867455"/>
            <a:ext cx="52127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25654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74379" y="3893525"/>
            <a:ext cx="52127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25654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4450188" y="4004667"/>
            <a:ext cx="279749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732"/>
              </a:lnSpc>
              <a:tabLst>
                <a:tab pos="2844415" algn="l"/>
              </a:tabLst>
            </a:pPr>
            <a:r>
              <a:rPr sz="6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4 </a:t>
            </a:r>
            <a:r>
              <a:rPr sz="600" spc="44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600" u="sng" dirty="0">
                <a:solidFill>
                  <a:srgbClr val="58595B"/>
                </a:solidFill>
                <a:latin typeface="BelfiusAlternative"/>
                <a:cs typeface="BelfiusAlternative"/>
              </a:rPr>
              <a:t> 	</a:t>
            </a:r>
            <a:endParaRPr sz="600">
              <a:latin typeface="BelfiusAlternative"/>
              <a:cs typeface="BelfiusAlternative"/>
            </a:endParaRPr>
          </a:p>
          <a:p>
            <a:pPr marL="89045" algn="ctr">
              <a:lnSpc>
                <a:spcPts val="732"/>
              </a:lnSpc>
              <a:tabLst>
                <a:tab pos="778026" algn="l"/>
                <a:tab pos="1466452" algn="l"/>
                <a:tab pos="2155434" algn="l"/>
              </a:tabLst>
            </a:pPr>
            <a:r>
              <a:rPr sz="6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2011	2012	2013	2014</a:t>
            </a:r>
            <a:endParaRPr sz="600">
              <a:latin typeface="BelfiusAlternative"/>
              <a:cs typeface="BelfiusAlternative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450189" y="3743973"/>
            <a:ext cx="6678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6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5</a:t>
            </a:r>
            <a:endParaRPr sz="600">
              <a:latin typeface="BelfiusAlternative"/>
              <a:cs typeface="BelfiusAlternative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797770" y="3756997"/>
            <a:ext cx="871636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6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Personnel paramédicals</a:t>
            </a:r>
            <a:endParaRPr sz="600" dirty="0">
              <a:latin typeface="BelfiusAlternative"/>
              <a:cs typeface="BelfiusAlternative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548089" y="3193434"/>
            <a:ext cx="2673697" cy="0"/>
          </a:xfrm>
          <a:custGeom>
            <a:avLst/>
            <a:gdLst/>
            <a:ahLst/>
            <a:cxnLst/>
            <a:rect l="l" t="t" r="r" b="b"/>
            <a:pathLst>
              <a:path w="3126740">
                <a:moveTo>
                  <a:pt x="0" y="0"/>
                </a:moveTo>
                <a:lnTo>
                  <a:pt x="3126600" y="0"/>
                </a:lnTo>
              </a:path>
            </a:pathLst>
          </a:custGeom>
          <a:ln w="7620">
            <a:solidFill>
              <a:srgbClr val="B3C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84146" y="3193435"/>
            <a:ext cx="672225" cy="26487"/>
          </a:xfrm>
          <a:custGeom>
            <a:avLst/>
            <a:gdLst/>
            <a:ahLst/>
            <a:cxnLst/>
            <a:rect l="l" t="t" r="r" b="b"/>
            <a:pathLst>
              <a:path w="786129" h="29210">
                <a:moveTo>
                  <a:pt x="785977" y="0"/>
                </a:moveTo>
                <a:lnTo>
                  <a:pt x="0" y="28740"/>
                </a:lnTo>
              </a:path>
            </a:pathLst>
          </a:custGeom>
          <a:ln w="1524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56243" y="3193434"/>
            <a:ext cx="672225" cy="0"/>
          </a:xfrm>
          <a:custGeom>
            <a:avLst/>
            <a:gdLst/>
            <a:ahLst/>
            <a:cxnLst/>
            <a:rect l="l" t="t" r="r" b="b"/>
            <a:pathLst>
              <a:path w="786129">
                <a:moveTo>
                  <a:pt x="785977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28338" y="3193437"/>
            <a:ext cx="672225" cy="52399"/>
          </a:xfrm>
          <a:custGeom>
            <a:avLst/>
            <a:gdLst/>
            <a:ahLst/>
            <a:cxnLst/>
            <a:rect l="l" t="t" r="r" b="b"/>
            <a:pathLst>
              <a:path w="786129" h="57785">
                <a:moveTo>
                  <a:pt x="785990" y="57492"/>
                </a:moveTo>
                <a:lnTo>
                  <a:pt x="0" y="0"/>
                </a:lnTo>
              </a:path>
            </a:pathLst>
          </a:custGeom>
          <a:ln w="1524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572539" y="3206468"/>
            <a:ext cx="52127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2565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58074" y="3219507"/>
            <a:ext cx="52127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2565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30178" y="3193437"/>
            <a:ext cx="52127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2565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02275" y="3193437"/>
            <a:ext cx="52127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2565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74379" y="3245570"/>
            <a:ext cx="52127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2565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4450188" y="3382779"/>
            <a:ext cx="279749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736"/>
              </a:lnSpc>
              <a:tabLst>
                <a:tab pos="2844415" algn="l"/>
              </a:tabLst>
            </a:pPr>
            <a:r>
              <a:rPr sz="6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4 </a:t>
            </a:r>
            <a:r>
              <a:rPr sz="600" spc="44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600" u="sng" dirty="0">
                <a:solidFill>
                  <a:srgbClr val="58595B"/>
                </a:solidFill>
                <a:latin typeface="BelfiusAlternative"/>
                <a:cs typeface="BelfiusAlternative"/>
              </a:rPr>
              <a:t> 	</a:t>
            </a:r>
            <a:endParaRPr sz="600" dirty="0">
              <a:latin typeface="BelfiusAlternative"/>
              <a:cs typeface="BelfiusAlternative"/>
            </a:endParaRPr>
          </a:p>
          <a:p>
            <a:pPr marL="89045" algn="ctr">
              <a:lnSpc>
                <a:spcPts val="736"/>
              </a:lnSpc>
              <a:tabLst>
                <a:tab pos="778026" algn="l"/>
                <a:tab pos="1466452" algn="l"/>
                <a:tab pos="2155434" algn="l"/>
              </a:tabLst>
            </a:pPr>
            <a:r>
              <a:rPr sz="6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2011	2012	2013	2014</a:t>
            </a:r>
            <a:endParaRPr sz="600" dirty="0">
              <a:latin typeface="BelfiusAlternative"/>
              <a:cs typeface="BelfiusAlternative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450189" y="3122085"/>
            <a:ext cx="6678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6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5</a:t>
            </a:r>
            <a:endParaRPr sz="600">
              <a:latin typeface="BelfiusAlternative"/>
              <a:cs typeface="BelfiusAlternative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419720" y="3135114"/>
            <a:ext cx="1249686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355065" algn="l"/>
              </a:tabLst>
            </a:pPr>
            <a:r>
              <a:rPr sz="600" u="heavy" dirty="0">
                <a:solidFill>
                  <a:srgbClr val="58595B"/>
                </a:solidFill>
                <a:latin typeface="BelfiusAlternative"/>
                <a:cs typeface="BelfiusAlternative"/>
              </a:rPr>
              <a:t> 	</a:t>
            </a:r>
            <a:r>
              <a:rPr sz="600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6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Personnel salarié</a:t>
            </a:r>
            <a:endParaRPr sz="600">
              <a:latin typeface="BelfiusAlternative"/>
              <a:cs typeface="BelfiusAlternative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450108" y="2760895"/>
            <a:ext cx="279749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2855545" algn="l"/>
              </a:tabLst>
            </a:pPr>
            <a:r>
              <a:rPr sz="6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7 </a:t>
            </a:r>
            <a:r>
              <a:rPr sz="600" spc="44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600" u="sng" dirty="0">
                <a:solidFill>
                  <a:srgbClr val="58595B"/>
                </a:solidFill>
                <a:latin typeface="BelfiusAlternative"/>
                <a:cs typeface="BelfiusAlternative"/>
              </a:rPr>
              <a:t> 	</a:t>
            </a:r>
            <a:endParaRPr sz="600" dirty="0">
              <a:latin typeface="BelfiusAlternative"/>
              <a:cs typeface="BelfiusAlternative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450186" y="2500201"/>
            <a:ext cx="278935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2847197" algn="l"/>
              </a:tabLst>
            </a:pPr>
            <a:r>
              <a:rPr sz="6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8  </a:t>
            </a:r>
            <a:r>
              <a:rPr sz="600" spc="-53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600" u="sng" dirty="0">
                <a:solidFill>
                  <a:srgbClr val="58595B"/>
                </a:solidFill>
                <a:latin typeface="BelfiusAlternative"/>
                <a:cs typeface="BelfiusAlternative"/>
              </a:rPr>
              <a:t> 	</a:t>
            </a:r>
            <a:endParaRPr sz="600">
              <a:latin typeface="BelfiusAlternative"/>
              <a:cs typeface="BelfiusAlternative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884146" y="2727970"/>
            <a:ext cx="672225" cy="52399"/>
          </a:xfrm>
          <a:custGeom>
            <a:avLst/>
            <a:gdLst/>
            <a:ahLst/>
            <a:cxnLst/>
            <a:rect l="l" t="t" r="r" b="b"/>
            <a:pathLst>
              <a:path w="786129" h="57785">
                <a:moveTo>
                  <a:pt x="785977" y="0"/>
                </a:moveTo>
                <a:lnTo>
                  <a:pt x="0" y="57505"/>
                </a:lnTo>
              </a:path>
            </a:pathLst>
          </a:custGeom>
          <a:ln w="1524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556243" y="2701900"/>
            <a:ext cx="672225" cy="26487"/>
          </a:xfrm>
          <a:custGeom>
            <a:avLst/>
            <a:gdLst/>
            <a:ahLst/>
            <a:cxnLst/>
            <a:rect l="l" t="t" r="r" b="b"/>
            <a:pathLst>
              <a:path w="786129" h="29210">
                <a:moveTo>
                  <a:pt x="785977" y="0"/>
                </a:moveTo>
                <a:lnTo>
                  <a:pt x="0" y="28752"/>
                </a:lnTo>
              </a:path>
            </a:pathLst>
          </a:custGeom>
          <a:ln w="1524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228338" y="2701897"/>
            <a:ext cx="672225" cy="26487"/>
          </a:xfrm>
          <a:custGeom>
            <a:avLst/>
            <a:gdLst/>
            <a:ahLst/>
            <a:cxnLst/>
            <a:rect l="l" t="t" r="r" b="b"/>
            <a:pathLst>
              <a:path w="786129" h="29210">
                <a:moveTo>
                  <a:pt x="785990" y="28752"/>
                </a:moveTo>
                <a:lnTo>
                  <a:pt x="0" y="0"/>
                </a:lnTo>
              </a:path>
            </a:pathLst>
          </a:custGeom>
          <a:ln w="1523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72539" y="2584584"/>
            <a:ext cx="52127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25654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858074" y="2780110"/>
            <a:ext cx="52127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25654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530178" y="2727969"/>
            <a:ext cx="52127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25654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02275" y="2701900"/>
            <a:ext cx="52127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25654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74379" y="2727969"/>
            <a:ext cx="52127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25654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7419720" y="2513230"/>
            <a:ext cx="1400752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355065" algn="l"/>
              </a:tabLst>
            </a:pPr>
            <a:r>
              <a:rPr sz="600" u="heavy" dirty="0">
                <a:solidFill>
                  <a:schemeClr val="accent1"/>
                </a:solidFill>
                <a:latin typeface="BelfiusAlternative"/>
                <a:cs typeface="BelfiusAlternative"/>
              </a:rPr>
              <a:t> 	</a:t>
            </a:r>
            <a:r>
              <a:rPr sz="600" dirty="0">
                <a:solidFill>
                  <a:schemeClr val="accent1"/>
                </a:solidFill>
                <a:latin typeface="BelfiusAlternative"/>
                <a:cs typeface="BelfiusAlternative"/>
              </a:rPr>
              <a:t> </a:t>
            </a:r>
            <a:r>
              <a:rPr sz="600" spc="4" dirty="0">
                <a:solidFill>
                  <a:schemeClr val="accent1"/>
                </a:solidFill>
                <a:latin typeface="BelfiusAlternative"/>
                <a:cs typeface="BelfiusAlternative"/>
              </a:rPr>
              <a:t>Personnel administratif</a:t>
            </a:r>
            <a:endParaRPr sz="600" dirty="0">
              <a:solidFill>
                <a:schemeClr val="accent1"/>
              </a:solidFill>
              <a:latin typeface="BelfiusAlternative"/>
              <a:cs typeface="BelfiusAlternative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127456" y="2857091"/>
            <a:ext cx="1094330" cy="2410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699556" algn="l"/>
              </a:tabLst>
            </a:pPr>
            <a:r>
              <a:rPr sz="6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2013	2014</a:t>
            </a:r>
            <a:endParaRPr sz="600" dirty="0">
              <a:latin typeface="BelfiusAlternative"/>
              <a:cs typeface="BelfiusAlternative"/>
            </a:endParaRPr>
          </a:p>
          <a:p>
            <a:pPr marL="43966">
              <a:spcBef>
                <a:spcPts val="167"/>
              </a:spcBef>
            </a:pPr>
            <a:r>
              <a:rPr sz="800" b="1" spc="-53" dirty="0">
                <a:solidFill>
                  <a:srgbClr val="425B6C"/>
                </a:solidFill>
                <a:latin typeface="BelfiusNormal"/>
                <a:cs typeface="BelfiusNormal"/>
              </a:rPr>
              <a:t>5,0</a:t>
            </a:r>
            <a:endParaRPr sz="800" dirty="0">
              <a:latin typeface="BelfiusNormal"/>
              <a:cs typeface="BelfiusNorm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455403" y="2857091"/>
            <a:ext cx="201993" cy="246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6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2012</a:t>
            </a:r>
            <a:endParaRPr sz="600">
              <a:latin typeface="BelfiusAlternative"/>
              <a:cs typeface="BelfiusAlternative"/>
            </a:endParaRPr>
          </a:p>
          <a:p>
            <a:pPr marL="38957">
              <a:spcBef>
                <a:spcPts val="167"/>
              </a:spcBef>
            </a:pPr>
            <a:r>
              <a:rPr sz="800" b="1" spc="-53" dirty="0">
                <a:solidFill>
                  <a:srgbClr val="425B6C"/>
                </a:solidFill>
                <a:latin typeface="BelfiusNormal"/>
                <a:cs typeface="BelfiusNormal"/>
              </a:rPr>
              <a:t>5,0</a:t>
            </a:r>
            <a:endParaRPr sz="800">
              <a:latin typeface="BelfiusNormal"/>
              <a:cs typeface="BelfiusNorm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783275" y="2857092"/>
            <a:ext cx="201993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6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2011</a:t>
            </a:r>
            <a:endParaRPr sz="600">
              <a:latin typeface="BelfiusAlternative"/>
              <a:cs typeface="BelfiusAlternative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548089" y="2210367"/>
            <a:ext cx="2688901" cy="0"/>
          </a:xfrm>
          <a:custGeom>
            <a:avLst/>
            <a:gdLst/>
            <a:ahLst/>
            <a:cxnLst/>
            <a:rect l="l" t="t" r="r" b="b"/>
            <a:pathLst>
              <a:path w="3144520">
                <a:moveTo>
                  <a:pt x="0" y="0"/>
                </a:moveTo>
                <a:lnTo>
                  <a:pt x="3143935" y="0"/>
                </a:lnTo>
              </a:path>
            </a:pathLst>
          </a:custGeom>
          <a:ln w="7620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213674" y="2207107"/>
            <a:ext cx="13032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7188">
            <a:solidFill>
              <a:srgbClr val="F59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885774" y="2207107"/>
            <a:ext cx="13032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7188">
            <a:solidFill>
              <a:srgbClr val="F59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557874" y="2207107"/>
            <a:ext cx="13032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7188">
            <a:solidFill>
              <a:srgbClr val="F59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4405226" y="2139011"/>
            <a:ext cx="111857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6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25</a:t>
            </a:r>
            <a:endParaRPr sz="600">
              <a:latin typeface="BelfiusAlternative"/>
              <a:cs typeface="BelfiusAlternative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405148" y="1878317"/>
            <a:ext cx="282790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2886155" algn="l"/>
              </a:tabLst>
            </a:pPr>
            <a:r>
              <a:rPr sz="6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30 </a:t>
            </a:r>
            <a:r>
              <a:rPr sz="600" spc="44" dirty="0">
                <a:solidFill>
                  <a:srgbClr val="58595B"/>
                </a:solidFill>
                <a:latin typeface="BelfiusAlternative"/>
                <a:cs typeface="BelfiusAlternative"/>
              </a:rPr>
              <a:t> </a:t>
            </a:r>
            <a:r>
              <a:rPr sz="600" u="sng" dirty="0">
                <a:solidFill>
                  <a:srgbClr val="58595B"/>
                </a:solidFill>
                <a:latin typeface="BelfiusAlternative"/>
                <a:cs typeface="BelfiusAlternative"/>
              </a:rPr>
              <a:t> 	</a:t>
            </a:r>
            <a:endParaRPr sz="600">
              <a:latin typeface="BelfiusAlternative"/>
              <a:cs typeface="BelfiusAlternative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884146" y="2189512"/>
            <a:ext cx="672225" cy="21305"/>
          </a:xfrm>
          <a:custGeom>
            <a:avLst/>
            <a:gdLst/>
            <a:ahLst/>
            <a:cxnLst/>
            <a:rect l="l" t="t" r="r" b="b"/>
            <a:pathLst>
              <a:path w="786129" h="23494">
                <a:moveTo>
                  <a:pt x="785977" y="0"/>
                </a:moveTo>
                <a:lnTo>
                  <a:pt x="0" y="22999"/>
                </a:lnTo>
              </a:path>
            </a:pathLst>
          </a:custGeom>
          <a:ln w="15240">
            <a:solidFill>
              <a:srgbClr val="F59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556243" y="2132156"/>
            <a:ext cx="672225" cy="57582"/>
          </a:xfrm>
          <a:custGeom>
            <a:avLst/>
            <a:gdLst/>
            <a:ahLst/>
            <a:cxnLst/>
            <a:rect l="l" t="t" r="r" b="b"/>
            <a:pathLst>
              <a:path w="786129" h="63500">
                <a:moveTo>
                  <a:pt x="785977" y="0"/>
                </a:moveTo>
                <a:lnTo>
                  <a:pt x="0" y="63246"/>
                </a:lnTo>
              </a:path>
            </a:pathLst>
          </a:custGeom>
          <a:ln w="15240">
            <a:solidFill>
              <a:srgbClr val="F59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228338" y="2132156"/>
            <a:ext cx="672225" cy="42035"/>
          </a:xfrm>
          <a:custGeom>
            <a:avLst/>
            <a:gdLst/>
            <a:ahLst/>
            <a:cxnLst/>
            <a:rect l="l" t="t" r="r" b="b"/>
            <a:pathLst>
              <a:path w="786129" h="46355">
                <a:moveTo>
                  <a:pt x="785990" y="45999"/>
                </a:moveTo>
                <a:lnTo>
                  <a:pt x="0" y="0"/>
                </a:lnTo>
              </a:path>
            </a:pathLst>
          </a:custGeom>
          <a:ln w="15240">
            <a:solidFill>
              <a:srgbClr val="F59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572539" y="1962700"/>
            <a:ext cx="52127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25654">
            <a:solidFill>
              <a:srgbClr val="F59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58074" y="2210369"/>
            <a:ext cx="52127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25654">
            <a:solidFill>
              <a:srgbClr val="F59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30178" y="2189508"/>
            <a:ext cx="52127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25654">
            <a:solidFill>
              <a:srgbClr val="F59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202275" y="2132156"/>
            <a:ext cx="52127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25654">
            <a:solidFill>
              <a:srgbClr val="F59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74379" y="2173865"/>
            <a:ext cx="52127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25654">
            <a:solidFill>
              <a:srgbClr val="F598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7419720" y="1891345"/>
            <a:ext cx="1159290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355065" algn="l"/>
              </a:tabLst>
            </a:pPr>
            <a:r>
              <a:rPr sz="600" u="heavy" dirty="0">
                <a:solidFill>
                  <a:schemeClr val="accent5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 	</a:t>
            </a:r>
            <a:r>
              <a:rPr sz="600" dirty="0">
                <a:solidFill>
                  <a:schemeClr val="accent5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600" spc="4" dirty="0">
                <a:solidFill>
                  <a:schemeClr val="accent5">
                    <a:lumMod val="60000"/>
                    <a:lumOff val="40000"/>
                  </a:schemeClr>
                </a:solidFill>
                <a:latin typeface="BelfiusAlternative"/>
                <a:cs typeface="BelfiusAlternative"/>
              </a:rPr>
              <a:t>Personnal soignant</a:t>
            </a:r>
            <a:endParaRPr sz="600" dirty="0">
              <a:solidFill>
                <a:schemeClr val="accent5">
                  <a:lumMod val="60000"/>
                  <a:lumOff val="40000"/>
                </a:schemeClr>
              </a:solidFill>
              <a:latin typeface="BelfiusAlternative"/>
              <a:cs typeface="BelfiusAlternative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783274" y="2235206"/>
            <a:ext cx="2438512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699556" algn="l"/>
                <a:tab pos="1388537" algn="l"/>
                <a:tab pos="2077520" algn="l"/>
              </a:tabLst>
            </a:pPr>
            <a:r>
              <a:rPr sz="600" spc="4" dirty="0">
                <a:solidFill>
                  <a:srgbClr val="58595B"/>
                </a:solidFill>
                <a:latin typeface="BelfiusAlternative"/>
                <a:cs typeface="BelfiusAlternative"/>
              </a:rPr>
              <a:t>2011	2012	2013	2014</a:t>
            </a:r>
            <a:endParaRPr sz="600" dirty="0">
              <a:latin typeface="BelfiusAlternative"/>
              <a:cs typeface="BelfiusAlternative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4431380" y="1311555"/>
            <a:ext cx="4431742" cy="4061661"/>
          </a:xfrm>
          <a:custGeom>
            <a:avLst/>
            <a:gdLst/>
            <a:ahLst/>
            <a:cxnLst/>
            <a:rect l="l" t="t" r="r" b="b"/>
            <a:pathLst>
              <a:path w="5139690" h="4217670">
                <a:moveTo>
                  <a:pt x="5139626" y="4217301"/>
                </a:moveTo>
                <a:lnTo>
                  <a:pt x="5139626" y="287997"/>
                </a:lnTo>
                <a:lnTo>
                  <a:pt x="5139590" y="246922"/>
                </a:lnTo>
                <a:lnTo>
                  <a:pt x="5138654" y="176866"/>
                </a:lnTo>
                <a:lnTo>
                  <a:pt x="5135126" y="121499"/>
                </a:lnTo>
                <a:lnTo>
                  <a:pt x="5127278" y="79091"/>
                </a:lnTo>
                <a:lnTo>
                  <a:pt x="5103626" y="35999"/>
                </a:lnTo>
                <a:lnTo>
                  <a:pt x="5060535" y="12347"/>
                </a:lnTo>
                <a:lnTo>
                  <a:pt x="5018127" y="4499"/>
                </a:lnTo>
                <a:lnTo>
                  <a:pt x="4962759" y="971"/>
                </a:lnTo>
                <a:lnTo>
                  <a:pt x="4892704" y="35"/>
                </a:lnTo>
                <a:lnTo>
                  <a:pt x="4851628" y="0"/>
                </a:lnTo>
                <a:lnTo>
                  <a:pt x="288010" y="0"/>
                </a:lnTo>
                <a:lnTo>
                  <a:pt x="246933" y="35"/>
                </a:lnTo>
                <a:lnTo>
                  <a:pt x="176874" y="971"/>
                </a:lnTo>
                <a:lnTo>
                  <a:pt x="121504" y="4499"/>
                </a:lnTo>
                <a:lnTo>
                  <a:pt x="79094" y="12347"/>
                </a:lnTo>
                <a:lnTo>
                  <a:pt x="36001" y="35999"/>
                </a:lnTo>
                <a:lnTo>
                  <a:pt x="12348" y="79091"/>
                </a:lnTo>
                <a:lnTo>
                  <a:pt x="4500" y="121499"/>
                </a:lnTo>
                <a:lnTo>
                  <a:pt x="972" y="176866"/>
                </a:lnTo>
                <a:lnTo>
                  <a:pt x="36" y="246922"/>
                </a:lnTo>
                <a:lnTo>
                  <a:pt x="0" y="287997"/>
                </a:lnTo>
                <a:lnTo>
                  <a:pt x="0" y="3929303"/>
                </a:lnTo>
                <a:lnTo>
                  <a:pt x="36" y="3970379"/>
                </a:lnTo>
                <a:lnTo>
                  <a:pt x="972" y="4040434"/>
                </a:lnTo>
                <a:lnTo>
                  <a:pt x="4500" y="4095802"/>
                </a:lnTo>
                <a:lnTo>
                  <a:pt x="12348" y="4138210"/>
                </a:lnTo>
                <a:lnTo>
                  <a:pt x="36001" y="4181301"/>
                </a:lnTo>
                <a:lnTo>
                  <a:pt x="79094" y="4204953"/>
                </a:lnTo>
                <a:lnTo>
                  <a:pt x="121504" y="4212801"/>
                </a:lnTo>
                <a:lnTo>
                  <a:pt x="176874" y="4216329"/>
                </a:lnTo>
                <a:lnTo>
                  <a:pt x="246933" y="4217265"/>
                </a:lnTo>
                <a:lnTo>
                  <a:pt x="288010" y="4217301"/>
                </a:lnTo>
                <a:lnTo>
                  <a:pt x="5139626" y="4217301"/>
                </a:lnTo>
                <a:close/>
              </a:path>
            </a:pathLst>
          </a:custGeom>
          <a:ln w="12699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263562" y="1306750"/>
            <a:ext cx="4405844" cy="392132"/>
          </a:xfrm>
          <a:custGeom>
            <a:avLst/>
            <a:gdLst/>
            <a:ahLst/>
            <a:cxnLst/>
            <a:rect l="l" t="t" r="r" b="b"/>
            <a:pathLst>
              <a:path w="5152390" h="432435">
                <a:moveTo>
                  <a:pt x="203200" y="0"/>
                </a:moveTo>
                <a:lnTo>
                  <a:pt x="148132" y="203"/>
                </a:lnTo>
                <a:lnTo>
                  <a:pt x="104038" y="1625"/>
                </a:lnTo>
                <a:lnTo>
                  <a:pt x="55803" y="8712"/>
                </a:lnTo>
                <a:lnTo>
                  <a:pt x="18516" y="33807"/>
                </a:lnTo>
                <a:lnTo>
                  <a:pt x="5486" y="69697"/>
                </a:lnTo>
                <a:lnTo>
                  <a:pt x="685" y="124790"/>
                </a:lnTo>
                <a:lnTo>
                  <a:pt x="25" y="174218"/>
                </a:lnTo>
                <a:lnTo>
                  <a:pt x="0" y="432003"/>
                </a:lnTo>
                <a:lnTo>
                  <a:pt x="5152326" y="432003"/>
                </a:lnTo>
                <a:lnTo>
                  <a:pt x="5152301" y="174218"/>
                </a:lnTo>
                <a:lnTo>
                  <a:pt x="5151640" y="124790"/>
                </a:lnTo>
                <a:lnTo>
                  <a:pt x="5149151" y="85725"/>
                </a:lnTo>
                <a:lnTo>
                  <a:pt x="5139321" y="43891"/>
                </a:lnTo>
                <a:lnTo>
                  <a:pt x="5108435" y="13004"/>
                </a:lnTo>
                <a:lnTo>
                  <a:pt x="5066601" y="3175"/>
                </a:lnTo>
                <a:lnTo>
                  <a:pt x="5027536" y="685"/>
                </a:lnTo>
                <a:lnTo>
                  <a:pt x="203200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4904676" y="1420180"/>
            <a:ext cx="37647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é</a:t>
            </a:r>
            <a:r>
              <a:rPr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m</a:t>
            </a:r>
            <a:r>
              <a:rPr b="1" spc="22" dirty="0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b="1" spc="9" dirty="0">
                <a:solidFill>
                  <a:srgbClr val="FFFFFF"/>
                </a:solidFill>
                <a:latin typeface="BelfiusAlternative"/>
                <a:cs typeface="BelfiusAlternative"/>
              </a:rPr>
              <a:t>né</a:t>
            </a:r>
            <a:r>
              <a:rPr b="1" spc="44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r>
              <a:rPr b="1" spc="39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i</a:t>
            </a:r>
            <a:r>
              <a:rPr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on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=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39" dirty="0">
                <a:solidFill>
                  <a:srgbClr val="FFFFFF"/>
                </a:solidFill>
                <a:latin typeface="BelfiusAlternative"/>
                <a:cs typeface="BelfiusAlternative"/>
              </a:rPr>
              <a:t>4</a:t>
            </a:r>
            <a:r>
              <a:rPr b="1" spc="-75" dirty="0">
                <a:solidFill>
                  <a:srgbClr val="FFFFFF"/>
                </a:solidFill>
                <a:latin typeface="BelfiusAlternative"/>
                <a:cs typeface="BelfiusAlternative"/>
              </a:rPr>
              <a:t>4</a:t>
            </a:r>
            <a:r>
              <a:rPr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,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5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%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b="1" spc="18" dirty="0">
                <a:solidFill>
                  <a:srgbClr val="FFFFFF"/>
                </a:solidFill>
                <a:latin typeface="BelfiusAlternative"/>
                <a:cs typeface="BelfiusAlternative"/>
              </a:rPr>
              <a:t>d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u</a:t>
            </a:r>
            <a:r>
              <a:rPr b="1" spc="35" dirty="0">
                <a:solidFill>
                  <a:srgbClr val="FFFFFF"/>
                </a:solidFill>
                <a:latin typeface="BelfiusAlternative"/>
                <a:cs typeface="BelfiusAlternative"/>
              </a:rPr>
              <a:t> C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A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777025" y="2027898"/>
            <a:ext cx="211767" cy="125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800" b="1" spc="-53" dirty="0">
                <a:solidFill>
                  <a:srgbClr val="F598A1"/>
                </a:solidFill>
                <a:latin typeface="BelfiusNormal"/>
                <a:cs typeface="BelfiusNormal"/>
              </a:rPr>
              <a:t>25,0</a:t>
            </a:r>
            <a:endParaRPr sz="800">
              <a:latin typeface="BelfiusNormal"/>
              <a:cs typeface="BelfiusNorm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411952" y="2000511"/>
            <a:ext cx="1680328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1383529" algn="l"/>
              </a:tabLst>
            </a:pPr>
            <a:r>
              <a:rPr sz="800" b="1" spc="-53" dirty="0">
                <a:solidFill>
                  <a:srgbClr val="F598A1"/>
                </a:solidFill>
                <a:latin typeface="BelfiusNormal"/>
                <a:cs typeface="BelfiusNormal"/>
              </a:rPr>
              <a:t>25,</a:t>
            </a:r>
            <a:r>
              <a:rPr sz="800" b="1" spc="-44" dirty="0">
                <a:solidFill>
                  <a:srgbClr val="F598A1"/>
                </a:solidFill>
                <a:latin typeface="BelfiusNormal"/>
                <a:cs typeface="BelfiusNormal"/>
              </a:rPr>
              <a:t>4</a:t>
            </a:r>
            <a:r>
              <a:rPr sz="800" b="1" dirty="0">
                <a:solidFill>
                  <a:srgbClr val="F598A1"/>
                </a:solidFill>
                <a:latin typeface="BelfiusNormal"/>
                <a:cs typeface="BelfiusNormal"/>
              </a:rPr>
              <a:t>	</a:t>
            </a:r>
            <a:r>
              <a:rPr sz="1200" b="1" spc="-78" baseline="2923" dirty="0">
                <a:solidFill>
                  <a:srgbClr val="F598A1"/>
                </a:solidFill>
                <a:latin typeface="BelfiusNormal"/>
                <a:cs typeface="BelfiusNormal"/>
              </a:rPr>
              <a:t>25,7</a:t>
            </a:r>
            <a:endParaRPr sz="1200" baseline="2923" dirty="0">
              <a:latin typeface="BelfiusNormal"/>
              <a:cs typeface="BelfiusNorm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131600" y="1937384"/>
            <a:ext cx="211767" cy="125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800" b="1" spc="-53" dirty="0">
                <a:solidFill>
                  <a:srgbClr val="F598A1"/>
                </a:solidFill>
                <a:latin typeface="BelfiusNormal"/>
                <a:cs typeface="BelfiusNormal"/>
              </a:rPr>
              <a:t>26,5</a:t>
            </a:r>
            <a:endParaRPr sz="800">
              <a:latin typeface="BelfiusNormal"/>
              <a:cs typeface="BelfiusNorm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805186" y="2598747"/>
            <a:ext cx="155839" cy="125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800" b="1" spc="-53" dirty="0">
                <a:solidFill>
                  <a:srgbClr val="D3104A"/>
                </a:solidFill>
                <a:latin typeface="BelfiusNormal"/>
                <a:cs typeface="BelfiusNormal"/>
              </a:rPr>
              <a:t>7,2</a:t>
            </a:r>
            <a:endParaRPr sz="800">
              <a:latin typeface="BelfiusNormal"/>
              <a:cs typeface="BelfiusNorm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482474" y="2536334"/>
            <a:ext cx="1609806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1383529" algn="l"/>
              </a:tabLst>
            </a:pPr>
            <a:r>
              <a:rPr sz="800" b="1" spc="-48" dirty="0">
                <a:solidFill>
                  <a:srgbClr val="D3104A"/>
                </a:solidFill>
                <a:latin typeface="BelfiusNormal"/>
                <a:cs typeface="BelfiusNormal"/>
              </a:rPr>
              <a:t>7,</a:t>
            </a:r>
            <a:r>
              <a:rPr sz="800" b="1" spc="-44" dirty="0">
                <a:solidFill>
                  <a:srgbClr val="D3104A"/>
                </a:solidFill>
                <a:latin typeface="BelfiusNormal"/>
                <a:cs typeface="BelfiusNormal"/>
              </a:rPr>
              <a:t>4</a:t>
            </a:r>
            <a:r>
              <a:rPr sz="800" b="1" dirty="0">
                <a:solidFill>
                  <a:srgbClr val="D3104A"/>
                </a:solidFill>
                <a:latin typeface="BelfiusNormal"/>
                <a:cs typeface="BelfiusNormal"/>
              </a:rPr>
              <a:t>	</a:t>
            </a:r>
            <a:r>
              <a:rPr sz="800" b="1" spc="-53" dirty="0">
                <a:solidFill>
                  <a:srgbClr val="D3104A"/>
                </a:solidFill>
                <a:latin typeface="BelfiusNormal"/>
                <a:cs typeface="BelfiusNormal"/>
              </a:rPr>
              <a:t>7,4</a:t>
            </a:r>
            <a:endParaRPr sz="800">
              <a:latin typeface="BelfiusNormal"/>
              <a:cs typeface="BelfiusNorm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159762" y="2507669"/>
            <a:ext cx="155839" cy="125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800" b="1" spc="-53" dirty="0">
                <a:solidFill>
                  <a:srgbClr val="D3104A"/>
                </a:solidFill>
                <a:latin typeface="BelfiusNormal"/>
                <a:cs typeface="BelfiusNormal"/>
              </a:rPr>
              <a:t>7,5</a:t>
            </a:r>
            <a:endParaRPr sz="800">
              <a:latin typeface="BelfiusNormal"/>
              <a:cs typeface="BelfiusNorm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805281" y="3037435"/>
            <a:ext cx="155839" cy="125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800" b="1" spc="-53" dirty="0">
                <a:solidFill>
                  <a:srgbClr val="425B6C"/>
                </a:solidFill>
                <a:latin typeface="BelfiusNormal"/>
                <a:cs typeface="BelfiusNormal"/>
              </a:rPr>
              <a:t>4,9</a:t>
            </a:r>
            <a:endParaRPr sz="800">
              <a:latin typeface="BelfiusNormal"/>
              <a:cs typeface="BelfiusNorm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821725" y="3056170"/>
            <a:ext cx="155839" cy="125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800" b="1" spc="-53" dirty="0">
                <a:solidFill>
                  <a:srgbClr val="425B6C"/>
                </a:solidFill>
                <a:latin typeface="BelfiusNormal"/>
                <a:cs typeface="BelfiusNormal"/>
              </a:rPr>
              <a:t>4,8</a:t>
            </a:r>
            <a:endParaRPr sz="800" dirty="0">
              <a:latin typeface="BelfiusNormal"/>
              <a:cs typeface="BelfiusNorm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805377" y="3758049"/>
            <a:ext cx="155839" cy="125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800" b="1" spc="-53" dirty="0">
                <a:solidFill>
                  <a:srgbClr val="B3C0CB"/>
                </a:solidFill>
                <a:latin typeface="BelfiusNormal"/>
                <a:cs typeface="BelfiusNormal"/>
              </a:rPr>
              <a:t>4,5</a:t>
            </a:r>
            <a:endParaRPr sz="800">
              <a:latin typeface="BelfiusNormal"/>
              <a:cs typeface="BelfiusNorm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482665" y="3733558"/>
            <a:ext cx="155839" cy="125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800" b="1" spc="-53" dirty="0">
                <a:solidFill>
                  <a:srgbClr val="B3C0CB"/>
                </a:solidFill>
                <a:latin typeface="BelfiusNormal"/>
                <a:cs typeface="BelfiusNormal"/>
              </a:rPr>
              <a:t>4,6</a:t>
            </a:r>
            <a:endParaRPr sz="800">
              <a:latin typeface="BelfiusNormal"/>
              <a:cs typeface="BelfiusNorm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159955" y="3678934"/>
            <a:ext cx="155839" cy="125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800" b="1" spc="-53" dirty="0">
                <a:solidFill>
                  <a:srgbClr val="B3C0CB"/>
                </a:solidFill>
                <a:latin typeface="BelfiusNormal"/>
                <a:cs typeface="BelfiusNormal"/>
              </a:rPr>
              <a:t>4,8</a:t>
            </a:r>
            <a:endParaRPr sz="800">
              <a:latin typeface="BelfiusNormal"/>
              <a:cs typeface="BelfiusNorm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821821" y="3703424"/>
            <a:ext cx="155839" cy="125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800" b="1" spc="-53" dirty="0">
                <a:solidFill>
                  <a:srgbClr val="B3C0CB"/>
                </a:solidFill>
                <a:latin typeface="BelfiusNormal"/>
                <a:cs typeface="BelfiusNormal"/>
              </a:rPr>
              <a:t>4,7</a:t>
            </a:r>
            <a:endParaRPr sz="800">
              <a:latin typeface="BelfiusNormal"/>
              <a:cs typeface="BelfiusNorm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419720" y="3703424"/>
            <a:ext cx="357832" cy="125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355065" algn="l"/>
              </a:tabLst>
            </a:pPr>
            <a:r>
              <a:rPr sz="800" b="1" u="heavy" spc="-18" dirty="0">
                <a:solidFill>
                  <a:srgbClr val="B3C0CB"/>
                </a:solidFill>
                <a:latin typeface="BelfiusNormal"/>
                <a:cs typeface="BelfiusNormal"/>
              </a:rPr>
              <a:t> 	</a:t>
            </a:r>
            <a:endParaRPr sz="800">
              <a:latin typeface="BelfiusNormal"/>
              <a:cs typeface="BelfiusNorm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550261" y="4372574"/>
            <a:ext cx="269541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tabLst>
                <a:tab pos="272142" algn="l"/>
                <a:tab pos="966689" algn="l"/>
                <a:tab pos="1660678" algn="l"/>
                <a:tab pos="2339088" algn="l"/>
                <a:tab pos="2750919" algn="l"/>
              </a:tabLst>
            </a:pPr>
            <a:r>
              <a:rPr sz="800" b="1" u="sng" spc="-18" dirty="0">
                <a:solidFill>
                  <a:srgbClr val="5F0035"/>
                </a:solidFill>
                <a:latin typeface="BelfiusNormal"/>
                <a:cs typeface="BelfiusNormal"/>
              </a:rPr>
              <a:t> 	</a:t>
            </a:r>
            <a:r>
              <a:rPr sz="800" b="1" u="sng" spc="-53" dirty="0">
                <a:solidFill>
                  <a:srgbClr val="5F0035"/>
                </a:solidFill>
                <a:latin typeface="BelfiusNormal"/>
                <a:cs typeface="BelfiusNormal"/>
              </a:rPr>
              <a:t>1,9</a:t>
            </a:r>
            <a:r>
              <a:rPr sz="800" b="1" u="sng" spc="-18" dirty="0">
                <a:solidFill>
                  <a:srgbClr val="5F0035"/>
                </a:solidFill>
                <a:latin typeface="BelfiusNormal"/>
                <a:cs typeface="BelfiusNormal"/>
              </a:rPr>
              <a:t> </a:t>
            </a:r>
            <a:r>
              <a:rPr sz="800" b="1" u="sng" dirty="0">
                <a:solidFill>
                  <a:srgbClr val="5F0035"/>
                </a:solidFill>
                <a:latin typeface="BelfiusNormal"/>
                <a:cs typeface="BelfiusNormal"/>
              </a:rPr>
              <a:t>	</a:t>
            </a:r>
            <a:r>
              <a:rPr sz="800" b="1" u="sng" spc="-53" dirty="0">
                <a:solidFill>
                  <a:srgbClr val="5F0035"/>
                </a:solidFill>
                <a:latin typeface="BelfiusNormal"/>
                <a:cs typeface="BelfiusNormal"/>
              </a:rPr>
              <a:t>1,9</a:t>
            </a:r>
            <a:r>
              <a:rPr sz="800" b="1" u="sng" spc="-18" dirty="0">
                <a:solidFill>
                  <a:srgbClr val="5F0035"/>
                </a:solidFill>
                <a:latin typeface="BelfiusNormal"/>
                <a:cs typeface="BelfiusNormal"/>
              </a:rPr>
              <a:t> </a:t>
            </a:r>
            <a:r>
              <a:rPr sz="800" b="1" u="sng" dirty="0">
                <a:solidFill>
                  <a:srgbClr val="5F0035"/>
                </a:solidFill>
                <a:latin typeface="BelfiusNormal"/>
                <a:cs typeface="BelfiusNormal"/>
              </a:rPr>
              <a:t>	</a:t>
            </a:r>
            <a:r>
              <a:rPr sz="800" b="1" u="sng" spc="-53" dirty="0">
                <a:solidFill>
                  <a:srgbClr val="5F0035"/>
                </a:solidFill>
                <a:latin typeface="BelfiusNormal"/>
                <a:cs typeface="BelfiusNormal"/>
              </a:rPr>
              <a:t>1,9</a:t>
            </a:r>
            <a:r>
              <a:rPr sz="800" b="1" u="sng" spc="-18" dirty="0">
                <a:solidFill>
                  <a:srgbClr val="5F0035"/>
                </a:solidFill>
                <a:latin typeface="BelfiusNormal"/>
                <a:cs typeface="BelfiusNormal"/>
              </a:rPr>
              <a:t> </a:t>
            </a:r>
            <a:r>
              <a:rPr sz="800" b="1" u="sng" dirty="0">
                <a:solidFill>
                  <a:srgbClr val="5F0035"/>
                </a:solidFill>
                <a:latin typeface="BelfiusNormal"/>
                <a:cs typeface="BelfiusNormal"/>
              </a:rPr>
              <a:t>	</a:t>
            </a:r>
            <a:r>
              <a:rPr sz="800" b="1" u="sng" spc="-53" dirty="0">
                <a:solidFill>
                  <a:srgbClr val="5F0035"/>
                </a:solidFill>
                <a:latin typeface="BelfiusNormal"/>
                <a:cs typeface="BelfiusNormal"/>
              </a:rPr>
              <a:t>1,9</a:t>
            </a:r>
            <a:r>
              <a:rPr sz="800" b="1" u="sng" spc="-18" dirty="0">
                <a:solidFill>
                  <a:srgbClr val="5F0035"/>
                </a:solidFill>
                <a:latin typeface="BelfiusNormal"/>
                <a:cs typeface="BelfiusNormal"/>
              </a:rPr>
              <a:t> </a:t>
            </a:r>
            <a:r>
              <a:rPr sz="800" b="1" u="sng" dirty="0">
                <a:solidFill>
                  <a:srgbClr val="5F0035"/>
                </a:solidFill>
                <a:latin typeface="BelfiusNormal"/>
                <a:cs typeface="BelfiusNormal"/>
              </a:rPr>
              <a:t>	</a:t>
            </a:r>
            <a:endParaRPr sz="800">
              <a:latin typeface="BelfiusNormal"/>
              <a:cs typeface="BelfiusNormal"/>
            </a:endParaRPr>
          </a:p>
        </p:txBody>
      </p:sp>
    </p:spTree>
    <p:extLst>
      <p:ext uri="{BB962C8B-B14F-4D97-AF65-F5344CB8AC3E}">
        <p14:creationId xmlns:p14="http://schemas.microsoft.com/office/powerpoint/2010/main" val="15293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12" y="125760"/>
            <a:ext cx="828092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lnSpc>
                <a:spcPts val="2717"/>
              </a:lnSpc>
            </a:pPr>
            <a:r>
              <a:rPr spc="13" dirty="0"/>
              <a:t>Con</a:t>
            </a:r>
            <a:r>
              <a:rPr spc="31" dirty="0"/>
              <a:t>t</a:t>
            </a:r>
            <a:r>
              <a:rPr spc="9" dirty="0"/>
              <a:t>enu</a:t>
            </a:r>
          </a:p>
          <a:p>
            <a:pPr marL="11131">
              <a:lnSpc>
                <a:spcPts val="2507"/>
              </a:lnSpc>
            </a:pPr>
            <a:r>
              <a:rPr sz="2100" spc="4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</a:t>
            </a:r>
            <a:r>
              <a:rPr sz="2100" spc="48" dirty="0">
                <a:solidFill>
                  <a:schemeClr val="tx1">
                    <a:lumMod val="40000"/>
                    <a:lumOff val="60000"/>
                  </a:schemeClr>
                </a:solidFill>
              </a:rPr>
              <a:t>t</a:t>
            </a:r>
            <a:r>
              <a:rPr sz="2100" spc="13" dirty="0">
                <a:solidFill>
                  <a:schemeClr val="tx1">
                    <a:lumMod val="40000"/>
                    <a:lumOff val="60000"/>
                  </a:schemeClr>
                </a:solidFill>
              </a:rPr>
              <a:t>ud</a:t>
            </a:r>
            <a:r>
              <a:rPr sz="21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</a:t>
            </a:r>
            <a:r>
              <a:rPr sz="2100" spc="39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sz="2100" spc="26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</a:t>
            </a:r>
            <a:r>
              <a:rPr sz="2100" spc="13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</a:t>
            </a:r>
            <a:r>
              <a:rPr sz="2100" spc="22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</a:t>
            </a:r>
            <a:r>
              <a:rPr sz="2100" spc="3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t</a:t>
            </a:r>
            <a:r>
              <a:rPr sz="2100" spc="13" dirty="0">
                <a:solidFill>
                  <a:schemeClr val="tx1">
                    <a:lumMod val="40000"/>
                    <a:lumOff val="60000"/>
                  </a:schemeClr>
                </a:solidFill>
              </a:rPr>
              <a:t>o</a:t>
            </a:r>
            <a:r>
              <a:rPr sz="2100" spc="57" dirty="0">
                <a:solidFill>
                  <a:schemeClr val="tx1">
                    <a:lumMod val="40000"/>
                    <a:lumOff val="60000"/>
                  </a:schemeClr>
                </a:solidFill>
              </a:rPr>
              <a:t>r</a:t>
            </a:r>
            <a:r>
              <a:rPr sz="21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i</a:t>
            </a:r>
            <a:r>
              <a:rPr sz="2100" spc="9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</a:t>
            </a:r>
            <a:r>
              <a:rPr sz="2100" spc="22" dirty="0">
                <a:solidFill>
                  <a:schemeClr val="tx1">
                    <a:lumMod val="40000"/>
                    <a:lumOff val="60000"/>
                  </a:schemeClr>
                </a:solidFill>
              </a:rPr>
              <a:t>l</a:t>
            </a:r>
            <a:r>
              <a:rPr sz="2100" spc="13" dirty="0">
                <a:solidFill>
                  <a:schemeClr val="tx1">
                    <a:lumMod val="40000"/>
                    <a:lumOff val="60000"/>
                  </a:schemeClr>
                </a:solidFill>
              </a:rPr>
              <a:t>l</a:t>
            </a:r>
            <a:r>
              <a:rPr sz="21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e</a:t>
            </a:r>
            <a:r>
              <a:rPr sz="2100" spc="39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sz="2100" spc="-13" dirty="0">
                <a:solidFill>
                  <a:schemeClr val="tx1">
                    <a:lumMod val="40000"/>
                    <a:lumOff val="60000"/>
                  </a:schemeClr>
                </a:solidFill>
              </a:rPr>
              <a:t>2</a:t>
            </a:r>
            <a:r>
              <a:rPr sz="2100" spc="-53" dirty="0">
                <a:solidFill>
                  <a:schemeClr val="tx1">
                    <a:lumMod val="40000"/>
                    <a:lumOff val="60000"/>
                  </a:schemeClr>
                </a:solidFill>
              </a:rPr>
              <a:t>0</a:t>
            </a:r>
            <a:r>
              <a:rPr sz="2100" spc="9" dirty="0">
                <a:solidFill>
                  <a:schemeClr val="tx1">
                    <a:lumMod val="40000"/>
                    <a:lumOff val="60000"/>
                  </a:schemeClr>
                </a:solidFill>
              </a:rPr>
              <a:t>1</a:t>
            </a:r>
            <a:r>
              <a:rPr sz="21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1</a:t>
            </a:r>
            <a:r>
              <a:rPr sz="2100" spc="39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sz="21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-</a:t>
            </a:r>
            <a:r>
              <a:rPr sz="2100" spc="39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sz="2100" spc="-13" dirty="0">
                <a:solidFill>
                  <a:schemeClr val="tx1">
                    <a:lumMod val="40000"/>
                    <a:lumOff val="60000"/>
                  </a:schemeClr>
                </a:solidFill>
              </a:rPr>
              <a:t>2</a:t>
            </a:r>
            <a:r>
              <a:rPr sz="2100" spc="-53" dirty="0">
                <a:solidFill>
                  <a:schemeClr val="tx1">
                    <a:lumMod val="40000"/>
                    <a:lumOff val="60000"/>
                  </a:schemeClr>
                </a:solidFill>
              </a:rPr>
              <a:t>0</a:t>
            </a:r>
            <a:r>
              <a:rPr sz="2100" spc="-75" dirty="0">
                <a:solidFill>
                  <a:schemeClr val="tx1">
                    <a:lumMod val="40000"/>
                    <a:lumOff val="60000"/>
                  </a:schemeClr>
                </a:solidFill>
              </a:rPr>
              <a:t>1</a:t>
            </a:r>
            <a:r>
              <a:rPr sz="21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4</a:t>
            </a:r>
          </a:p>
        </p:txBody>
      </p:sp>
      <p:sp>
        <p:nvSpPr>
          <p:cNvPr id="3" name="object 3"/>
          <p:cNvSpPr/>
          <p:nvPr/>
        </p:nvSpPr>
        <p:spPr>
          <a:xfrm>
            <a:off x="985109" y="1195903"/>
            <a:ext cx="4830465" cy="4538027"/>
          </a:xfrm>
          <a:custGeom>
            <a:avLst/>
            <a:gdLst/>
            <a:ahLst/>
            <a:cxnLst/>
            <a:rect l="l" t="t" r="r" b="b"/>
            <a:pathLst>
              <a:path w="5648959" h="5004435">
                <a:moveTo>
                  <a:pt x="5648397" y="4523014"/>
                </a:moveTo>
                <a:lnTo>
                  <a:pt x="179708" y="5001214"/>
                </a:lnTo>
                <a:lnTo>
                  <a:pt x="151385" y="5003102"/>
                </a:lnTo>
                <a:lnTo>
                  <a:pt x="126205" y="5004156"/>
                </a:lnTo>
                <a:lnTo>
                  <a:pt x="103984" y="5004205"/>
                </a:lnTo>
                <a:lnTo>
                  <a:pt x="84537" y="5003081"/>
                </a:lnTo>
                <a:lnTo>
                  <a:pt x="40989" y="4990959"/>
                </a:lnTo>
                <a:lnTo>
                  <a:pt x="15748" y="4962143"/>
                </a:lnTo>
                <a:lnTo>
                  <a:pt x="3821" y="4912039"/>
                </a:lnTo>
                <a:lnTo>
                  <a:pt x="801" y="4864540"/>
                </a:lnTo>
                <a:lnTo>
                  <a:pt x="0" y="4804176"/>
                </a:lnTo>
                <a:lnTo>
                  <a:pt x="0" y="694197"/>
                </a:lnTo>
                <a:lnTo>
                  <a:pt x="801" y="633693"/>
                </a:lnTo>
                <a:lnTo>
                  <a:pt x="3821" y="585665"/>
                </a:lnTo>
                <a:lnTo>
                  <a:pt x="15748" y="533474"/>
                </a:lnTo>
                <a:lnTo>
                  <a:pt x="40989" y="500241"/>
                </a:lnTo>
                <a:lnTo>
                  <a:pt x="84537" y="480500"/>
                </a:lnTo>
                <a:lnTo>
                  <a:pt x="126205" y="472134"/>
                </a:lnTo>
                <a:lnTo>
                  <a:pt x="179708" y="465714"/>
                </a:lnTo>
                <a:lnTo>
                  <a:pt x="246524" y="459620"/>
                </a:lnTo>
                <a:lnTo>
                  <a:pt x="5468657" y="2991"/>
                </a:lnTo>
                <a:lnTo>
                  <a:pt x="5522160" y="49"/>
                </a:lnTo>
                <a:lnTo>
                  <a:pt x="5544381" y="0"/>
                </a:lnTo>
                <a:lnTo>
                  <a:pt x="5563828" y="1124"/>
                </a:lnTo>
                <a:lnTo>
                  <a:pt x="5607376" y="13246"/>
                </a:lnTo>
                <a:lnTo>
                  <a:pt x="5632617" y="42062"/>
                </a:lnTo>
                <a:lnTo>
                  <a:pt x="5644544" y="92166"/>
                </a:lnTo>
                <a:lnTo>
                  <a:pt x="5647565" y="139665"/>
                </a:lnTo>
                <a:lnTo>
                  <a:pt x="5648366" y="200029"/>
                </a:lnTo>
                <a:lnTo>
                  <a:pt x="5648397" y="4523014"/>
                </a:lnTo>
                <a:close/>
              </a:path>
            </a:pathLst>
          </a:custGeom>
          <a:solidFill>
            <a:srgbClr val="E3D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rot="21360000">
            <a:off x="1258025" y="1886937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5" name="object 5"/>
          <p:cNvSpPr txBox="1"/>
          <p:nvPr/>
        </p:nvSpPr>
        <p:spPr>
          <a:xfrm rot="21360000">
            <a:off x="1258025" y="2303110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6" name="object 6"/>
          <p:cNvSpPr txBox="1"/>
          <p:nvPr/>
        </p:nvSpPr>
        <p:spPr>
          <a:xfrm rot="21360000">
            <a:off x="1725733" y="1757895"/>
            <a:ext cx="2533180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6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-2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-26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h</a:t>
            </a:r>
            <a:r>
              <a:rPr sz="3200" b="1" spc="-46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2100" b="1" spc="-35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1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2100" b="1" spc="-31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1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3200" b="1" spc="-46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3200" b="1" spc="-32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-1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endParaRPr sz="3200" baseline="1157" dirty="0">
              <a:latin typeface="BelfiusAlternative"/>
              <a:cs typeface="BelfiusAlternative"/>
            </a:endParaRPr>
          </a:p>
        </p:txBody>
      </p:sp>
      <p:sp>
        <p:nvSpPr>
          <p:cNvPr id="7" name="object 7"/>
          <p:cNvSpPr txBox="1"/>
          <p:nvPr/>
        </p:nvSpPr>
        <p:spPr>
          <a:xfrm rot="21360000">
            <a:off x="1734216" y="2147588"/>
            <a:ext cx="3485415" cy="65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59" baseline="-4629" dirty="0">
                <a:solidFill>
                  <a:srgbClr val="D3104A"/>
                </a:solidFill>
                <a:latin typeface="BelfiusAlternative"/>
                <a:cs typeface="BelfiusAlternative"/>
              </a:rPr>
              <a:t>B</a:t>
            </a:r>
            <a:r>
              <a:rPr sz="3200" b="1" spc="-32" baseline="-4629" dirty="0">
                <a:solidFill>
                  <a:srgbClr val="D3104A"/>
                </a:solidFill>
                <a:latin typeface="BelfiusAlternative"/>
                <a:cs typeface="BelfiusAlternative"/>
              </a:rPr>
              <a:t>i</a:t>
            </a:r>
            <a:r>
              <a:rPr sz="3200" b="1" spc="-26" baseline="-3472" dirty="0">
                <a:solidFill>
                  <a:srgbClr val="D3104A"/>
                </a:solidFill>
                <a:latin typeface="BelfiusAlternative"/>
                <a:cs typeface="BelfiusAlternative"/>
              </a:rPr>
              <a:t>la</a:t>
            </a:r>
            <a:r>
              <a:rPr sz="3200" b="1" baseline="-3472" dirty="0">
                <a:solidFill>
                  <a:srgbClr val="D3104A"/>
                </a:solidFill>
                <a:latin typeface="BelfiusAlternative"/>
                <a:cs typeface="BelfiusAlternative"/>
              </a:rPr>
              <a:t>n</a:t>
            </a:r>
            <a:r>
              <a:rPr sz="3200" b="1" spc="6" baseline="-3472" dirty="0">
                <a:solidFill>
                  <a:srgbClr val="D3104A"/>
                </a:solidFill>
                <a:latin typeface="BelfiusAlternative"/>
                <a:cs typeface="BelfiusAlternative"/>
              </a:rPr>
              <a:t> </a:t>
            </a:r>
            <a:r>
              <a:rPr sz="3200" b="1" spc="-39" baseline="-2314" dirty="0">
                <a:solidFill>
                  <a:srgbClr val="D3104A"/>
                </a:solidFill>
                <a:latin typeface="BelfiusAlternative"/>
                <a:cs typeface="BelfiusAlternative"/>
              </a:rPr>
              <a:t>e</a:t>
            </a:r>
            <a:r>
              <a:rPr sz="3200" b="1" baseline="-2314" dirty="0">
                <a:solidFill>
                  <a:srgbClr val="D3104A"/>
                </a:solidFill>
                <a:latin typeface="BelfiusAlternative"/>
                <a:cs typeface="BelfiusAlternative"/>
              </a:rPr>
              <a:t>t</a:t>
            </a:r>
            <a:r>
              <a:rPr sz="3200" b="1" spc="6" baseline="-2314" dirty="0">
                <a:solidFill>
                  <a:srgbClr val="D3104A"/>
                </a:solidFill>
                <a:latin typeface="BelfiusAlternative"/>
                <a:cs typeface="BelfiusAlternative"/>
              </a:rPr>
              <a:t> </a:t>
            </a:r>
            <a:r>
              <a:rPr sz="3200" b="1" spc="19" baseline="-1157" dirty="0">
                <a:solidFill>
                  <a:srgbClr val="D3104A"/>
                </a:solidFill>
                <a:latin typeface="BelfiusAlternative"/>
                <a:cs typeface="BelfiusAlternative"/>
              </a:rPr>
              <a:t>r</a:t>
            </a:r>
            <a:r>
              <a:rPr sz="3200" b="1" spc="-53" baseline="-1157" dirty="0">
                <a:solidFill>
                  <a:srgbClr val="D3104A"/>
                </a:solidFill>
                <a:latin typeface="BelfiusAlternative"/>
                <a:cs typeface="BelfiusAlternative"/>
              </a:rPr>
              <a:t>a</a:t>
            </a: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t</a:t>
            </a:r>
            <a:r>
              <a:rPr sz="2100" b="1" spc="-48" dirty="0">
                <a:solidFill>
                  <a:srgbClr val="D3104A"/>
                </a:solidFill>
                <a:latin typeface="BelfiusAlternative"/>
                <a:cs typeface="BelfiusAlternative"/>
              </a:rPr>
              <a:t>i</a:t>
            </a:r>
            <a:r>
              <a:rPr sz="2100" b="1" spc="-18" dirty="0">
                <a:solidFill>
                  <a:srgbClr val="D3104A"/>
                </a:solidFill>
                <a:latin typeface="BelfiusAlternative"/>
                <a:cs typeface="BelfiusAlternative"/>
              </a:rPr>
              <a:t>o</a:t>
            </a:r>
            <a:r>
              <a:rPr sz="3200" b="1" spc="-19" baseline="1157" dirty="0">
                <a:solidFill>
                  <a:srgbClr val="D3104A"/>
                </a:solidFill>
                <a:latin typeface="BelfiusAlternative"/>
                <a:cs typeface="BelfiusAlternative"/>
              </a:rPr>
              <a:t>s</a:t>
            </a:r>
            <a:r>
              <a:rPr sz="3200" b="1" spc="6" baseline="1157" dirty="0">
                <a:solidFill>
                  <a:srgbClr val="D3104A"/>
                </a:solidFill>
                <a:latin typeface="BelfiusAlternative"/>
                <a:cs typeface="BelfiusAlternative"/>
              </a:rPr>
              <a:t> </a:t>
            </a:r>
            <a:r>
              <a:rPr sz="3200" b="1" spc="85" baseline="1157" dirty="0" smtClean="0">
                <a:solidFill>
                  <a:srgbClr val="D3104A"/>
                </a:solidFill>
                <a:latin typeface="BelfiusAlternative"/>
                <a:cs typeface="BelfiusAlternative"/>
              </a:rPr>
              <a:t>f</a:t>
            </a:r>
            <a:r>
              <a:rPr sz="3200" b="1" spc="-32" baseline="2314" dirty="0" smtClean="0">
                <a:solidFill>
                  <a:srgbClr val="D3104A"/>
                </a:solidFill>
                <a:latin typeface="BelfiusAlternative"/>
                <a:cs typeface="BelfiusAlternative"/>
              </a:rPr>
              <a:t>i</a:t>
            </a:r>
            <a:r>
              <a:rPr sz="3200" b="1" spc="-26" baseline="2314" dirty="0" smtClean="0">
                <a:solidFill>
                  <a:srgbClr val="D3104A"/>
                </a:solidFill>
                <a:latin typeface="BelfiusAlternative"/>
                <a:cs typeface="BelfiusAlternative"/>
              </a:rPr>
              <a:t>n</a:t>
            </a:r>
            <a:r>
              <a:rPr sz="3200" b="1" spc="-46" baseline="2314" dirty="0" smtClean="0">
                <a:solidFill>
                  <a:srgbClr val="D3104A"/>
                </a:solidFill>
                <a:latin typeface="BelfiusAlternative"/>
                <a:cs typeface="BelfiusAlternative"/>
              </a:rPr>
              <a:t>a</a:t>
            </a:r>
            <a:r>
              <a:rPr sz="3200" b="1" spc="-53" baseline="3472" dirty="0" smtClean="0">
                <a:solidFill>
                  <a:srgbClr val="D3104A"/>
                </a:solidFill>
                <a:latin typeface="BelfiusAlternative"/>
                <a:cs typeface="BelfiusAlternative"/>
              </a:rPr>
              <a:t>nc</a:t>
            </a:r>
            <a:r>
              <a:rPr sz="3200" b="1" spc="-59" baseline="4629" dirty="0" smtClean="0">
                <a:solidFill>
                  <a:srgbClr val="D3104A"/>
                </a:solidFill>
                <a:latin typeface="BelfiusAlternative"/>
                <a:cs typeface="BelfiusAlternative"/>
              </a:rPr>
              <a:t>i</a:t>
            </a:r>
            <a:r>
              <a:rPr sz="3200" b="1" spc="-39" baseline="4629" dirty="0" smtClean="0">
                <a:solidFill>
                  <a:srgbClr val="D3104A"/>
                </a:solidFill>
                <a:latin typeface="BelfiusAlternative"/>
                <a:cs typeface="BelfiusAlternative"/>
              </a:rPr>
              <a:t>e</a:t>
            </a:r>
            <a:r>
              <a:rPr sz="3200" b="1" spc="39" baseline="4629" dirty="0" smtClean="0">
                <a:solidFill>
                  <a:srgbClr val="D3104A"/>
                </a:solidFill>
                <a:latin typeface="BelfiusAlternative"/>
                <a:cs typeface="BelfiusAlternative"/>
              </a:rPr>
              <a:t>r</a:t>
            </a:r>
            <a:r>
              <a:rPr sz="3200" b="1" baseline="5787" dirty="0" smtClean="0">
                <a:solidFill>
                  <a:srgbClr val="D3104A"/>
                </a:solidFill>
                <a:latin typeface="BelfiusAlternative"/>
                <a:cs typeface="BelfiusAlternative"/>
              </a:rPr>
              <a:t>s</a:t>
            </a:r>
            <a:endParaRPr lang="fr-BE" sz="3200" b="1" baseline="5787" dirty="0" smtClean="0">
              <a:solidFill>
                <a:srgbClr val="D3104A"/>
              </a:solidFill>
              <a:latin typeface="BelfiusAlternative"/>
              <a:cs typeface="BelfiusAlternative"/>
            </a:endParaRPr>
          </a:p>
          <a:p>
            <a:pPr>
              <a:lnSpc>
                <a:spcPct val="100000"/>
              </a:lnSpc>
            </a:pPr>
            <a:r>
              <a:rPr lang="fr-BE" sz="3200" b="1" baseline="5787" dirty="0" smtClean="0">
                <a:solidFill>
                  <a:srgbClr val="D3104A"/>
                </a:solidFill>
                <a:latin typeface="BelfiusAlternative"/>
                <a:cs typeface="BelfiusAlternative"/>
              </a:rPr>
              <a:t>Situation patrimoniale</a:t>
            </a:r>
            <a:endParaRPr sz="3200" baseline="5787" dirty="0">
              <a:latin typeface="BelfiusAlternative"/>
              <a:cs typeface="BelfiusAlternative"/>
            </a:endParaRPr>
          </a:p>
        </p:txBody>
      </p:sp>
      <p:sp>
        <p:nvSpPr>
          <p:cNvPr id="9" name="object 9"/>
          <p:cNvSpPr txBox="1"/>
          <p:nvPr/>
        </p:nvSpPr>
        <p:spPr>
          <a:xfrm rot="21360000">
            <a:off x="1732535" y="2972217"/>
            <a:ext cx="3340068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39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-19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m</a:t>
            </a:r>
            <a:r>
              <a:rPr sz="3200" b="1" spc="-59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p</a:t>
            </a:r>
            <a:r>
              <a:rPr sz="3200" b="1" spc="-13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32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3200" b="1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6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2100" b="1" spc="-9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2100" b="1" spc="-13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3200" b="1" spc="26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spc="-1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u</a:t>
            </a:r>
            <a:r>
              <a:rPr sz="3200" b="1" spc="26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3200" b="1" spc="32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-32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3200" b="1" spc="53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endParaRPr sz="3200" baseline="3472" dirty="0">
              <a:latin typeface="BelfiusAlternative"/>
              <a:cs typeface="BelfiusAlternative"/>
            </a:endParaRPr>
          </a:p>
        </p:txBody>
      </p:sp>
      <p:sp>
        <p:nvSpPr>
          <p:cNvPr id="10" name="object 10"/>
          <p:cNvSpPr txBox="1"/>
          <p:nvPr/>
        </p:nvSpPr>
        <p:spPr>
          <a:xfrm rot="21360000">
            <a:off x="1963196" y="3286508"/>
            <a:ext cx="339504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b="1" spc="-39" baseline="-10802" dirty="0">
                <a:solidFill>
                  <a:srgbClr val="425B6C"/>
                </a:solidFill>
                <a:latin typeface="BelfiusAlternative"/>
                <a:cs typeface="BelfiusAlternative"/>
              </a:rPr>
              <a:t>B</a:t>
            </a:r>
            <a:r>
              <a:rPr sz="2400" b="1" spc="19" baseline="-9259" dirty="0">
                <a:solidFill>
                  <a:srgbClr val="425B6C"/>
                </a:solidFill>
                <a:latin typeface="BelfiusAlternative"/>
                <a:cs typeface="BelfiusAlternative"/>
              </a:rPr>
              <a:t>u</a:t>
            </a:r>
            <a:r>
              <a:rPr sz="2400" b="1" spc="-19" baseline="-9259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2400" b="1" spc="19" baseline="-7716" dirty="0">
                <a:solidFill>
                  <a:srgbClr val="425B6C"/>
                </a:solidFill>
                <a:latin typeface="BelfiusAlternative"/>
                <a:cs typeface="BelfiusAlternative"/>
              </a:rPr>
              <a:t>g</a:t>
            </a:r>
            <a:r>
              <a:rPr sz="2400" b="1" spc="-26" baseline="-7716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-13" baseline="-7716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2400" b="1" baseline="-7716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2400" b="1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2400" b="1" spc="-19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s </a:t>
            </a:r>
            <a:r>
              <a:rPr sz="2400" b="1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m</a:t>
            </a:r>
            <a:r>
              <a:rPr sz="24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2400" b="1" spc="-26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y</a:t>
            </a:r>
            <a:r>
              <a:rPr sz="2400" b="1" spc="-39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-13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400" b="1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s </a:t>
            </a:r>
            <a:r>
              <a:rPr sz="2400" b="1" spc="53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f</a:t>
            </a:r>
            <a:r>
              <a:rPr sz="2400" b="1" spc="-26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b="1" spc="-9" dirty="0">
                <a:solidFill>
                  <a:srgbClr val="425B6C"/>
                </a:solidFill>
                <a:latin typeface="BelfiusAlternative"/>
                <a:cs typeface="BelfiusAlternative"/>
              </a:rPr>
              <a:t>na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nc</a:t>
            </a:r>
            <a:r>
              <a:rPr b="1" spc="-26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2400" b="1" spc="-26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32" baseline="3086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2400" b="1" spc="-13" baseline="3086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endParaRPr sz="2400" baseline="3086" dirty="0">
              <a:latin typeface="BelfiusAlternative"/>
              <a:cs typeface="BelfiusAlternative"/>
            </a:endParaRPr>
          </a:p>
        </p:txBody>
      </p:sp>
      <p:sp>
        <p:nvSpPr>
          <p:cNvPr id="11" name="object 11"/>
          <p:cNvSpPr txBox="1"/>
          <p:nvPr/>
        </p:nvSpPr>
        <p:spPr>
          <a:xfrm rot="21360000">
            <a:off x="1732563" y="3810801"/>
            <a:ext cx="3339928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32" baseline="-5787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3200" b="1" spc="-26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13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-6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v</a:t>
            </a:r>
            <a:r>
              <a:rPr sz="3200" b="1" spc="-39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13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-19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3200" b="1" spc="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53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3200" b="1" spc="19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-19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spc="6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2100" b="1" spc="-13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2100" b="1" spc="-26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98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3200" b="1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v</a:t>
            </a:r>
            <a:r>
              <a:rPr sz="3200" b="1" spc="-46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39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19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es</a:t>
            </a:r>
            <a:endParaRPr sz="3200" baseline="2314" dirty="0">
              <a:latin typeface="BelfiusAlternative"/>
              <a:cs typeface="BelfiusAlternative"/>
            </a:endParaRPr>
          </a:p>
        </p:txBody>
      </p:sp>
      <p:sp>
        <p:nvSpPr>
          <p:cNvPr id="12" name="object 12"/>
          <p:cNvSpPr txBox="1"/>
          <p:nvPr/>
        </p:nvSpPr>
        <p:spPr>
          <a:xfrm rot="21360000">
            <a:off x="1735284" y="4330957"/>
            <a:ext cx="3995232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7"/>
              </a:lnSpc>
            </a:pPr>
            <a:r>
              <a:rPr sz="3200" b="1" spc="-46" baseline="-5787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32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26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-39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-32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3200" b="1" spc="-19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es</a:t>
            </a:r>
            <a:r>
              <a:rPr sz="3200" b="1" spc="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19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3200" b="1" spc="-145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’</a:t>
            </a:r>
            <a:r>
              <a:rPr sz="2100" b="1" spc="-22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2100" b="1" spc="18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21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-1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v</a:t>
            </a:r>
            <a:r>
              <a:rPr sz="3200" b="1" spc="-3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13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3200" b="1" spc="6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&amp;</a:t>
            </a:r>
            <a:r>
              <a:rPr sz="3200" b="1" spc="6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39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p</a:t>
            </a:r>
            <a:r>
              <a:rPr sz="3200" b="1" spc="-39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39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3200" b="1" spc="-19" baseline="578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spc="-32" baseline="5787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26" baseline="6944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-39" baseline="6944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-39" baseline="8101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baseline="8101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endParaRPr sz="3200" baseline="8101" dirty="0">
              <a:latin typeface="BelfiusAlternative"/>
              <a:cs typeface="BelfiusAlternative"/>
            </a:endParaRPr>
          </a:p>
        </p:txBody>
      </p:sp>
      <p:sp>
        <p:nvSpPr>
          <p:cNvPr id="13" name="object 13"/>
          <p:cNvSpPr txBox="1"/>
          <p:nvPr/>
        </p:nvSpPr>
        <p:spPr>
          <a:xfrm rot="21360000">
            <a:off x="1729726" y="4882260"/>
            <a:ext cx="3628592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302" baseline="-925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-19" baseline="-8101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-26" baseline="-8101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baseline="-6944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6" baseline="-694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39" baseline="-6944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19" baseline="-5787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-19" baseline="-5787" dirty="0">
                <a:solidFill>
                  <a:srgbClr val="425B6C"/>
                </a:solidFill>
                <a:latin typeface="BelfiusAlternative"/>
                <a:cs typeface="BelfiusAlternative"/>
              </a:rPr>
              <a:t>m</a:t>
            </a:r>
            <a:r>
              <a:rPr sz="3200" b="1" spc="-53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b</a:t>
            </a:r>
            <a:r>
              <a:rPr sz="32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39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3200" b="1" spc="6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-</a:t>
            </a:r>
            <a:r>
              <a:rPr sz="3200" b="1" spc="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39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19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on</a:t>
            </a:r>
            <a:r>
              <a:rPr sz="3200" b="1" spc="-26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2100" b="1" spc="-22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2100" b="1" spc="-18" dirty="0">
                <a:solidFill>
                  <a:srgbClr val="425B6C"/>
                </a:solidFill>
                <a:latin typeface="BelfiusAlternative"/>
                <a:cs typeface="BelfiusAlternative"/>
              </a:rPr>
              <a:t>u</a:t>
            </a:r>
            <a:r>
              <a:rPr sz="3200" b="1" spc="-32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spc="-5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1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-26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endParaRPr sz="3200" baseline="2314" dirty="0">
              <a:latin typeface="BelfiusAlternative"/>
              <a:cs typeface="BelfiusAlternative"/>
            </a:endParaRPr>
          </a:p>
        </p:txBody>
      </p:sp>
      <p:sp>
        <p:nvSpPr>
          <p:cNvPr id="14" name="object 14"/>
          <p:cNvSpPr txBox="1"/>
          <p:nvPr/>
        </p:nvSpPr>
        <p:spPr>
          <a:xfrm rot="21360000">
            <a:off x="1258025" y="3143284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spc="-13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15" name="object 15"/>
          <p:cNvSpPr txBox="1"/>
          <p:nvPr/>
        </p:nvSpPr>
        <p:spPr>
          <a:xfrm rot="21360000">
            <a:off x="1258025" y="3983459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16" name="object 16"/>
          <p:cNvSpPr txBox="1"/>
          <p:nvPr/>
        </p:nvSpPr>
        <p:spPr>
          <a:xfrm rot="21360000">
            <a:off x="1258025" y="4530588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17" name="object 17"/>
          <p:cNvSpPr txBox="1"/>
          <p:nvPr/>
        </p:nvSpPr>
        <p:spPr>
          <a:xfrm rot="21360000">
            <a:off x="1258025" y="5077717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</p:spTree>
    <p:extLst>
      <p:ext uri="{BB962C8B-B14F-4D97-AF65-F5344CB8AC3E}">
        <p14:creationId xmlns:p14="http://schemas.microsoft.com/office/powerpoint/2010/main" val="26857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12" y="125760"/>
            <a:ext cx="828092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lnSpc>
                <a:spcPts val="2717"/>
              </a:lnSpc>
            </a:pPr>
            <a:r>
              <a:rPr spc="4" dirty="0"/>
              <a:t>D</a:t>
            </a:r>
            <a:r>
              <a:rPr spc="13" dirty="0"/>
              <a:t>o</a:t>
            </a:r>
            <a:r>
              <a:rPr spc="18" dirty="0"/>
              <a:t>n</a:t>
            </a:r>
            <a:r>
              <a:rPr spc="9" dirty="0"/>
              <a:t>n</a:t>
            </a:r>
            <a:r>
              <a:rPr spc="13" dirty="0"/>
              <a:t>é</a:t>
            </a:r>
            <a:r>
              <a:rPr spc="26" dirty="0"/>
              <a:t>e</a:t>
            </a:r>
            <a:r>
              <a:rPr dirty="0"/>
              <a:t>s</a:t>
            </a:r>
            <a:r>
              <a:rPr spc="44" dirty="0"/>
              <a:t> </a:t>
            </a:r>
            <a:r>
              <a:rPr spc="57" dirty="0"/>
              <a:t>d</a:t>
            </a:r>
            <a:r>
              <a:rPr spc="-100" dirty="0"/>
              <a:t>’</a:t>
            </a:r>
            <a:r>
              <a:rPr spc="13" dirty="0"/>
              <a:t>a</a:t>
            </a:r>
            <a:r>
              <a:rPr spc="22" dirty="0"/>
              <a:t>c</a:t>
            </a:r>
            <a:r>
              <a:rPr spc="48" dirty="0"/>
              <a:t>t</a:t>
            </a:r>
            <a:r>
              <a:rPr spc="35" dirty="0"/>
              <a:t>iv</a:t>
            </a:r>
            <a:r>
              <a:rPr spc="9" dirty="0"/>
              <a:t>i</a:t>
            </a:r>
            <a:r>
              <a:rPr spc="31" dirty="0"/>
              <a:t>t</a:t>
            </a:r>
            <a:r>
              <a:rPr dirty="0"/>
              <a:t>é</a:t>
            </a:r>
          </a:p>
          <a:p>
            <a:pPr marL="11131">
              <a:lnSpc>
                <a:spcPts val="2507"/>
              </a:lnSpc>
            </a:pPr>
            <a:r>
              <a:rPr sz="2100" spc="13" dirty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sz="2100" spc="9" dirty="0">
                <a:solidFill>
                  <a:schemeClr val="bg1">
                    <a:lumMod val="85000"/>
                  </a:schemeClr>
                </a:solidFill>
              </a:rPr>
              <a:t>o</a:t>
            </a:r>
            <a:r>
              <a:rPr sz="2100" spc="22" dirty="0">
                <a:solidFill>
                  <a:schemeClr val="bg1">
                    <a:lumMod val="85000"/>
                  </a:schemeClr>
                </a:solidFill>
              </a:rPr>
              <a:t>û</a:t>
            </a:r>
            <a:r>
              <a:rPr sz="2100" spc="75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sz="2100" spc="39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18" dirty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u</a:t>
            </a:r>
            <a:r>
              <a:rPr sz="2100" spc="39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9" dirty="0">
                <a:solidFill>
                  <a:schemeClr val="bg1">
                    <a:lumMod val="85000"/>
                  </a:schemeClr>
                </a:solidFill>
              </a:rPr>
              <a:t>pe</a:t>
            </a:r>
            <a:r>
              <a:rPr sz="2100" spc="61" dirty="0">
                <a:solidFill>
                  <a:schemeClr val="bg1">
                    <a:lumMod val="85000"/>
                  </a:schemeClr>
                </a:solidFill>
              </a:rPr>
              <a:t>r</a:t>
            </a:r>
            <a:r>
              <a:rPr sz="2100" spc="26" dirty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sz="2100" spc="13" dirty="0">
                <a:solidFill>
                  <a:schemeClr val="bg1">
                    <a:lumMod val="85000"/>
                  </a:schemeClr>
                </a:solidFill>
              </a:rPr>
              <a:t>o</a:t>
            </a:r>
            <a:r>
              <a:rPr sz="2100" spc="18" dirty="0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sz="2100" spc="9" dirty="0">
                <a:solidFill>
                  <a:schemeClr val="bg1">
                    <a:lumMod val="85000"/>
                  </a:schemeClr>
                </a:solidFill>
              </a:rPr>
              <a:t>ne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l</a:t>
            </a:r>
            <a:r>
              <a:rPr sz="2100" spc="39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9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sz="2100" spc="39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spc="18" dirty="0">
                <a:solidFill>
                  <a:schemeClr val="bg1">
                    <a:lumMod val="85000"/>
                  </a:schemeClr>
                </a:solidFill>
              </a:rPr>
              <a:t>00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0</a:t>
            </a:r>
            <a:r>
              <a:rPr sz="2100" spc="39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sz="2100" dirty="0">
                <a:solidFill>
                  <a:schemeClr val="bg1">
                    <a:lumMod val="85000"/>
                  </a:schemeClr>
                </a:solidFill>
              </a:rPr>
              <a:t>€</a:t>
            </a:r>
          </a:p>
        </p:txBody>
      </p:sp>
      <p:sp>
        <p:nvSpPr>
          <p:cNvPr id="3" name="object 3"/>
          <p:cNvSpPr/>
          <p:nvPr/>
        </p:nvSpPr>
        <p:spPr>
          <a:xfrm>
            <a:off x="277098" y="1196752"/>
            <a:ext cx="8504936" cy="4608512"/>
          </a:xfrm>
          <a:custGeom>
            <a:avLst/>
            <a:gdLst/>
            <a:ahLst/>
            <a:cxnLst/>
            <a:rect l="l" t="t" r="r" b="b"/>
            <a:pathLst>
              <a:path w="9934575" h="4792980">
                <a:moveTo>
                  <a:pt x="9626522" y="3969036"/>
                </a:moveTo>
                <a:lnTo>
                  <a:pt x="307430" y="4784351"/>
                </a:lnTo>
                <a:lnTo>
                  <a:pt x="261392" y="4788062"/>
                </a:lnTo>
                <a:lnTo>
                  <a:pt x="220195" y="4790809"/>
                </a:lnTo>
                <a:lnTo>
                  <a:pt x="151249" y="4792414"/>
                </a:lnTo>
                <a:lnTo>
                  <a:pt x="122963" y="4790778"/>
                </a:lnTo>
                <a:lnTo>
                  <a:pt x="77418" y="4781392"/>
                </a:lnTo>
                <a:lnTo>
                  <a:pt x="32634" y="4748315"/>
                </a:lnTo>
                <a:lnTo>
                  <a:pt x="15331" y="4710710"/>
                </a:lnTo>
                <a:lnTo>
                  <a:pt x="5558" y="4658354"/>
                </a:lnTo>
                <a:lnTo>
                  <a:pt x="1165" y="4589265"/>
                </a:lnTo>
                <a:lnTo>
                  <a:pt x="313" y="4547827"/>
                </a:lnTo>
                <a:lnTo>
                  <a:pt x="0" y="4501464"/>
                </a:lnTo>
                <a:lnTo>
                  <a:pt x="0" y="1160068"/>
                </a:lnTo>
                <a:lnTo>
                  <a:pt x="313" y="1113648"/>
                </a:lnTo>
                <a:lnTo>
                  <a:pt x="1165" y="1072060"/>
                </a:lnTo>
                <a:lnTo>
                  <a:pt x="5558" y="1002200"/>
                </a:lnTo>
                <a:lnTo>
                  <a:pt x="15331" y="948131"/>
                </a:lnTo>
                <a:lnTo>
                  <a:pt x="32634" y="907498"/>
                </a:lnTo>
                <a:lnTo>
                  <a:pt x="59621" y="877943"/>
                </a:lnTo>
                <a:lnTo>
                  <a:pt x="98442" y="857110"/>
                </a:lnTo>
                <a:lnTo>
                  <a:pt x="151249" y="842642"/>
                </a:lnTo>
                <a:lnTo>
                  <a:pt x="220195" y="832183"/>
                </a:lnTo>
                <a:lnTo>
                  <a:pt x="261392" y="827721"/>
                </a:lnTo>
                <a:lnTo>
                  <a:pt x="358579" y="818856"/>
                </a:lnTo>
                <a:lnTo>
                  <a:pt x="9672561" y="4351"/>
                </a:lnTo>
                <a:lnTo>
                  <a:pt x="9713758" y="1605"/>
                </a:lnTo>
                <a:lnTo>
                  <a:pt x="9782703" y="0"/>
                </a:lnTo>
                <a:lnTo>
                  <a:pt x="9810990" y="1635"/>
                </a:lnTo>
                <a:lnTo>
                  <a:pt x="9856535" y="11022"/>
                </a:lnTo>
                <a:lnTo>
                  <a:pt x="9901318" y="44100"/>
                </a:lnTo>
                <a:lnTo>
                  <a:pt x="9918622" y="81706"/>
                </a:lnTo>
                <a:lnTo>
                  <a:pt x="9928394" y="134065"/>
                </a:lnTo>
                <a:lnTo>
                  <a:pt x="9932787" y="203156"/>
                </a:lnTo>
                <a:lnTo>
                  <a:pt x="9933639" y="244595"/>
                </a:lnTo>
                <a:lnTo>
                  <a:pt x="9933953" y="290960"/>
                </a:lnTo>
                <a:lnTo>
                  <a:pt x="9933953" y="3632356"/>
                </a:lnTo>
                <a:lnTo>
                  <a:pt x="9933639" y="3678774"/>
                </a:lnTo>
                <a:lnTo>
                  <a:pt x="9932787" y="3720361"/>
                </a:lnTo>
                <a:lnTo>
                  <a:pt x="9928394" y="3790219"/>
                </a:lnTo>
                <a:lnTo>
                  <a:pt x="9918622" y="3844285"/>
                </a:lnTo>
                <a:lnTo>
                  <a:pt x="9901318" y="3884917"/>
                </a:lnTo>
                <a:lnTo>
                  <a:pt x="9874332" y="3914471"/>
                </a:lnTo>
                <a:lnTo>
                  <a:pt x="9835510" y="3935304"/>
                </a:lnTo>
                <a:lnTo>
                  <a:pt x="9782703" y="3949771"/>
                </a:lnTo>
                <a:lnTo>
                  <a:pt x="9713758" y="3960230"/>
                </a:lnTo>
                <a:lnTo>
                  <a:pt x="9672561" y="3964692"/>
                </a:lnTo>
                <a:lnTo>
                  <a:pt x="9626522" y="3969036"/>
                </a:lnTo>
                <a:close/>
              </a:path>
            </a:pathLst>
          </a:custGeom>
          <a:solidFill>
            <a:srgbClr val="E3D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05396" y="579277"/>
            <a:ext cx="2668267" cy="893670"/>
          </a:xfrm>
          <a:custGeom>
            <a:avLst/>
            <a:gdLst/>
            <a:ahLst/>
            <a:cxnLst/>
            <a:rect l="l" t="t" r="r" b="b"/>
            <a:pathLst>
              <a:path w="3120390" h="985519">
                <a:moveTo>
                  <a:pt x="3120079" y="716211"/>
                </a:moveTo>
                <a:lnTo>
                  <a:pt x="47467" y="984876"/>
                </a:lnTo>
                <a:lnTo>
                  <a:pt x="29892" y="985397"/>
                </a:lnTo>
                <a:lnTo>
                  <a:pt x="17298" y="983780"/>
                </a:lnTo>
                <a:lnTo>
                  <a:pt x="138" y="940670"/>
                </a:lnTo>
                <a:lnTo>
                  <a:pt x="0" y="916911"/>
                </a:lnTo>
                <a:lnTo>
                  <a:pt x="0" y="340582"/>
                </a:lnTo>
                <a:lnTo>
                  <a:pt x="1161" y="299204"/>
                </a:lnTo>
                <a:lnTo>
                  <a:pt x="30380" y="267643"/>
                </a:lnTo>
                <a:lnTo>
                  <a:pt x="71722" y="262910"/>
                </a:lnTo>
                <a:lnTo>
                  <a:pt x="3072612" y="520"/>
                </a:lnTo>
                <a:lnTo>
                  <a:pt x="3090187" y="0"/>
                </a:lnTo>
                <a:lnTo>
                  <a:pt x="3102781" y="1616"/>
                </a:lnTo>
                <a:lnTo>
                  <a:pt x="3119941" y="44726"/>
                </a:lnTo>
                <a:lnTo>
                  <a:pt x="3120079" y="716211"/>
                </a:lnTo>
                <a:close/>
              </a:path>
            </a:pathLst>
          </a:custGeom>
          <a:solidFill>
            <a:srgbClr val="5F0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 rot="21360000">
            <a:off x="6333728" y="907909"/>
            <a:ext cx="2442335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4"/>
              </a:lnSpc>
            </a:pPr>
            <a:r>
              <a:rPr b="1" spc="-35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volutio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b="1" spc="-70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600" b="1" spc="-46" baseline="4166" dirty="0">
                <a:solidFill>
                  <a:srgbClr val="FFFFFF"/>
                </a:solidFill>
                <a:latin typeface="BelfiusAlternative"/>
                <a:cs typeface="BelfiusAlternative"/>
              </a:rPr>
              <a:t>201</a:t>
            </a:r>
            <a:r>
              <a:rPr sz="2600" b="1" spc="-19" baseline="4166" dirty="0">
                <a:solidFill>
                  <a:srgbClr val="FFFFFF"/>
                </a:solidFill>
                <a:latin typeface="BelfiusAlternative"/>
                <a:cs typeface="BelfiusAlternative"/>
              </a:rPr>
              <a:t>3</a:t>
            </a:r>
            <a:r>
              <a:rPr sz="2600" b="1" spc="-105" baseline="4166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600" b="1" spc="-13" baseline="6944" dirty="0">
                <a:solidFill>
                  <a:srgbClr val="FFFFFF"/>
                </a:solidFill>
                <a:latin typeface="BelfiusAlternative"/>
                <a:cs typeface="BelfiusAlternative"/>
              </a:rPr>
              <a:t>-</a:t>
            </a:r>
            <a:r>
              <a:rPr sz="2600" b="1" spc="-105" baseline="6944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600" b="1" spc="-26" baseline="6944" dirty="0">
                <a:solidFill>
                  <a:srgbClr val="FFFFFF"/>
                </a:solidFill>
                <a:latin typeface="BelfiusAlternative"/>
                <a:cs typeface="BelfiusAlternative"/>
              </a:rPr>
              <a:t>2014</a:t>
            </a:r>
            <a:endParaRPr sz="2600" baseline="6944" dirty="0">
              <a:latin typeface="BelfiusAlternative"/>
              <a:cs typeface="BelfiusAlternativ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859" y="4369232"/>
            <a:ext cx="916029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600" spc="6" baseline="30864" dirty="0">
                <a:solidFill>
                  <a:srgbClr val="425B6C"/>
                </a:solidFill>
                <a:latin typeface="BelfiusAlternative"/>
                <a:cs typeface="BelfiusAlternative"/>
              </a:rPr>
              <a:t>* </a:t>
            </a:r>
            <a:r>
              <a:rPr sz="600" spc="-32" baseline="3086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700" dirty="0">
                <a:solidFill>
                  <a:srgbClr val="425B6C"/>
                </a:solidFill>
                <a:latin typeface="BelfiusAlternative"/>
                <a:cs typeface="BelfiusAlternative"/>
              </a:rPr>
              <a:t>HG caractère uni</a:t>
            </a:r>
            <a:r>
              <a:rPr sz="700" spc="-44" dirty="0">
                <a:solidFill>
                  <a:srgbClr val="425B6C"/>
                </a:solidFill>
                <a:latin typeface="BelfiusAlternative"/>
                <a:cs typeface="BelfiusAlternative"/>
              </a:rPr>
              <a:t>v</a:t>
            </a:r>
            <a:r>
              <a:rPr sz="700" dirty="0">
                <a:solidFill>
                  <a:srgbClr val="425B6C"/>
                </a:solidFill>
                <a:latin typeface="BelfiusAlternative"/>
                <a:cs typeface="BelfiusAlternative"/>
              </a:rPr>
              <a:t>. excl.</a:t>
            </a:r>
            <a:endParaRPr sz="700">
              <a:latin typeface="BelfiusAlternative"/>
              <a:cs typeface="BelfiusAlternativ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754740"/>
              </p:ext>
            </p:extLst>
          </p:nvPr>
        </p:nvGraphicFramePr>
        <p:xfrm>
          <a:off x="487108" y="1893404"/>
          <a:ext cx="7541276" cy="2981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3808"/>
                <a:gridCol w="846562"/>
                <a:gridCol w="867599"/>
                <a:gridCol w="1197043"/>
                <a:gridCol w="548861"/>
                <a:gridCol w="1251339"/>
                <a:gridCol w="576064"/>
              </a:tblGrid>
              <a:tr h="383468">
                <a:tc>
                  <a:txBody>
                    <a:bodyPr/>
                    <a:lstStyle/>
                    <a:p>
                      <a:endParaRPr sz="2200" dirty="0"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1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</a:t>
                      </a:r>
                      <a:r>
                        <a:rPr sz="1500" b="1" spc="-4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</a:t>
                      </a:r>
                      <a:r>
                        <a:rPr sz="1500" b="1" spc="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</a:t>
                      </a:r>
                      <a:r>
                        <a:rPr sz="15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</a:t>
                      </a:r>
                      <a:endParaRPr sz="15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1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</a:t>
                      </a:r>
                      <a:r>
                        <a:rPr sz="1500" b="1" spc="-3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</a:t>
                      </a:r>
                      <a:r>
                        <a:rPr sz="1500" b="1" spc="-5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14</a:t>
                      </a:r>
                      <a:endParaRPr sz="15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D3104A"/>
                      </a:solidFill>
                      <a:prstDash val="solid"/>
                    </a:lnT>
                    <a:lnB w="12701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670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Coûts du personnel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D3104A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425B6C"/>
                    </a:solidFill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# instit.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1">
                      <a:solidFill>
                        <a:srgbClr val="D3104A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425B6C"/>
                    </a:solidFil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mo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y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 ag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r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D3104A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425B6C"/>
                    </a:solidFil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</a:pPr>
                      <a:r>
                        <a:rPr lang="fr-BE" sz="1400" b="1" dirty="0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SECTEUR</a:t>
                      </a:r>
                    </a:p>
                    <a:p>
                      <a:pPr marL="203835">
                        <a:lnSpc>
                          <a:spcPct val="100000"/>
                        </a:lnSpc>
                      </a:pPr>
                      <a:r>
                        <a:rPr sz="1400" b="1" dirty="0" err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mo</a:t>
                      </a:r>
                      <a:r>
                        <a:rPr sz="1400" b="1" spc="-75" dirty="0" err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y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 ag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endParaRPr sz="14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D3104A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425B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+/-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%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D3104A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425B6C"/>
                    </a:solidFill>
                  </a:tcPr>
                </a:tc>
                <a:tc>
                  <a:txBody>
                    <a:bodyPr/>
                    <a:lstStyle/>
                    <a:p>
                      <a:pPr marL="29972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1" dirty="0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Wallonie </a:t>
                      </a:r>
                      <a:r>
                        <a:rPr lang="fr-BE" sz="1400" b="1" dirty="0" err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Bxl</a:t>
                      </a:r>
                      <a:endParaRPr lang="fr-BE" sz="1400" b="1" dirty="0" smtClean="0">
                        <a:solidFill>
                          <a:srgbClr val="FFFFFF"/>
                        </a:solidFill>
                        <a:latin typeface="BelfiusAlternative"/>
                        <a:cs typeface="BelfiusAlternative"/>
                      </a:endParaRPr>
                    </a:p>
                    <a:p>
                      <a:pPr marL="29972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1" dirty="0" err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mo</a:t>
                      </a:r>
                      <a:r>
                        <a:rPr lang="fr-BE" sz="1400" b="1" spc="-75" dirty="0" err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y</a:t>
                      </a:r>
                      <a:r>
                        <a:rPr lang="fr-BE" sz="1400" b="1" dirty="0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 </a:t>
                      </a:r>
                      <a:r>
                        <a:rPr lang="fr-BE" sz="1400" b="1" dirty="0" err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ag</a:t>
                      </a:r>
                      <a:r>
                        <a:rPr lang="fr-BE" sz="1400" b="1" spc="-75" dirty="0" err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r</a:t>
                      </a:r>
                      <a:r>
                        <a:rPr lang="fr-BE" sz="1400" b="1" dirty="0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endParaRPr lang="fr-BE" sz="1400" dirty="0" smtClean="0">
                        <a:latin typeface="BelfiusAlternative"/>
                        <a:cs typeface="BelfiusAlternative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</a:pPr>
                      <a:endParaRPr sz="14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1">
                      <a:solidFill>
                        <a:srgbClr val="D3104A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425B6C"/>
                    </a:solidFill>
                  </a:tcPr>
                </a:tc>
                <a:tc>
                  <a:txBody>
                    <a:bodyPr/>
                    <a:lstStyle/>
                    <a:p>
                      <a:pPr marL="324485" marR="190500" indent="-107950">
                        <a:lnSpc>
                          <a:spcPct val="1532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12701">
                      <a:solidFill>
                        <a:srgbClr val="D3104A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425B6C"/>
                    </a:solidFill>
                  </a:tcPr>
                </a:tc>
              </a:tr>
              <a:tr h="51499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Coûts du personnel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par ETP glob. (mad incl.</a:t>
                      </a:r>
                      <a:r>
                        <a:rPr sz="1100" spc="-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)</a:t>
                      </a:r>
                      <a:r>
                        <a:rPr sz="1000" baseline="31746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*</a:t>
                      </a:r>
                      <a:endParaRPr sz="1000" baseline="31746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85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T w="12701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62,75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ctr">
                    <a:lnR w="12700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62,55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-0,3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lang="fr-BE" sz="1100" b="1" dirty="0" smtClean="0">
                          <a:latin typeface="BelfiusAlternative"/>
                          <a:cs typeface="BelfiusAlternative"/>
                        </a:rPr>
                        <a:t>61.05</a:t>
                      </a:r>
                      <a:endParaRPr sz="1100" b="1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T w="12701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ctr">
                    <a:lnT w="12701">
                      <a:solidFill>
                        <a:srgbClr val="FFFFFF"/>
                      </a:solidFill>
                      <a:prstDash val="solid"/>
                    </a:lnT>
                    <a:lnB w="12701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514997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Par catégorie (mad excl.)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spc="-25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spc="-1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pa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r</a:t>
                      </a:r>
                      <a:r>
                        <a:rPr sz="1100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spc="-1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ET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P</a:t>
                      </a:r>
                      <a:r>
                        <a:rPr sz="1100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spc="-1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paramed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sz="1100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spc="-1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soign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sz="1100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&amp;</a:t>
                      </a:r>
                      <a:r>
                        <a:rPr sz="1100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spc="-1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infirm.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90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T w="12701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66,02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ctr">
                    <a:lnR w="12700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66,23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0,3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1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lang="fr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65.42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T w="12701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ctr">
                    <a:lnT w="12701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26396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Par lit &amp; journée (mad incl.)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85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139,33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b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139,67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0,3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lang="fr-BE" sz="1100" b="1" dirty="0" smtClean="0">
                          <a:latin typeface="BelfiusAlternative"/>
                          <a:cs typeface="BelfiusAlternative"/>
                        </a:rPr>
                        <a:t>152.310</a:t>
                      </a:r>
                      <a:endParaRPr sz="1100" b="1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b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</a:tr>
              <a:tr h="18890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* par lit just. + S</a:t>
                      </a:r>
                      <a:r>
                        <a:rPr sz="1100" spc="-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P</a:t>
                      </a:r>
                      <a:r>
                        <a:rPr sz="1000" baseline="31746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*</a:t>
                      </a:r>
                      <a:endParaRPr sz="1000" baseline="31746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3DD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</a:tr>
              <a:tr h="24805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* par journée just. + S</a:t>
                      </a:r>
                      <a:r>
                        <a:rPr sz="1100" spc="-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P</a:t>
                      </a:r>
                      <a:r>
                        <a:rPr sz="1000" baseline="31746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*</a:t>
                      </a:r>
                      <a:endParaRPr sz="1000" baseline="31746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88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0,470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b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0,471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0,1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0,</a:t>
                      </a:r>
                      <a:r>
                        <a:rPr lang="fr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519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b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8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Coût du personnel </a:t>
            </a:r>
            <a:endParaRPr lang="fr-BE" dirty="0"/>
          </a:p>
        </p:txBody>
      </p:sp>
      <p:sp>
        <p:nvSpPr>
          <p:cNvPr id="112642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23426939-1932-43BF-A8B0-3849E9A5861A}" type="datetime1">
              <a:rPr lang="nl-BE" altLang="en-US" sz="1000" smtClean="0">
                <a:solidFill>
                  <a:srgbClr val="979FAA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27/05/2016</a:t>
            </a:fld>
            <a:endParaRPr lang="en-US" altLang="en-US" sz="1000" smtClean="0">
              <a:solidFill>
                <a:srgbClr val="979FAA"/>
              </a:solidFill>
            </a:endParaRPr>
          </a:p>
        </p:txBody>
      </p:sp>
      <p:sp>
        <p:nvSpPr>
          <p:cNvPr id="11264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26BAF2EA-B89B-4233-B0F2-EB561AFD1DDF}" type="slidenum">
              <a:rPr lang="en-US" altLang="en-US" sz="1000" smtClean="0">
                <a:solidFill>
                  <a:srgbClr val="979FAA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61</a:t>
            </a:fld>
            <a:endParaRPr lang="en-US" altLang="en-US" sz="1000" smtClean="0">
              <a:solidFill>
                <a:srgbClr val="979FAA"/>
              </a:solidFill>
            </a:endParaRPr>
          </a:p>
        </p:txBody>
      </p:sp>
      <p:sp>
        <p:nvSpPr>
          <p:cNvPr id="112644" name="Rectangle 7"/>
          <p:cNvSpPr>
            <a:spLocks noChangeArrowheads="1"/>
          </p:cNvSpPr>
          <p:nvPr/>
        </p:nvSpPr>
        <p:spPr bwMode="auto">
          <a:xfrm>
            <a:off x="1266825" y="979488"/>
            <a:ext cx="6565900" cy="4476750"/>
          </a:xfrm>
          <a:prstGeom prst="rect">
            <a:avLst/>
          </a:prstGeom>
          <a:noFill/>
          <a:ln w="9525">
            <a:solidFill>
              <a:srgbClr val="2E36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2645" name="Rectangle 67"/>
          <p:cNvSpPr>
            <a:spLocks noChangeArrowheads="1"/>
          </p:cNvSpPr>
          <p:nvPr/>
        </p:nvSpPr>
        <p:spPr bwMode="auto">
          <a:xfrm>
            <a:off x="2233613" y="5851525"/>
            <a:ext cx="1668462" cy="809625"/>
          </a:xfrm>
          <a:prstGeom prst="rect">
            <a:avLst/>
          </a:prstGeom>
          <a:noFill/>
          <a:ln w="9525">
            <a:solidFill>
              <a:srgbClr val="6E6D4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2646" name="Rectangle 68"/>
          <p:cNvSpPr>
            <a:spLocks noChangeArrowheads="1"/>
          </p:cNvSpPr>
          <p:nvPr/>
        </p:nvSpPr>
        <p:spPr bwMode="auto">
          <a:xfrm>
            <a:off x="3987800" y="5851525"/>
            <a:ext cx="1668463" cy="809625"/>
          </a:xfrm>
          <a:prstGeom prst="rect">
            <a:avLst/>
          </a:prstGeom>
          <a:noFill/>
          <a:ln w="9525">
            <a:solidFill>
              <a:srgbClr val="6E6D4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2647" name="Rectangle 69"/>
          <p:cNvSpPr>
            <a:spLocks noChangeArrowheads="1"/>
          </p:cNvSpPr>
          <p:nvPr/>
        </p:nvSpPr>
        <p:spPr bwMode="auto">
          <a:xfrm>
            <a:off x="5745163" y="5853113"/>
            <a:ext cx="1666875" cy="809625"/>
          </a:xfrm>
          <a:prstGeom prst="rect">
            <a:avLst/>
          </a:prstGeom>
          <a:noFill/>
          <a:ln w="9525">
            <a:solidFill>
              <a:srgbClr val="6E6D4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112648" name="Picture 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868988"/>
            <a:ext cx="4619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9" name="Picture 71" descr="Vlaanderen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5495925"/>
            <a:ext cx="2794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0" name="Picture 72" descr="Wallonie coq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5499100"/>
            <a:ext cx="3016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1" name="Picture 73" descr="Bxlles cap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5535613"/>
            <a:ext cx="2809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78716806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174875" y="5859463"/>
            <a:ext cx="17494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26007027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876675" y="5848350"/>
            <a:ext cx="17748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78284818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588000" y="5840413"/>
            <a:ext cx="17922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55" name="Rectangle 80"/>
          <p:cNvSpPr>
            <a:spLocks noChangeArrowheads="1"/>
          </p:cNvSpPr>
          <p:nvPr/>
        </p:nvSpPr>
        <p:spPr bwMode="auto">
          <a:xfrm>
            <a:off x="1608138" y="1401763"/>
            <a:ext cx="5835650" cy="303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E36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2657" name="Text Box 82"/>
          <p:cNvSpPr txBox="1">
            <a:spLocks noChangeArrowheads="1"/>
          </p:cNvSpPr>
          <p:nvPr/>
        </p:nvSpPr>
        <p:spPr bwMode="auto">
          <a:xfrm>
            <a:off x="251520" y="692696"/>
            <a:ext cx="6534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en-US" sz="1800" dirty="0">
                <a:solidFill>
                  <a:schemeClr val="bg1"/>
                </a:solidFill>
              </a:rPr>
              <a:t>Coûts pers. </a:t>
            </a:r>
            <a:r>
              <a:rPr lang="fr-FR" altLang="en-US" sz="1800" dirty="0" err="1">
                <a:solidFill>
                  <a:schemeClr val="bg1"/>
                </a:solidFill>
              </a:rPr>
              <a:t>paramed</a:t>
            </a:r>
            <a:r>
              <a:rPr lang="fr-FR" altLang="en-US" sz="1800" dirty="0">
                <a:solidFill>
                  <a:schemeClr val="bg1"/>
                </a:solidFill>
              </a:rPr>
              <a:t>., </a:t>
            </a:r>
            <a:r>
              <a:rPr lang="fr-FR" altLang="en-US" sz="1800" dirty="0" err="1">
                <a:solidFill>
                  <a:schemeClr val="bg1"/>
                </a:solidFill>
              </a:rPr>
              <a:t>soign</a:t>
            </a:r>
            <a:r>
              <a:rPr lang="fr-FR" altLang="en-US" sz="1800" dirty="0">
                <a:solidFill>
                  <a:schemeClr val="bg1"/>
                </a:solidFill>
              </a:rPr>
              <a:t>. et </a:t>
            </a:r>
            <a:r>
              <a:rPr lang="fr-FR" altLang="en-US" sz="1800" dirty="0" err="1">
                <a:solidFill>
                  <a:schemeClr val="bg1"/>
                </a:solidFill>
              </a:rPr>
              <a:t>infirm</a:t>
            </a:r>
            <a:r>
              <a:rPr lang="fr-FR" altLang="en-US" sz="1800" dirty="0">
                <a:solidFill>
                  <a:schemeClr val="bg1"/>
                </a:solidFill>
              </a:rPr>
              <a:t>.  par ETP (x 1000 EUR) 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25222564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258888" y="1366838"/>
            <a:ext cx="65246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90623410"/>
              </p:ext>
            </p:ext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6045200" y="4077072"/>
            <a:ext cx="179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3" name="Text Box 88"/>
          <p:cNvSpPr txBox="1">
            <a:spLocks noChangeArrowheads="1"/>
          </p:cNvSpPr>
          <p:nvPr/>
        </p:nvSpPr>
        <p:spPr bwMode="auto">
          <a:xfrm>
            <a:off x="7164388" y="3382963"/>
            <a:ext cx="681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54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bg2"/>
                </a:solidFill>
              </a:rPr>
              <a:t>Privé</a:t>
            </a:r>
          </a:p>
        </p:txBody>
      </p:sp>
      <p:sp>
        <p:nvSpPr>
          <p:cNvPr id="112664" name="Text Box 89"/>
          <p:cNvSpPr txBox="1">
            <a:spLocks noChangeArrowheads="1"/>
          </p:cNvSpPr>
          <p:nvPr/>
        </p:nvSpPr>
        <p:spPr bwMode="auto">
          <a:xfrm>
            <a:off x="7067550" y="2852738"/>
            <a:ext cx="8175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54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HG</a:t>
            </a:r>
          </a:p>
          <a:p>
            <a:pPr algn="r">
              <a:lnSpc>
                <a:spcPct val="7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Global</a:t>
            </a:r>
          </a:p>
        </p:txBody>
      </p:sp>
      <p:sp>
        <p:nvSpPr>
          <p:cNvPr id="112665" name="Text Box 90"/>
          <p:cNvSpPr txBox="1">
            <a:spLocks noChangeArrowheads="1"/>
          </p:cNvSpPr>
          <p:nvPr/>
        </p:nvSpPr>
        <p:spPr bwMode="auto">
          <a:xfrm>
            <a:off x="7091363" y="374332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54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en-US" sz="1600" b="1" dirty="0">
                <a:solidFill>
                  <a:srgbClr val="5A0037"/>
                </a:solidFill>
              </a:rPr>
              <a:t>Public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6048278"/>
              </p:ext>
            </p:ext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430338" y="1906588"/>
            <a:ext cx="5583237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7" name="Line 60"/>
          <p:cNvSpPr>
            <a:spLocks noChangeShapeType="1"/>
          </p:cNvSpPr>
          <p:nvPr/>
        </p:nvSpPr>
        <p:spPr bwMode="auto">
          <a:xfrm flipV="1">
            <a:off x="1960563" y="1866900"/>
            <a:ext cx="0" cy="30765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08395932"/>
              </p:ext>
            </p:ext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6605588" y="4365104"/>
            <a:ext cx="1228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onnecteur droit avec flèche 29"/>
          <p:cNvCxnSpPr/>
          <p:nvPr/>
        </p:nvCxnSpPr>
        <p:spPr>
          <a:xfrm flipV="1">
            <a:off x="2166442" y="2276872"/>
            <a:ext cx="3773710" cy="757858"/>
          </a:xfrm>
          <a:prstGeom prst="straightConnector1">
            <a:avLst/>
          </a:prstGeom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à coins arrondis 31"/>
          <p:cNvSpPr/>
          <p:nvPr/>
        </p:nvSpPr>
        <p:spPr>
          <a:xfrm>
            <a:off x="5436096" y="1556792"/>
            <a:ext cx="1248866" cy="46560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+ 6,43 %</a:t>
            </a:r>
          </a:p>
        </p:txBody>
      </p:sp>
      <p:cxnSp>
        <p:nvCxnSpPr>
          <p:cNvPr id="29" name="Connecteur droit avec flèche 9"/>
          <p:cNvCxnSpPr/>
          <p:nvPr/>
        </p:nvCxnSpPr>
        <p:spPr>
          <a:xfrm flipV="1">
            <a:off x="2843808" y="2492896"/>
            <a:ext cx="3773710" cy="613842"/>
          </a:xfrm>
          <a:prstGeom prst="straightConnector1">
            <a:avLst/>
          </a:prstGeom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à coins arrondis 31"/>
          <p:cNvSpPr/>
          <p:nvPr/>
        </p:nvSpPr>
        <p:spPr>
          <a:xfrm>
            <a:off x="6995542" y="2276872"/>
            <a:ext cx="1248866" cy="46560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+ 5,49 %</a:t>
            </a:r>
          </a:p>
        </p:txBody>
      </p:sp>
    </p:spTree>
    <p:extLst>
      <p:ext uri="{BB962C8B-B14F-4D97-AF65-F5344CB8AC3E}">
        <p14:creationId xmlns:p14="http://schemas.microsoft.com/office/powerpoint/2010/main" val="1320987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Données personnel</a:t>
            </a:r>
            <a:endParaRPr lang="fr-BE" dirty="0"/>
          </a:p>
        </p:txBody>
      </p:sp>
      <p:sp>
        <p:nvSpPr>
          <p:cNvPr id="12390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C77AF732-D578-42CE-AF43-093116775398}" type="datetime1">
              <a:rPr lang="nl-BE" altLang="en-US" sz="1000" smtClean="0">
                <a:solidFill>
                  <a:srgbClr val="979FAA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27/05/2016</a:t>
            </a:fld>
            <a:endParaRPr lang="en-US" altLang="en-US" sz="1000" smtClean="0">
              <a:solidFill>
                <a:srgbClr val="979FAA"/>
              </a:solidFill>
            </a:endParaRPr>
          </a:p>
        </p:txBody>
      </p:sp>
      <p:sp>
        <p:nvSpPr>
          <p:cNvPr id="12390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AA9ECE6A-304F-4FF0-A708-47CA2B050DA6}" type="slidenum">
              <a:rPr lang="en-US" altLang="en-US" sz="1000" smtClean="0">
                <a:solidFill>
                  <a:srgbClr val="979FAA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62</a:t>
            </a:fld>
            <a:endParaRPr lang="en-US" altLang="en-US" sz="1000" smtClean="0">
              <a:solidFill>
                <a:srgbClr val="979FAA"/>
              </a:solidFill>
            </a:endParaRPr>
          </a:p>
        </p:txBody>
      </p:sp>
      <p:sp>
        <p:nvSpPr>
          <p:cNvPr id="123909" name="Text Placeholder 6"/>
          <p:cNvSpPr>
            <a:spLocks/>
          </p:cNvSpPr>
          <p:nvPr/>
        </p:nvSpPr>
        <p:spPr bwMode="auto">
          <a:xfrm>
            <a:off x="533400" y="549275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fr-FR" altLang="en-US" sz="2000" dirty="0">
                <a:solidFill>
                  <a:schemeClr val="bg1"/>
                </a:solidFill>
              </a:rPr>
              <a:t>Coûts du personnel </a:t>
            </a:r>
            <a:r>
              <a:rPr lang="fr-FR" altLang="en-US" sz="2000" u="sng" dirty="0" err="1">
                <a:solidFill>
                  <a:schemeClr val="bg1"/>
                </a:solidFill>
              </a:rPr>
              <a:t>soign</a:t>
            </a:r>
            <a:r>
              <a:rPr lang="fr-FR" altLang="en-US" sz="2000" u="sng" dirty="0">
                <a:solidFill>
                  <a:schemeClr val="bg1"/>
                </a:solidFill>
              </a:rPr>
              <a:t>. &amp; </a:t>
            </a:r>
            <a:r>
              <a:rPr lang="fr-FR" altLang="en-US" sz="2000" u="sng" dirty="0" err="1">
                <a:solidFill>
                  <a:schemeClr val="bg1"/>
                </a:solidFill>
              </a:rPr>
              <a:t>infirm</a:t>
            </a:r>
            <a:r>
              <a:rPr lang="fr-FR" altLang="en-US" sz="2000" u="sng" dirty="0">
                <a:solidFill>
                  <a:schemeClr val="bg1"/>
                </a:solidFill>
              </a:rPr>
              <a:t>.</a:t>
            </a:r>
            <a:r>
              <a:rPr lang="fr-FR" altLang="en-US" sz="2000" dirty="0">
                <a:solidFill>
                  <a:schemeClr val="bg1"/>
                </a:solidFill>
              </a:rPr>
              <a:t> par ETP en 000 €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123910" name="Rectangle 4"/>
          <p:cNvSpPr>
            <a:spLocks noChangeArrowheads="1"/>
          </p:cNvSpPr>
          <p:nvPr/>
        </p:nvSpPr>
        <p:spPr bwMode="auto">
          <a:xfrm>
            <a:off x="1019175" y="1280691"/>
            <a:ext cx="7189788" cy="5100637"/>
          </a:xfrm>
          <a:prstGeom prst="rect">
            <a:avLst/>
          </a:prstGeom>
          <a:noFill/>
          <a:ln w="9525">
            <a:solidFill>
              <a:srgbClr val="2E36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23912" name="Text Box 6"/>
          <p:cNvSpPr txBox="1">
            <a:spLocks noChangeArrowheads="1"/>
          </p:cNvSpPr>
          <p:nvPr/>
        </p:nvSpPr>
        <p:spPr bwMode="auto">
          <a:xfrm>
            <a:off x="995363" y="1568450"/>
            <a:ext cx="26352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SzTx/>
              <a:buFontTx/>
              <a:buNone/>
            </a:pPr>
            <a:r>
              <a:rPr lang="nl-BE" altLang="en-US" sz="1800">
                <a:solidFill>
                  <a:schemeClr val="tx1"/>
                </a:solidFill>
              </a:rPr>
              <a:t>Coût personnel par ETP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23913" name="Text Box 7"/>
          <p:cNvSpPr txBox="1">
            <a:spLocks noChangeArrowheads="1"/>
          </p:cNvSpPr>
          <p:nvPr/>
        </p:nvSpPr>
        <p:spPr bwMode="auto">
          <a:xfrm>
            <a:off x="4414838" y="5703888"/>
            <a:ext cx="29860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r">
              <a:lnSpc>
                <a:spcPct val="60000"/>
              </a:lnSpc>
              <a:spcBef>
                <a:spcPct val="0"/>
              </a:spcBef>
              <a:buSzTx/>
              <a:buFontTx/>
              <a:buNone/>
            </a:pPr>
            <a:r>
              <a:rPr lang="nl-BE" altLang="en-US" sz="1800">
                <a:solidFill>
                  <a:schemeClr val="tx1"/>
                </a:solidFill>
              </a:rPr>
              <a:t>Coût personnel par ETP</a:t>
            </a: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6532572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00125" y="1746250"/>
            <a:ext cx="619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1682617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337425" y="5656263"/>
            <a:ext cx="619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16" name="Text Box 11"/>
          <p:cNvSpPr txBox="1">
            <a:spLocks noChangeArrowheads="1"/>
          </p:cNvSpPr>
          <p:nvPr/>
        </p:nvSpPr>
        <p:spPr bwMode="auto">
          <a:xfrm>
            <a:off x="4881563" y="1822450"/>
            <a:ext cx="2762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i="1">
                <a:solidFill>
                  <a:schemeClr val="tx1"/>
                </a:solidFill>
              </a:rPr>
              <a:t>HG privés       HG publics</a:t>
            </a:r>
          </a:p>
        </p:txBody>
      </p:sp>
      <p:sp>
        <p:nvSpPr>
          <p:cNvPr id="123917" name="Oval 12"/>
          <p:cNvSpPr>
            <a:spLocks noChangeArrowheads="1"/>
          </p:cNvSpPr>
          <p:nvPr/>
        </p:nvSpPr>
        <p:spPr bwMode="auto">
          <a:xfrm>
            <a:off x="4716463" y="1884363"/>
            <a:ext cx="177800" cy="1778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23918" name="Oval 13"/>
          <p:cNvSpPr>
            <a:spLocks noChangeArrowheads="1"/>
          </p:cNvSpPr>
          <p:nvPr/>
        </p:nvSpPr>
        <p:spPr bwMode="auto">
          <a:xfrm>
            <a:off x="6203950" y="1884363"/>
            <a:ext cx="176213" cy="1778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23920" name="Text Box 21"/>
          <p:cNvSpPr txBox="1">
            <a:spLocks noChangeArrowheads="1"/>
          </p:cNvSpPr>
          <p:nvPr/>
        </p:nvSpPr>
        <p:spPr bwMode="auto">
          <a:xfrm>
            <a:off x="4146550" y="1822450"/>
            <a:ext cx="6461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nl-BE" altLang="en-US" sz="1800" i="1">
                <a:solidFill>
                  <a:schemeClr val="tx1"/>
                </a:solidFill>
              </a:rPr>
              <a:t>HA</a:t>
            </a:r>
            <a:endParaRPr lang="en-US" altLang="en-US" sz="1800" i="1">
              <a:solidFill>
                <a:schemeClr val="tx1"/>
              </a:solidFill>
            </a:endParaRPr>
          </a:p>
        </p:txBody>
      </p:sp>
      <p:sp>
        <p:nvSpPr>
          <p:cNvPr id="123921" name="Oval 22"/>
          <p:cNvSpPr>
            <a:spLocks noChangeArrowheads="1"/>
          </p:cNvSpPr>
          <p:nvPr/>
        </p:nvSpPr>
        <p:spPr bwMode="auto">
          <a:xfrm>
            <a:off x="3995738" y="1874838"/>
            <a:ext cx="176212" cy="177800"/>
          </a:xfrm>
          <a:prstGeom prst="ellipse">
            <a:avLst/>
          </a:prstGeom>
          <a:solidFill>
            <a:srgbClr val="4F81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2638176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270000" y="2047875"/>
            <a:ext cx="6553200" cy="377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23" name="Text Box 15"/>
          <p:cNvSpPr txBox="1">
            <a:spLocks noChangeArrowheads="1"/>
          </p:cNvSpPr>
          <p:nvPr/>
        </p:nvSpPr>
        <p:spPr bwMode="auto">
          <a:xfrm>
            <a:off x="2713038" y="2754313"/>
            <a:ext cx="17875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 i="1">
                <a:solidFill>
                  <a:srgbClr val="C8A200"/>
                </a:solidFill>
              </a:rPr>
              <a:t>Médiane</a:t>
            </a:r>
          </a:p>
        </p:txBody>
      </p:sp>
      <p:sp>
        <p:nvSpPr>
          <p:cNvPr id="123924" name="Text Box 16"/>
          <p:cNvSpPr txBox="1">
            <a:spLocks noChangeArrowheads="1"/>
          </p:cNvSpPr>
          <p:nvPr/>
        </p:nvSpPr>
        <p:spPr bwMode="auto">
          <a:xfrm>
            <a:off x="4373563" y="4005263"/>
            <a:ext cx="18367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 i="1">
                <a:solidFill>
                  <a:schemeClr val="hlink"/>
                </a:solidFill>
              </a:rPr>
              <a:t>Moyenne agrégée</a:t>
            </a:r>
          </a:p>
        </p:txBody>
      </p:sp>
      <p:sp>
        <p:nvSpPr>
          <p:cNvPr id="123925" name="Line 17"/>
          <p:cNvSpPr>
            <a:spLocks noChangeShapeType="1"/>
          </p:cNvSpPr>
          <p:nvPr/>
        </p:nvSpPr>
        <p:spPr bwMode="auto">
          <a:xfrm>
            <a:off x="4708525" y="3573463"/>
            <a:ext cx="150813" cy="42703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6" name="Line 18"/>
          <p:cNvSpPr>
            <a:spLocks noChangeShapeType="1"/>
          </p:cNvSpPr>
          <p:nvPr/>
        </p:nvSpPr>
        <p:spPr bwMode="auto">
          <a:xfrm>
            <a:off x="4002088" y="3052763"/>
            <a:ext cx="412750" cy="231775"/>
          </a:xfrm>
          <a:prstGeom prst="line">
            <a:avLst/>
          </a:prstGeom>
          <a:noFill/>
          <a:ln w="25400">
            <a:solidFill>
              <a:srgbClr val="C8A200"/>
            </a:solidFill>
            <a:round/>
            <a:headEnd/>
            <a:tailEnd type="arrow" w="med" len="med"/>
          </a:ln>
          <a:effectLst>
            <a:outerShdw dist="25388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63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12" y="125760"/>
            <a:ext cx="828092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lnSpc>
                <a:spcPts val="2717"/>
              </a:lnSpc>
            </a:pPr>
            <a:r>
              <a:rPr spc="4" dirty="0"/>
              <a:t>D</a:t>
            </a:r>
            <a:r>
              <a:rPr spc="13" dirty="0"/>
              <a:t>o</a:t>
            </a:r>
            <a:r>
              <a:rPr spc="18" dirty="0"/>
              <a:t>n</a:t>
            </a:r>
            <a:r>
              <a:rPr spc="9" dirty="0"/>
              <a:t>n</a:t>
            </a:r>
            <a:r>
              <a:rPr spc="13" dirty="0"/>
              <a:t>é</a:t>
            </a:r>
            <a:r>
              <a:rPr spc="26" dirty="0"/>
              <a:t>e</a:t>
            </a:r>
            <a:r>
              <a:rPr dirty="0"/>
              <a:t>s</a:t>
            </a:r>
            <a:r>
              <a:rPr spc="44" dirty="0"/>
              <a:t> </a:t>
            </a:r>
            <a:r>
              <a:rPr spc="57" dirty="0"/>
              <a:t>d</a:t>
            </a:r>
            <a:r>
              <a:rPr spc="-100" dirty="0"/>
              <a:t>’</a:t>
            </a:r>
            <a:r>
              <a:rPr spc="13" dirty="0"/>
              <a:t>a</a:t>
            </a:r>
            <a:r>
              <a:rPr spc="22" dirty="0"/>
              <a:t>c</a:t>
            </a:r>
            <a:r>
              <a:rPr spc="48" dirty="0"/>
              <a:t>t</a:t>
            </a:r>
            <a:r>
              <a:rPr spc="35" dirty="0"/>
              <a:t>iv</a:t>
            </a:r>
            <a:r>
              <a:rPr spc="9" dirty="0"/>
              <a:t>i</a:t>
            </a:r>
            <a:r>
              <a:rPr spc="31" dirty="0"/>
              <a:t>t</a:t>
            </a:r>
            <a:r>
              <a:rPr dirty="0"/>
              <a:t>é</a:t>
            </a:r>
          </a:p>
          <a:p>
            <a:pPr marL="11131">
              <a:lnSpc>
                <a:spcPts val="2507"/>
              </a:lnSpc>
            </a:pPr>
            <a:r>
              <a:rPr sz="2100" spc="-4" dirty="0">
                <a:solidFill>
                  <a:schemeClr val="bg1">
                    <a:lumMod val="95000"/>
                  </a:schemeClr>
                </a:solidFill>
              </a:rPr>
              <a:t>N</a:t>
            </a:r>
            <a:r>
              <a:rPr sz="2100" spc="13" dirty="0">
                <a:solidFill>
                  <a:schemeClr val="bg1">
                    <a:lumMod val="95000"/>
                  </a:schemeClr>
                </a:solidFill>
              </a:rPr>
              <a:t>o</a:t>
            </a:r>
            <a:r>
              <a:rPr sz="2100" spc="22" dirty="0">
                <a:solidFill>
                  <a:schemeClr val="bg1">
                    <a:lumMod val="95000"/>
                  </a:schemeClr>
                </a:solidFill>
              </a:rPr>
              <a:t>m</a:t>
            </a:r>
            <a:r>
              <a:rPr sz="2100" spc="13" dirty="0">
                <a:solidFill>
                  <a:schemeClr val="bg1">
                    <a:lumMod val="95000"/>
                  </a:schemeClr>
                </a:solidFill>
              </a:rPr>
              <a:t>b</a:t>
            </a:r>
            <a:r>
              <a:rPr sz="2100" spc="31" dirty="0">
                <a:solidFill>
                  <a:schemeClr val="bg1">
                    <a:lumMod val="95000"/>
                  </a:schemeClr>
                </a:solidFill>
              </a:rPr>
              <a:t>r</a:t>
            </a:r>
            <a:r>
              <a:rPr sz="2100" dirty="0">
                <a:solidFill>
                  <a:schemeClr val="bg1">
                    <a:lumMod val="95000"/>
                  </a:schemeClr>
                </a:solidFill>
              </a:rPr>
              <a:t>e</a:t>
            </a:r>
            <a:r>
              <a:rPr sz="2100" spc="39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2100" spc="75" dirty="0">
                <a:solidFill>
                  <a:schemeClr val="bg1">
                    <a:lumMod val="95000"/>
                  </a:schemeClr>
                </a:solidFill>
              </a:rPr>
              <a:t>E</a:t>
            </a:r>
            <a:r>
              <a:rPr sz="2100" spc="44" dirty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sz="2100" dirty="0">
                <a:solidFill>
                  <a:schemeClr val="bg1">
                    <a:lumMod val="95000"/>
                  </a:schemeClr>
                </a:solidFill>
              </a:rPr>
              <a:t>P</a:t>
            </a:r>
          </a:p>
        </p:txBody>
      </p:sp>
      <p:sp>
        <p:nvSpPr>
          <p:cNvPr id="3" name="object 3"/>
          <p:cNvSpPr/>
          <p:nvPr/>
        </p:nvSpPr>
        <p:spPr>
          <a:xfrm>
            <a:off x="277098" y="1196752"/>
            <a:ext cx="8495124" cy="4018638"/>
          </a:xfrm>
          <a:custGeom>
            <a:avLst/>
            <a:gdLst/>
            <a:ahLst/>
            <a:cxnLst/>
            <a:rect l="l" t="t" r="r" b="b"/>
            <a:pathLst>
              <a:path w="9934575" h="4431665">
                <a:moveTo>
                  <a:pt x="9626522" y="3607973"/>
                </a:moveTo>
                <a:lnTo>
                  <a:pt x="307430" y="4423288"/>
                </a:lnTo>
                <a:lnTo>
                  <a:pt x="261392" y="4426999"/>
                </a:lnTo>
                <a:lnTo>
                  <a:pt x="220195" y="4429745"/>
                </a:lnTo>
                <a:lnTo>
                  <a:pt x="151249" y="4431350"/>
                </a:lnTo>
                <a:lnTo>
                  <a:pt x="122963" y="4429714"/>
                </a:lnTo>
                <a:lnTo>
                  <a:pt x="77418" y="4420329"/>
                </a:lnTo>
                <a:lnTo>
                  <a:pt x="32634" y="4387251"/>
                </a:lnTo>
                <a:lnTo>
                  <a:pt x="15331" y="4349647"/>
                </a:lnTo>
                <a:lnTo>
                  <a:pt x="5558" y="4297290"/>
                </a:lnTo>
                <a:lnTo>
                  <a:pt x="1165" y="4228201"/>
                </a:lnTo>
                <a:lnTo>
                  <a:pt x="313" y="4186764"/>
                </a:lnTo>
                <a:lnTo>
                  <a:pt x="0" y="4140400"/>
                </a:lnTo>
                <a:lnTo>
                  <a:pt x="0" y="1160068"/>
                </a:lnTo>
                <a:lnTo>
                  <a:pt x="313" y="1113648"/>
                </a:lnTo>
                <a:lnTo>
                  <a:pt x="1165" y="1072060"/>
                </a:lnTo>
                <a:lnTo>
                  <a:pt x="5558" y="1002200"/>
                </a:lnTo>
                <a:lnTo>
                  <a:pt x="15331" y="948131"/>
                </a:lnTo>
                <a:lnTo>
                  <a:pt x="32634" y="907498"/>
                </a:lnTo>
                <a:lnTo>
                  <a:pt x="59621" y="877943"/>
                </a:lnTo>
                <a:lnTo>
                  <a:pt x="98442" y="857110"/>
                </a:lnTo>
                <a:lnTo>
                  <a:pt x="151249" y="842642"/>
                </a:lnTo>
                <a:lnTo>
                  <a:pt x="220195" y="832183"/>
                </a:lnTo>
                <a:lnTo>
                  <a:pt x="261392" y="827721"/>
                </a:lnTo>
                <a:lnTo>
                  <a:pt x="358579" y="818856"/>
                </a:lnTo>
                <a:lnTo>
                  <a:pt x="9672561" y="4351"/>
                </a:lnTo>
                <a:lnTo>
                  <a:pt x="9713758" y="1605"/>
                </a:lnTo>
                <a:lnTo>
                  <a:pt x="9782703" y="0"/>
                </a:lnTo>
                <a:lnTo>
                  <a:pt x="9810990" y="1635"/>
                </a:lnTo>
                <a:lnTo>
                  <a:pt x="9856535" y="11022"/>
                </a:lnTo>
                <a:lnTo>
                  <a:pt x="9901318" y="44100"/>
                </a:lnTo>
                <a:lnTo>
                  <a:pt x="9918622" y="81706"/>
                </a:lnTo>
                <a:lnTo>
                  <a:pt x="9928394" y="134065"/>
                </a:lnTo>
                <a:lnTo>
                  <a:pt x="9932787" y="203156"/>
                </a:lnTo>
                <a:lnTo>
                  <a:pt x="9933639" y="244595"/>
                </a:lnTo>
                <a:lnTo>
                  <a:pt x="9933953" y="290960"/>
                </a:lnTo>
                <a:lnTo>
                  <a:pt x="9933953" y="3271292"/>
                </a:lnTo>
                <a:lnTo>
                  <a:pt x="9933639" y="3317711"/>
                </a:lnTo>
                <a:lnTo>
                  <a:pt x="9932787" y="3359298"/>
                </a:lnTo>
                <a:lnTo>
                  <a:pt x="9928394" y="3429155"/>
                </a:lnTo>
                <a:lnTo>
                  <a:pt x="9918622" y="3483222"/>
                </a:lnTo>
                <a:lnTo>
                  <a:pt x="9901318" y="3523854"/>
                </a:lnTo>
                <a:lnTo>
                  <a:pt x="9874332" y="3553408"/>
                </a:lnTo>
                <a:lnTo>
                  <a:pt x="9835510" y="3574240"/>
                </a:lnTo>
                <a:lnTo>
                  <a:pt x="9782703" y="3588708"/>
                </a:lnTo>
                <a:lnTo>
                  <a:pt x="9713758" y="3599166"/>
                </a:lnTo>
                <a:lnTo>
                  <a:pt x="9672561" y="3603629"/>
                </a:lnTo>
                <a:lnTo>
                  <a:pt x="9626522" y="3607973"/>
                </a:lnTo>
                <a:close/>
              </a:path>
            </a:pathLst>
          </a:custGeom>
          <a:solidFill>
            <a:srgbClr val="E3D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05396" y="579277"/>
            <a:ext cx="2668267" cy="893670"/>
          </a:xfrm>
          <a:custGeom>
            <a:avLst/>
            <a:gdLst/>
            <a:ahLst/>
            <a:cxnLst/>
            <a:rect l="l" t="t" r="r" b="b"/>
            <a:pathLst>
              <a:path w="3120390" h="985519">
                <a:moveTo>
                  <a:pt x="3120079" y="716211"/>
                </a:moveTo>
                <a:lnTo>
                  <a:pt x="47467" y="984876"/>
                </a:lnTo>
                <a:lnTo>
                  <a:pt x="29892" y="985397"/>
                </a:lnTo>
                <a:lnTo>
                  <a:pt x="17298" y="983780"/>
                </a:lnTo>
                <a:lnTo>
                  <a:pt x="138" y="940670"/>
                </a:lnTo>
                <a:lnTo>
                  <a:pt x="0" y="916911"/>
                </a:lnTo>
                <a:lnTo>
                  <a:pt x="0" y="340582"/>
                </a:lnTo>
                <a:lnTo>
                  <a:pt x="1161" y="299204"/>
                </a:lnTo>
                <a:lnTo>
                  <a:pt x="30380" y="267643"/>
                </a:lnTo>
                <a:lnTo>
                  <a:pt x="71722" y="262910"/>
                </a:lnTo>
                <a:lnTo>
                  <a:pt x="3072612" y="520"/>
                </a:lnTo>
                <a:lnTo>
                  <a:pt x="3090187" y="0"/>
                </a:lnTo>
                <a:lnTo>
                  <a:pt x="3102781" y="1616"/>
                </a:lnTo>
                <a:lnTo>
                  <a:pt x="3119941" y="44726"/>
                </a:lnTo>
                <a:lnTo>
                  <a:pt x="3120079" y="716211"/>
                </a:lnTo>
                <a:close/>
              </a:path>
            </a:pathLst>
          </a:custGeom>
          <a:solidFill>
            <a:srgbClr val="5F0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 rot="21360000">
            <a:off x="6333729" y="907959"/>
            <a:ext cx="2440897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4"/>
              </a:lnSpc>
            </a:pPr>
            <a:r>
              <a:rPr b="1" spc="-35" dirty="0">
                <a:solidFill>
                  <a:srgbClr val="FFFFFF"/>
                </a:solidFill>
                <a:latin typeface="BelfiusAlternative"/>
                <a:cs typeface="BelfiusAlternative"/>
              </a:rPr>
              <a:t>E</a:t>
            </a:r>
            <a:r>
              <a:rPr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volutio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n</a:t>
            </a:r>
            <a:r>
              <a:rPr b="1" spc="-70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600" b="1" spc="-46" baseline="4166" dirty="0">
                <a:solidFill>
                  <a:srgbClr val="FFFFFF"/>
                </a:solidFill>
                <a:latin typeface="BelfiusAlternative"/>
                <a:cs typeface="BelfiusAlternative"/>
              </a:rPr>
              <a:t>201</a:t>
            </a:r>
            <a:r>
              <a:rPr sz="2600" b="1" spc="-19" baseline="4166" dirty="0">
                <a:solidFill>
                  <a:srgbClr val="FFFFFF"/>
                </a:solidFill>
                <a:latin typeface="BelfiusAlternative"/>
                <a:cs typeface="BelfiusAlternative"/>
              </a:rPr>
              <a:t>3</a:t>
            </a:r>
            <a:r>
              <a:rPr sz="2600" b="1" spc="-105" baseline="4166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600" b="1" spc="-13" baseline="6944" dirty="0">
                <a:solidFill>
                  <a:srgbClr val="FFFFFF"/>
                </a:solidFill>
                <a:latin typeface="BelfiusAlternative"/>
                <a:cs typeface="BelfiusAlternative"/>
              </a:rPr>
              <a:t>-</a:t>
            </a:r>
            <a:r>
              <a:rPr sz="2600" b="1" spc="-105" baseline="6944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600" b="1" spc="-26" baseline="6944" dirty="0">
                <a:solidFill>
                  <a:srgbClr val="FFFFFF"/>
                </a:solidFill>
                <a:latin typeface="BelfiusAlternative"/>
                <a:cs typeface="BelfiusAlternative"/>
              </a:rPr>
              <a:t>2014</a:t>
            </a:r>
            <a:endParaRPr sz="2600" baseline="6944" dirty="0">
              <a:latin typeface="BelfiusAlternative"/>
              <a:cs typeface="BelfiusAlternativ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859" y="3993814"/>
            <a:ext cx="916029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600" spc="6" baseline="30864" dirty="0">
                <a:solidFill>
                  <a:srgbClr val="425B6C"/>
                </a:solidFill>
                <a:latin typeface="BelfiusAlternative"/>
                <a:cs typeface="BelfiusAlternative"/>
              </a:rPr>
              <a:t>* </a:t>
            </a:r>
            <a:r>
              <a:rPr sz="600" spc="-32" baseline="3086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700" dirty="0">
                <a:solidFill>
                  <a:srgbClr val="425B6C"/>
                </a:solidFill>
                <a:latin typeface="BelfiusAlternative"/>
                <a:cs typeface="BelfiusAlternative"/>
              </a:rPr>
              <a:t>HG caractère uni</a:t>
            </a:r>
            <a:r>
              <a:rPr sz="700" spc="-44" dirty="0">
                <a:solidFill>
                  <a:srgbClr val="425B6C"/>
                </a:solidFill>
                <a:latin typeface="BelfiusAlternative"/>
                <a:cs typeface="BelfiusAlternative"/>
              </a:rPr>
              <a:t>v</a:t>
            </a:r>
            <a:r>
              <a:rPr sz="700" dirty="0">
                <a:solidFill>
                  <a:srgbClr val="425B6C"/>
                </a:solidFill>
                <a:latin typeface="BelfiusAlternative"/>
                <a:cs typeface="BelfiusAlternative"/>
              </a:rPr>
              <a:t>. excl.</a:t>
            </a:r>
            <a:endParaRPr sz="700">
              <a:latin typeface="BelfiusAlternative"/>
              <a:cs typeface="BelfiusAlternativ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642768"/>
              </p:ext>
            </p:extLst>
          </p:nvPr>
        </p:nvGraphicFramePr>
        <p:xfrm>
          <a:off x="277099" y="1926050"/>
          <a:ext cx="8399357" cy="31026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6709"/>
                <a:gridCol w="648072"/>
                <a:gridCol w="1008112"/>
                <a:gridCol w="1008112"/>
                <a:gridCol w="454925"/>
                <a:gridCol w="805776"/>
                <a:gridCol w="1115563"/>
                <a:gridCol w="792088"/>
              </a:tblGrid>
              <a:tr h="368229">
                <a:tc>
                  <a:txBody>
                    <a:bodyPr/>
                    <a:lstStyle/>
                    <a:p>
                      <a:endParaRPr sz="2200" dirty="0"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</a:t>
                      </a:r>
                      <a:r>
                        <a:rPr sz="1500" b="1" spc="-4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</a:t>
                      </a:r>
                      <a:r>
                        <a:rPr sz="1500" b="1" spc="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</a:t>
                      </a:r>
                      <a:r>
                        <a:rPr sz="15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</a:t>
                      </a:r>
                      <a:endParaRPr sz="15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R="207645" algn="r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</a:t>
                      </a:r>
                      <a:r>
                        <a:rPr sz="1500" b="1" spc="-3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</a:t>
                      </a:r>
                      <a:r>
                        <a:rPr sz="1500" b="1" spc="-5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14</a:t>
                      </a:r>
                      <a:endParaRPr sz="15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5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8699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Indicateurs du personnel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25B6C"/>
                    </a:solidFill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# instit.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25B6C"/>
                    </a:solidFil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</a:pPr>
                      <a:r>
                        <a:rPr lang="fr-BE" sz="1100" b="1" dirty="0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SECTEUR</a:t>
                      </a:r>
                    </a:p>
                    <a:p>
                      <a:pPr marL="203835">
                        <a:lnSpc>
                          <a:spcPct val="100000"/>
                        </a:lnSpc>
                      </a:pPr>
                      <a:r>
                        <a:rPr sz="1100" b="1" dirty="0" err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mo</a:t>
                      </a:r>
                      <a:r>
                        <a:rPr sz="1100" b="1" spc="-75" dirty="0" err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y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 ag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r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25B6C"/>
                    </a:solidFil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</a:pPr>
                      <a:r>
                        <a:rPr lang="fr-BE" sz="1100" b="1" dirty="0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SECTEUR</a:t>
                      </a:r>
                    </a:p>
                    <a:p>
                      <a:pPr marL="203835">
                        <a:lnSpc>
                          <a:spcPct val="100000"/>
                        </a:lnSpc>
                      </a:pPr>
                      <a:r>
                        <a:rPr sz="1100" b="1" dirty="0" err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mo</a:t>
                      </a:r>
                      <a:r>
                        <a:rPr sz="1100" b="1" spc="-75" dirty="0" err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y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 ag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r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25B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+/-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%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25B6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25B6C"/>
                    </a:solidFill>
                  </a:tcPr>
                </a:tc>
                <a:tc>
                  <a:txBody>
                    <a:bodyPr/>
                    <a:lstStyle/>
                    <a:p>
                      <a:pPr marL="359410" marR="190500" indent="-107950">
                        <a:lnSpc>
                          <a:spcPct val="153200"/>
                        </a:lnSpc>
                      </a:pPr>
                      <a:r>
                        <a:rPr lang="fr-BE" sz="1100" b="1" dirty="0" err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Wal-Bxl</a:t>
                      </a:r>
                      <a:endParaRPr lang="fr-BE" sz="1100" b="1" dirty="0" smtClean="0">
                        <a:solidFill>
                          <a:srgbClr val="FFFFFF"/>
                        </a:solidFill>
                        <a:latin typeface="BelfiusAlternative"/>
                        <a:cs typeface="BelfiusAlternative"/>
                      </a:endParaRPr>
                    </a:p>
                    <a:p>
                      <a:pPr marL="359410" marR="190500" indent="-107950">
                        <a:lnSpc>
                          <a:spcPct val="153200"/>
                        </a:lnSpc>
                      </a:pPr>
                      <a:r>
                        <a:rPr lang="fr-BE" sz="1100" b="1" dirty="0" err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Moy</a:t>
                      </a:r>
                      <a:r>
                        <a:rPr lang="fr-BE" sz="1100" b="1" dirty="0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lang="fr-BE" sz="1100" b="1" dirty="0" err="1" smtClean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agre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25B6C"/>
                    </a:solidFill>
                  </a:tcPr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12700">
                      <a:solidFill>
                        <a:srgbClr val="D3104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25B6C"/>
                    </a:solidFill>
                  </a:tcPr>
                </a:tc>
              </a:tr>
              <a:tr h="267878">
                <a:tc row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# ETP (personnel mad incl.)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3DDD2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ctr"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ctr">
                    <a:solidFill>
                      <a:srgbClr val="E3DDD2"/>
                    </a:solidFill>
                  </a:tcPr>
                </a:tc>
              </a:tr>
              <a:tr h="25574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* / lit agréé + S</a:t>
                      </a:r>
                      <a:r>
                        <a:rPr sz="1100" spc="-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P</a:t>
                      </a:r>
                      <a:r>
                        <a:rPr sz="1000" baseline="31746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*</a:t>
                      </a:r>
                      <a:endParaRPr sz="1000" baseline="31746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85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2,1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ctr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2,1</a:t>
                      </a:r>
                      <a:r>
                        <a:rPr lang="fr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3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-0,1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ct val="100000"/>
                        </a:lnSpc>
                      </a:pPr>
                      <a:r>
                        <a:rPr lang="fr-BE" sz="1100" b="1" dirty="0" smtClean="0">
                          <a:latin typeface="BelfiusAlternative"/>
                          <a:cs typeface="BelfiusAlternative"/>
                        </a:rPr>
                        <a:t>2,30</a:t>
                      </a:r>
                      <a:endParaRPr sz="1100" b="1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ctr"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 anchor="ctr">
                    <a:solidFill>
                      <a:srgbClr val="E3DDD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* / lit justifié + S</a:t>
                      </a:r>
                      <a:r>
                        <a:rPr sz="1100" spc="-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P</a:t>
                      </a:r>
                      <a:r>
                        <a:rPr sz="1000" baseline="31746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*</a:t>
                      </a:r>
                      <a:endParaRPr sz="1000" baseline="31746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85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2,2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2,2</a:t>
                      </a:r>
                      <a:r>
                        <a:rPr lang="fr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3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-0,3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2,</a:t>
                      </a:r>
                      <a:r>
                        <a:rPr lang="fr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49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solidFill>
                      <a:srgbClr val="E3DDD2"/>
                    </a:solidFill>
                  </a:tcPr>
                </a:tc>
              </a:tr>
              <a:tr h="36822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* </a:t>
                      </a:r>
                      <a:r>
                        <a:rPr sz="1100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pers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sz="1100" spc="-6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soign.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,</a:t>
                      </a:r>
                      <a:r>
                        <a:rPr sz="1100" spc="-6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inf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sz="1100" spc="-6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0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&amp;</a:t>
                      </a:r>
                      <a:r>
                        <a:rPr sz="1000" spc="-3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param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sz="1100" spc="-6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/</a:t>
                      </a:r>
                      <a:r>
                        <a:rPr sz="1100" spc="-6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li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t</a:t>
                      </a:r>
                      <a:r>
                        <a:rPr sz="1100" spc="-6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agré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é</a:t>
                      </a:r>
                      <a:r>
                        <a:rPr sz="1100" spc="-8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9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+</a:t>
                      </a:r>
                      <a:r>
                        <a:rPr sz="900" spc="-3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SP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90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1,4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1,</a:t>
                      </a:r>
                      <a:r>
                        <a:rPr lang="fr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39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0,0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1,</a:t>
                      </a:r>
                      <a:r>
                        <a:rPr lang="fr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46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solidFill>
                      <a:srgbClr val="E3DDD2"/>
                    </a:solidFill>
                  </a:tcPr>
                </a:tc>
              </a:tr>
              <a:tr h="36822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* </a:t>
                      </a:r>
                      <a:r>
                        <a:rPr sz="1100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pers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sz="1100" spc="-6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soign.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,</a:t>
                      </a:r>
                      <a:r>
                        <a:rPr sz="1100" spc="-6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inf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sz="1100" spc="-6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0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&amp;</a:t>
                      </a:r>
                      <a:r>
                        <a:rPr sz="1000" spc="-3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param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sz="1100" spc="-6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/</a:t>
                      </a:r>
                      <a:r>
                        <a:rPr sz="1100" spc="-6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li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t</a:t>
                      </a:r>
                      <a:r>
                        <a:rPr sz="1100" spc="-6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just</a:t>
                      </a:r>
                      <a:r>
                        <a:rPr sz="11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sz="1100" spc="-8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90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+</a:t>
                      </a:r>
                      <a:r>
                        <a:rPr sz="900" spc="-3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spc="-2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SP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89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1,5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1,</a:t>
                      </a:r>
                      <a:r>
                        <a:rPr lang="fr-BE" sz="1100" b="1" dirty="0" smtClean="0">
                          <a:solidFill>
                            <a:srgbClr val="D3104A"/>
                          </a:solidFill>
                          <a:latin typeface="BelfiusAlternative"/>
                          <a:cs typeface="BelfiusAlternative"/>
                        </a:rPr>
                        <a:t>47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0,0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1,</a:t>
                      </a:r>
                      <a:r>
                        <a:rPr lang="fr-BE" sz="1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58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9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Données personnel</a:t>
            </a:r>
            <a:endParaRPr lang="fr-BE" dirty="0"/>
          </a:p>
        </p:txBody>
      </p:sp>
      <p:sp>
        <p:nvSpPr>
          <p:cNvPr id="121858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D0F525A8-0BF0-416A-89D7-A223E9F536BB}" type="datetime1">
              <a:rPr lang="nl-BE" altLang="en-US" sz="1000" smtClean="0">
                <a:solidFill>
                  <a:srgbClr val="979FAA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27/05/2016</a:t>
            </a:fld>
            <a:endParaRPr lang="en-US" altLang="en-US" sz="1000" smtClean="0">
              <a:solidFill>
                <a:srgbClr val="979FAA"/>
              </a:solidFill>
            </a:endParaRPr>
          </a:p>
        </p:txBody>
      </p:sp>
      <p:sp>
        <p:nvSpPr>
          <p:cNvPr id="12185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3A4285C4-74F7-4033-A661-FC7228D96DE0}" type="slidenum">
              <a:rPr lang="en-US" altLang="en-US" sz="1000" smtClean="0">
                <a:solidFill>
                  <a:srgbClr val="979FAA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64</a:t>
            </a:fld>
            <a:endParaRPr lang="en-US" altLang="en-US" sz="1000" smtClean="0">
              <a:solidFill>
                <a:srgbClr val="979FAA"/>
              </a:solidFill>
            </a:endParaRPr>
          </a:p>
        </p:txBody>
      </p:sp>
      <p:sp>
        <p:nvSpPr>
          <p:cNvPr id="121860" name="Rectangle 7"/>
          <p:cNvSpPr>
            <a:spLocks noChangeArrowheads="1"/>
          </p:cNvSpPr>
          <p:nvPr/>
        </p:nvSpPr>
        <p:spPr bwMode="auto">
          <a:xfrm>
            <a:off x="1285875" y="998538"/>
            <a:ext cx="6565900" cy="4418012"/>
          </a:xfrm>
          <a:prstGeom prst="rect">
            <a:avLst/>
          </a:prstGeom>
          <a:noFill/>
          <a:ln w="9525">
            <a:solidFill>
              <a:srgbClr val="2E36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21861" name="Rectangle 32"/>
          <p:cNvSpPr>
            <a:spLocks noChangeArrowheads="1"/>
          </p:cNvSpPr>
          <p:nvPr/>
        </p:nvSpPr>
        <p:spPr bwMode="auto">
          <a:xfrm>
            <a:off x="2233613" y="5995988"/>
            <a:ext cx="1668462" cy="809625"/>
          </a:xfrm>
          <a:prstGeom prst="rect">
            <a:avLst/>
          </a:prstGeom>
          <a:noFill/>
          <a:ln w="9525">
            <a:solidFill>
              <a:srgbClr val="6E6D4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21862" name="Rectangle 33"/>
          <p:cNvSpPr>
            <a:spLocks noChangeArrowheads="1"/>
          </p:cNvSpPr>
          <p:nvPr/>
        </p:nvSpPr>
        <p:spPr bwMode="auto">
          <a:xfrm>
            <a:off x="3987800" y="5995988"/>
            <a:ext cx="1668463" cy="809625"/>
          </a:xfrm>
          <a:prstGeom prst="rect">
            <a:avLst/>
          </a:prstGeom>
          <a:noFill/>
          <a:ln w="9525">
            <a:solidFill>
              <a:srgbClr val="6E6D4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21863" name="Rectangle 34"/>
          <p:cNvSpPr>
            <a:spLocks noChangeArrowheads="1"/>
          </p:cNvSpPr>
          <p:nvPr/>
        </p:nvSpPr>
        <p:spPr bwMode="auto">
          <a:xfrm>
            <a:off x="5745163" y="5997575"/>
            <a:ext cx="1666875" cy="809625"/>
          </a:xfrm>
          <a:prstGeom prst="rect">
            <a:avLst/>
          </a:prstGeom>
          <a:noFill/>
          <a:ln w="9525">
            <a:solidFill>
              <a:srgbClr val="6E6D4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E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7211441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692275" y="6011863"/>
            <a:ext cx="461963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5" name="Picture 36" descr="Vlaanderen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5640388"/>
            <a:ext cx="2794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6" name="Picture 37" descr="Wallonie coq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5643563"/>
            <a:ext cx="3016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7" name="Picture 38" descr="Bxlles cap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5680075"/>
            <a:ext cx="2809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70591173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225675" y="6000750"/>
            <a:ext cx="16986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49061936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924300" y="6000750"/>
            <a:ext cx="1757363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1759333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724525" y="6015038"/>
            <a:ext cx="17208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71" name="Rectangle 55"/>
          <p:cNvSpPr>
            <a:spLocks noChangeArrowheads="1"/>
          </p:cNvSpPr>
          <p:nvPr/>
        </p:nvSpPr>
        <p:spPr bwMode="auto">
          <a:xfrm>
            <a:off x="1546225" y="1420813"/>
            <a:ext cx="6096000" cy="365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E36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21873" name="Text Box 57"/>
          <p:cNvSpPr txBox="1">
            <a:spLocks noChangeArrowheads="1"/>
          </p:cNvSpPr>
          <p:nvPr/>
        </p:nvSpPr>
        <p:spPr bwMode="auto">
          <a:xfrm>
            <a:off x="179512" y="692696"/>
            <a:ext cx="75605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6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en-US" sz="2000" dirty="0">
                <a:solidFill>
                  <a:schemeClr val="bg1"/>
                </a:solidFill>
              </a:rPr>
              <a:t># ETP (</a:t>
            </a:r>
            <a:r>
              <a:rPr lang="fr-FR" altLang="en-US" sz="2000" dirty="0" err="1">
                <a:solidFill>
                  <a:schemeClr val="bg1"/>
                </a:solidFill>
              </a:rPr>
              <a:t>m.a.d</a:t>
            </a:r>
            <a:r>
              <a:rPr lang="fr-FR" altLang="en-US" sz="2000" dirty="0">
                <a:solidFill>
                  <a:schemeClr val="bg1"/>
                </a:solidFill>
              </a:rPr>
              <a:t>. incl.) / lit justifié + lits SP </a:t>
            </a:r>
            <a:r>
              <a:rPr lang="en-US" altLang="en-US" sz="2000" dirty="0" smtClean="0">
                <a:solidFill>
                  <a:schemeClr val="bg1"/>
                </a:solidFill>
              </a:rPr>
              <a:t>(*)</a:t>
            </a:r>
          </a:p>
          <a:p>
            <a:pPr>
              <a:lnSpc>
                <a:spcPct val="6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 algn="ctr">
              <a:lnSpc>
                <a:spcPct val="60000"/>
              </a:lnSpc>
              <a:spcBef>
                <a:spcPct val="0"/>
              </a:spcBef>
              <a:buSzTx/>
              <a:buNone/>
            </a:pPr>
            <a:r>
              <a:rPr lang="fr-BE" sz="2000" b="1" dirty="0" smtClean="0">
                <a:solidFill>
                  <a:schemeClr val="bg1">
                    <a:lumMod val="95000"/>
                  </a:schemeClr>
                </a:solidFill>
                <a:latin typeface="BelfiusAlternative"/>
                <a:cs typeface="BelfiusAlternative"/>
              </a:rPr>
              <a:t>		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10700625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287463" y="1450975"/>
            <a:ext cx="65246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19717328"/>
              </p:ext>
            </p:ext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6045200" y="4077072"/>
            <a:ext cx="179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79" name="Text Box 63"/>
          <p:cNvSpPr txBox="1">
            <a:spLocks noChangeArrowheads="1"/>
          </p:cNvSpPr>
          <p:nvPr/>
        </p:nvSpPr>
        <p:spPr bwMode="auto">
          <a:xfrm>
            <a:off x="7164388" y="3382963"/>
            <a:ext cx="681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54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bg2"/>
                </a:solidFill>
              </a:rPr>
              <a:t>Privé</a:t>
            </a:r>
          </a:p>
        </p:txBody>
      </p:sp>
      <p:sp>
        <p:nvSpPr>
          <p:cNvPr id="121880" name="Text Box 64"/>
          <p:cNvSpPr txBox="1">
            <a:spLocks noChangeArrowheads="1"/>
          </p:cNvSpPr>
          <p:nvPr/>
        </p:nvSpPr>
        <p:spPr bwMode="auto">
          <a:xfrm>
            <a:off x="7067550" y="2852738"/>
            <a:ext cx="8175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54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HG</a:t>
            </a:r>
          </a:p>
          <a:p>
            <a:pPr algn="r">
              <a:lnSpc>
                <a:spcPct val="7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Global</a:t>
            </a:r>
          </a:p>
        </p:txBody>
      </p:sp>
      <p:sp>
        <p:nvSpPr>
          <p:cNvPr id="121881" name="Text Box 65"/>
          <p:cNvSpPr txBox="1">
            <a:spLocks noChangeArrowheads="1"/>
          </p:cNvSpPr>
          <p:nvPr/>
        </p:nvSpPr>
        <p:spPr bwMode="auto">
          <a:xfrm>
            <a:off x="7091363" y="3743325"/>
            <a:ext cx="79375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US" altLang="en-US" sz="1600" b="1" dirty="0">
                <a:solidFill>
                  <a:srgbClr val="5A0037"/>
                </a:solidFill>
              </a:rPr>
              <a:t>Public</a:t>
            </a:r>
          </a:p>
        </p:txBody>
      </p:sp>
      <p:sp>
        <p:nvSpPr>
          <p:cNvPr id="121882" name="Text Box 67"/>
          <p:cNvSpPr txBox="1">
            <a:spLocks noChangeArrowheads="1"/>
          </p:cNvSpPr>
          <p:nvPr/>
        </p:nvSpPr>
        <p:spPr bwMode="auto">
          <a:xfrm>
            <a:off x="1136650" y="5414963"/>
            <a:ext cx="2112963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 b="1">
                <a:solidFill>
                  <a:srgbClr val="3C589E"/>
                </a:solidFill>
              </a:rPr>
              <a:t>(*) HG caractère univ. excl.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62953887"/>
              </p:ext>
            </p:ext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485900" y="1998663"/>
            <a:ext cx="5505450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84" name="Line 53"/>
          <p:cNvSpPr>
            <a:spLocks noChangeShapeType="1"/>
          </p:cNvSpPr>
          <p:nvPr/>
        </p:nvSpPr>
        <p:spPr bwMode="auto">
          <a:xfrm flipV="1">
            <a:off x="2097088" y="1965325"/>
            <a:ext cx="0" cy="30480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56685800"/>
              </p:ext>
            </p:ext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6605588" y="4365997"/>
            <a:ext cx="1228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Connecteur droit avec flèche 29"/>
          <p:cNvCxnSpPr/>
          <p:nvPr/>
        </p:nvCxnSpPr>
        <p:spPr>
          <a:xfrm flipV="1">
            <a:off x="2310458" y="3207544"/>
            <a:ext cx="3734742" cy="293464"/>
          </a:xfrm>
          <a:prstGeom prst="straightConnector1">
            <a:avLst/>
          </a:prstGeom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à coins arrondis 32"/>
          <p:cNvSpPr/>
          <p:nvPr/>
        </p:nvSpPr>
        <p:spPr>
          <a:xfrm>
            <a:off x="4619278" y="3573016"/>
            <a:ext cx="1248866" cy="46560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+ 2,05 %</a:t>
            </a:r>
          </a:p>
        </p:txBody>
      </p:sp>
      <p:cxnSp>
        <p:nvCxnSpPr>
          <p:cNvPr id="30" name="Connecteur droit avec flèche 28"/>
          <p:cNvCxnSpPr/>
          <p:nvPr/>
        </p:nvCxnSpPr>
        <p:spPr>
          <a:xfrm flipV="1">
            <a:off x="2886522" y="2564904"/>
            <a:ext cx="3698428" cy="250254"/>
          </a:xfrm>
          <a:prstGeom prst="straightConnector1">
            <a:avLst/>
          </a:prstGeom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à coins arrondis 33"/>
          <p:cNvSpPr/>
          <p:nvPr/>
        </p:nvSpPr>
        <p:spPr>
          <a:xfrm>
            <a:off x="6876256" y="2132856"/>
            <a:ext cx="1248866" cy="46560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/>
              <a:t>+ 4,18 %</a:t>
            </a:r>
          </a:p>
        </p:txBody>
      </p:sp>
    </p:spTree>
    <p:extLst>
      <p:ext uri="{BB962C8B-B14F-4D97-AF65-F5344CB8AC3E}">
        <p14:creationId xmlns:p14="http://schemas.microsoft.com/office/powerpoint/2010/main" val="3209238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Données personnel </a:t>
            </a:r>
            <a:endParaRPr lang="fr-BE" dirty="0"/>
          </a:p>
        </p:txBody>
      </p:sp>
      <p:sp>
        <p:nvSpPr>
          <p:cNvPr id="132098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F06E6B3E-388D-47C6-AC50-D26D27693F0B}" type="datetime1">
              <a:rPr lang="nl-BE" altLang="en-US" sz="1000" smtClean="0">
                <a:solidFill>
                  <a:srgbClr val="979FAA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27/05/2016</a:t>
            </a:fld>
            <a:endParaRPr lang="en-US" altLang="en-US" sz="1000" smtClean="0">
              <a:solidFill>
                <a:srgbClr val="979FAA"/>
              </a:solidFill>
            </a:endParaRPr>
          </a:p>
        </p:txBody>
      </p:sp>
      <p:sp>
        <p:nvSpPr>
          <p:cNvPr id="13209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EC7E7FD7-D794-4DEB-BD59-1BE3732C891E}" type="slidenum">
              <a:rPr lang="en-US" altLang="en-US" sz="1000" smtClean="0">
                <a:solidFill>
                  <a:srgbClr val="979FAA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65</a:t>
            </a:fld>
            <a:endParaRPr lang="en-US" altLang="en-US" sz="1000" smtClean="0">
              <a:solidFill>
                <a:srgbClr val="979FAA"/>
              </a:solidFill>
            </a:endParaRPr>
          </a:p>
        </p:txBody>
      </p:sp>
      <p:sp>
        <p:nvSpPr>
          <p:cNvPr id="132100" name="Text Placeholder 6"/>
          <p:cNvSpPr>
            <a:spLocks/>
          </p:cNvSpPr>
          <p:nvPr/>
        </p:nvSpPr>
        <p:spPr bwMode="auto">
          <a:xfrm>
            <a:off x="533400" y="549275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nl-BE" altLang="en-US" sz="2000" dirty="0" err="1">
                <a:solidFill>
                  <a:schemeClr val="bg1"/>
                </a:solidFill>
              </a:rPr>
              <a:t>Nombre</a:t>
            </a:r>
            <a:r>
              <a:rPr lang="nl-BE" altLang="en-US" sz="2000" dirty="0">
                <a:solidFill>
                  <a:schemeClr val="bg1"/>
                </a:solidFill>
              </a:rPr>
              <a:t> ETP </a:t>
            </a:r>
            <a:r>
              <a:rPr lang="nl-BE" altLang="en-US" sz="2000" u="sng" dirty="0" err="1">
                <a:solidFill>
                  <a:schemeClr val="bg1"/>
                </a:solidFill>
              </a:rPr>
              <a:t>soign</a:t>
            </a:r>
            <a:r>
              <a:rPr lang="nl-BE" altLang="en-US" sz="2000" u="sng" dirty="0">
                <a:solidFill>
                  <a:schemeClr val="bg1"/>
                </a:solidFill>
              </a:rPr>
              <a:t> &amp; </a:t>
            </a:r>
            <a:r>
              <a:rPr lang="nl-BE" altLang="en-US" sz="2000" u="sng" dirty="0" err="1">
                <a:solidFill>
                  <a:schemeClr val="bg1"/>
                </a:solidFill>
              </a:rPr>
              <a:t>infirm</a:t>
            </a:r>
            <a:r>
              <a:rPr lang="nl-BE" altLang="en-US" sz="2000" dirty="0">
                <a:solidFill>
                  <a:schemeClr val="bg1"/>
                </a:solidFill>
              </a:rPr>
              <a:t> (</a:t>
            </a:r>
            <a:r>
              <a:rPr lang="nl-BE" altLang="en-US" sz="2000" dirty="0" err="1">
                <a:solidFill>
                  <a:schemeClr val="bg1"/>
                </a:solidFill>
              </a:rPr>
              <a:t>mad</a:t>
            </a:r>
            <a:r>
              <a:rPr lang="nl-BE" altLang="en-US" sz="2000" dirty="0">
                <a:solidFill>
                  <a:schemeClr val="bg1"/>
                </a:solidFill>
              </a:rPr>
              <a:t> </a:t>
            </a:r>
            <a:r>
              <a:rPr lang="nl-BE" altLang="en-US" sz="2000" dirty="0" err="1">
                <a:solidFill>
                  <a:schemeClr val="bg1"/>
                </a:solidFill>
              </a:rPr>
              <a:t>incl</a:t>
            </a:r>
            <a:r>
              <a:rPr lang="nl-BE" altLang="en-US" sz="2000" dirty="0">
                <a:solidFill>
                  <a:schemeClr val="bg1"/>
                </a:solidFill>
              </a:rPr>
              <a:t>) par </a:t>
            </a:r>
            <a:r>
              <a:rPr lang="nl-BE" altLang="en-US" sz="2000" dirty="0" err="1">
                <a:solidFill>
                  <a:schemeClr val="bg1"/>
                </a:solidFill>
              </a:rPr>
              <a:t>lit</a:t>
            </a:r>
            <a:r>
              <a:rPr lang="nl-BE" altLang="en-US" sz="2000" dirty="0">
                <a:solidFill>
                  <a:schemeClr val="bg1"/>
                </a:solidFill>
              </a:rPr>
              <a:t> </a:t>
            </a:r>
            <a:r>
              <a:rPr lang="nl-BE" altLang="en-US" sz="2000" dirty="0" err="1">
                <a:solidFill>
                  <a:schemeClr val="bg1"/>
                </a:solidFill>
              </a:rPr>
              <a:t>justifié</a:t>
            </a:r>
            <a:r>
              <a:rPr lang="nl-BE" altLang="en-US" sz="2000" dirty="0">
                <a:solidFill>
                  <a:schemeClr val="bg1"/>
                </a:solidFill>
              </a:rPr>
              <a:t> (</a:t>
            </a:r>
            <a:r>
              <a:rPr lang="nl-BE" altLang="en-US" sz="2000" dirty="0" err="1">
                <a:solidFill>
                  <a:schemeClr val="bg1"/>
                </a:solidFill>
              </a:rPr>
              <a:t>lits</a:t>
            </a:r>
            <a:r>
              <a:rPr lang="nl-BE" altLang="en-US" sz="2000" dirty="0">
                <a:solidFill>
                  <a:schemeClr val="bg1"/>
                </a:solidFill>
              </a:rPr>
              <a:t> SP </a:t>
            </a:r>
            <a:r>
              <a:rPr lang="nl-BE" altLang="en-US" sz="2000" dirty="0" err="1">
                <a:solidFill>
                  <a:schemeClr val="bg1"/>
                </a:solidFill>
              </a:rPr>
              <a:t>incl</a:t>
            </a:r>
            <a:r>
              <a:rPr lang="nl-BE" altLang="en-US" sz="2000" dirty="0">
                <a:solidFill>
                  <a:schemeClr val="bg1"/>
                </a:solidFill>
              </a:rPr>
              <a:t>)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132102" name="Rectangle 4"/>
          <p:cNvSpPr>
            <a:spLocks noChangeArrowheads="1"/>
          </p:cNvSpPr>
          <p:nvPr/>
        </p:nvSpPr>
        <p:spPr bwMode="auto">
          <a:xfrm>
            <a:off x="1019175" y="1065213"/>
            <a:ext cx="7189788" cy="5100637"/>
          </a:xfrm>
          <a:prstGeom prst="rect">
            <a:avLst/>
          </a:prstGeom>
          <a:noFill/>
          <a:ln w="9525">
            <a:solidFill>
              <a:srgbClr val="2E36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2104" name="Text Box 6"/>
          <p:cNvSpPr txBox="1">
            <a:spLocks noChangeArrowheads="1"/>
          </p:cNvSpPr>
          <p:nvPr/>
        </p:nvSpPr>
        <p:spPr bwMode="auto">
          <a:xfrm>
            <a:off x="995363" y="1497013"/>
            <a:ext cx="2127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SzTx/>
              <a:buFontTx/>
              <a:buNone/>
            </a:pPr>
            <a:r>
              <a:rPr lang="nl-BE" altLang="en-US" sz="1800" dirty="0" err="1">
                <a:solidFill>
                  <a:schemeClr val="tx1"/>
                </a:solidFill>
              </a:rPr>
              <a:t>Nombre</a:t>
            </a:r>
            <a:r>
              <a:rPr lang="nl-BE" altLang="en-US" sz="1800" dirty="0">
                <a:solidFill>
                  <a:schemeClr val="tx1"/>
                </a:solidFill>
              </a:rPr>
              <a:t> ETP par </a:t>
            </a:r>
            <a:r>
              <a:rPr lang="nl-BE" altLang="en-US" sz="1800" dirty="0" err="1">
                <a:solidFill>
                  <a:schemeClr val="tx1"/>
                </a:solidFill>
              </a:rPr>
              <a:t>lit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132105" name="Text Box 7"/>
          <p:cNvSpPr txBox="1">
            <a:spLocks noChangeArrowheads="1"/>
          </p:cNvSpPr>
          <p:nvPr/>
        </p:nvSpPr>
        <p:spPr bwMode="auto">
          <a:xfrm>
            <a:off x="3308350" y="5703888"/>
            <a:ext cx="40925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D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r">
              <a:lnSpc>
                <a:spcPct val="60000"/>
              </a:lnSpc>
              <a:spcBef>
                <a:spcPct val="0"/>
              </a:spcBef>
              <a:buSzTx/>
              <a:buFontTx/>
              <a:buNone/>
            </a:pPr>
            <a:r>
              <a:rPr lang="nl-BE" altLang="en-US" sz="1800">
                <a:solidFill>
                  <a:schemeClr val="tx1"/>
                </a:solidFill>
              </a:rPr>
              <a:t>Nombre ETP par lit</a:t>
            </a: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4494698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00125" y="1712913"/>
            <a:ext cx="619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37069059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337425" y="5656263"/>
            <a:ext cx="619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108" name="Text Box 11"/>
          <p:cNvSpPr txBox="1">
            <a:spLocks noChangeArrowheads="1"/>
          </p:cNvSpPr>
          <p:nvPr/>
        </p:nvSpPr>
        <p:spPr bwMode="auto">
          <a:xfrm>
            <a:off x="4881563" y="1822450"/>
            <a:ext cx="2762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i="1">
                <a:solidFill>
                  <a:schemeClr val="tx1"/>
                </a:solidFill>
              </a:rPr>
              <a:t>HG privés       HG publics</a:t>
            </a:r>
          </a:p>
        </p:txBody>
      </p:sp>
      <p:sp>
        <p:nvSpPr>
          <p:cNvPr id="132109" name="Oval 12"/>
          <p:cNvSpPr>
            <a:spLocks noChangeArrowheads="1"/>
          </p:cNvSpPr>
          <p:nvPr/>
        </p:nvSpPr>
        <p:spPr bwMode="auto">
          <a:xfrm>
            <a:off x="4716463" y="1884363"/>
            <a:ext cx="177800" cy="1778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2110" name="Oval 13"/>
          <p:cNvSpPr>
            <a:spLocks noChangeArrowheads="1"/>
          </p:cNvSpPr>
          <p:nvPr/>
        </p:nvSpPr>
        <p:spPr bwMode="auto">
          <a:xfrm>
            <a:off x="6203950" y="1884363"/>
            <a:ext cx="176213" cy="1778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2112" name="Text Box 15"/>
          <p:cNvSpPr txBox="1">
            <a:spLocks noChangeArrowheads="1"/>
          </p:cNvSpPr>
          <p:nvPr/>
        </p:nvSpPr>
        <p:spPr bwMode="auto">
          <a:xfrm>
            <a:off x="4146550" y="1822450"/>
            <a:ext cx="6461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nl-BE" altLang="en-US" sz="1800" i="1" dirty="0">
                <a:solidFill>
                  <a:schemeClr val="tx1"/>
                </a:solidFill>
              </a:rPr>
              <a:t>HA</a:t>
            </a:r>
            <a:endParaRPr lang="en-US" altLang="en-US" sz="1800" i="1" dirty="0">
              <a:solidFill>
                <a:schemeClr val="tx1"/>
              </a:solidFill>
            </a:endParaRPr>
          </a:p>
        </p:txBody>
      </p:sp>
      <p:sp>
        <p:nvSpPr>
          <p:cNvPr id="132113" name="Oval 16"/>
          <p:cNvSpPr>
            <a:spLocks noChangeArrowheads="1"/>
          </p:cNvSpPr>
          <p:nvPr/>
        </p:nvSpPr>
        <p:spPr bwMode="auto">
          <a:xfrm>
            <a:off x="3995738" y="1874838"/>
            <a:ext cx="176212" cy="177800"/>
          </a:xfrm>
          <a:prstGeom prst="ellipse">
            <a:avLst/>
          </a:prstGeom>
          <a:solidFill>
            <a:srgbClr val="4F81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0395987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198563" y="2014538"/>
            <a:ext cx="6650037" cy="377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2120900" y="3259138"/>
            <a:ext cx="18748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 i="1">
                <a:solidFill>
                  <a:srgbClr val="C8A200"/>
                </a:solidFill>
              </a:rPr>
              <a:t>Médiane</a:t>
            </a:r>
          </a:p>
        </p:txBody>
      </p:sp>
      <p:sp>
        <p:nvSpPr>
          <p:cNvPr id="132116" name="Text Box 20"/>
          <p:cNvSpPr txBox="1">
            <a:spLocks noChangeArrowheads="1"/>
          </p:cNvSpPr>
          <p:nvPr/>
        </p:nvSpPr>
        <p:spPr bwMode="auto">
          <a:xfrm>
            <a:off x="4157663" y="4437063"/>
            <a:ext cx="18367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5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4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3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 i="1">
                <a:solidFill>
                  <a:schemeClr val="hlink"/>
                </a:solidFill>
              </a:rPr>
              <a:t>Moyenne agrégée</a:t>
            </a:r>
          </a:p>
        </p:txBody>
      </p:sp>
      <p:sp>
        <p:nvSpPr>
          <p:cNvPr id="132117" name="Line 21"/>
          <p:cNvSpPr>
            <a:spLocks noChangeShapeType="1"/>
          </p:cNvSpPr>
          <p:nvPr/>
        </p:nvSpPr>
        <p:spPr bwMode="auto">
          <a:xfrm>
            <a:off x="3629025" y="4292600"/>
            <a:ext cx="366713" cy="2825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8" name="Line 22"/>
          <p:cNvSpPr>
            <a:spLocks noChangeShapeType="1"/>
          </p:cNvSpPr>
          <p:nvPr/>
        </p:nvSpPr>
        <p:spPr bwMode="auto">
          <a:xfrm>
            <a:off x="3128963" y="3579813"/>
            <a:ext cx="219075" cy="641350"/>
          </a:xfrm>
          <a:prstGeom prst="line">
            <a:avLst/>
          </a:prstGeom>
          <a:noFill/>
          <a:ln w="25400">
            <a:solidFill>
              <a:srgbClr val="C8A200"/>
            </a:solidFill>
            <a:round/>
            <a:headEnd/>
            <a:tailEnd type="arrow" w="med" len="med"/>
          </a:ln>
          <a:effectLst>
            <a:outerShdw dist="25388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63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12" y="125760"/>
            <a:ext cx="828092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>
              <a:lnSpc>
                <a:spcPts val="2717"/>
              </a:lnSpc>
            </a:pPr>
            <a:r>
              <a:rPr spc="13" dirty="0"/>
              <a:t>Con</a:t>
            </a:r>
            <a:r>
              <a:rPr spc="31" dirty="0"/>
              <a:t>t</a:t>
            </a:r>
            <a:r>
              <a:rPr spc="9" dirty="0"/>
              <a:t>enu</a:t>
            </a:r>
          </a:p>
          <a:p>
            <a:pPr marL="11131">
              <a:lnSpc>
                <a:spcPts val="2507"/>
              </a:lnSpc>
            </a:pPr>
            <a:r>
              <a:rPr sz="2100" spc="4" dirty="0">
                <a:solidFill>
                  <a:schemeClr val="bg1">
                    <a:lumMod val="95000"/>
                  </a:schemeClr>
                </a:solidFill>
              </a:rPr>
              <a:t>E</a:t>
            </a:r>
            <a:r>
              <a:rPr sz="2100" spc="48" dirty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sz="2100" spc="13" dirty="0">
                <a:solidFill>
                  <a:schemeClr val="bg1">
                    <a:lumMod val="95000"/>
                  </a:schemeClr>
                </a:solidFill>
              </a:rPr>
              <a:t>ud</a:t>
            </a:r>
            <a:r>
              <a:rPr sz="2100" dirty="0">
                <a:solidFill>
                  <a:schemeClr val="bg1">
                    <a:lumMod val="95000"/>
                  </a:schemeClr>
                </a:solidFill>
              </a:rPr>
              <a:t>e</a:t>
            </a:r>
            <a:r>
              <a:rPr sz="2100" spc="39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2100" spc="26" dirty="0">
                <a:solidFill>
                  <a:schemeClr val="bg1">
                    <a:lumMod val="95000"/>
                  </a:schemeClr>
                </a:solidFill>
              </a:rPr>
              <a:t>s</a:t>
            </a:r>
            <a:r>
              <a:rPr sz="2100" spc="13" dirty="0">
                <a:solidFill>
                  <a:schemeClr val="bg1">
                    <a:lumMod val="95000"/>
                  </a:schemeClr>
                </a:solidFill>
              </a:rPr>
              <a:t>e</a:t>
            </a:r>
            <a:r>
              <a:rPr sz="2100" spc="22" dirty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sz="2100" spc="31" dirty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sz="2100" spc="13" dirty="0">
                <a:solidFill>
                  <a:schemeClr val="bg1">
                    <a:lumMod val="95000"/>
                  </a:schemeClr>
                </a:solidFill>
              </a:rPr>
              <a:t>o</a:t>
            </a:r>
            <a:r>
              <a:rPr sz="2100" spc="57" dirty="0">
                <a:solidFill>
                  <a:schemeClr val="bg1">
                    <a:lumMod val="95000"/>
                  </a:schemeClr>
                </a:solidFill>
              </a:rPr>
              <a:t>r</a:t>
            </a:r>
            <a:r>
              <a:rPr sz="2100" dirty="0">
                <a:solidFill>
                  <a:schemeClr val="bg1">
                    <a:lumMod val="95000"/>
                  </a:schemeClr>
                </a:solidFill>
              </a:rPr>
              <a:t>i</a:t>
            </a:r>
            <a:r>
              <a:rPr sz="2100" spc="9" dirty="0">
                <a:solidFill>
                  <a:schemeClr val="bg1">
                    <a:lumMod val="95000"/>
                  </a:schemeClr>
                </a:solidFill>
              </a:rPr>
              <a:t>e</a:t>
            </a:r>
            <a:r>
              <a:rPr sz="2100" spc="22" dirty="0">
                <a:solidFill>
                  <a:schemeClr val="bg1">
                    <a:lumMod val="95000"/>
                  </a:schemeClr>
                </a:solidFill>
              </a:rPr>
              <a:t>l</a:t>
            </a:r>
            <a:r>
              <a:rPr sz="2100" spc="13" dirty="0">
                <a:solidFill>
                  <a:schemeClr val="bg1">
                    <a:lumMod val="95000"/>
                  </a:schemeClr>
                </a:solidFill>
              </a:rPr>
              <a:t>l</a:t>
            </a:r>
            <a:r>
              <a:rPr sz="2100" dirty="0">
                <a:solidFill>
                  <a:schemeClr val="bg1">
                    <a:lumMod val="95000"/>
                  </a:schemeClr>
                </a:solidFill>
              </a:rPr>
              <a:t>e</a:t>
            </a:r>
            <a:r>
              <a:rPr sz="2100" spc="39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2100" spc="-13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sz="2100" spc="-53" dirty="0">
                <a:solidFill>
                  <a:schemeClr val="bg1">
                    <a:lumMod val="95000"/>
                  </a:schemeClr>
                </a:solidFill>
              </a:rPr>
              <a:t>0</a:t>
            </a:r>
            <a:r>
              <a:rPr sz="2100" spc="9"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sz="2100"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sz="2100" spc="39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2100" dirty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sz="2100" spc="39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sz="2100" spc="-13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sz="2100" spc="-53" dirty="0">
                <a:solidFill>
                  <a:schemeClr val="bg1">
                    <a:lumMod val="95000"/>
                  </a:schemeClr>
                </a:solidFill>
              </a:rPr>
              <a:t>0</a:t>
            </a:r>
            <a:r>
              <a:rPr sz="2100" spc="-75"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sz="2100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3" name="object 3"/>
          <p:cNvSpPr/>
          <p:nvPr/>
        </p:nvSpPr>
        <p:spPr>
          <a:xfrm>
            <a:off x="985109" y="1195903"/>
            <a:ext cx="4830465" cy="4538027"/>
          </a:xfrm>
          <a:custGeom>
            <a:avLst/>
            <a:gdLst/>
            <a:ahLst/>
            <a:cxnLst/>
            <a:rect l="l" t="t" r="r" b="b"/>
            <a:pathLst>
              <a:path w="5648959" h="5004435">
                <a:moveTo>
                  <a:pt x="5648397" y="4523014"/>
                </a:moveTo>
                <a:lnTo>
                  <a:pt x="179708" y="5001214"/>
                </a:lnTo>
                <a:lnTo>
                  <a:pt x="151385" y="5003102"/>
                </a:lnTo>
                <a:lnTo>
                  <a:pt x="126205" y="5004156"/>
                </a:lnTo>
                <a:lnTo>
                  <a:pt x="103984" y="5004205"/>
                </a:lnTo>
                <a:lnTo>
                  <a:pt x="84537" y="5003081"/>
                </a:lnTo>
                <a:lnTo>
                  <a:pt x="40989" y="4990959"/>
                </a:lnTo>
                <a:lnTo>
                  <a:pt x="15748" y="4962143"/>
                </a:lnTo>
                <a:lnTo>
                  <a:pt x="3821" y="4912039"/>
                </a:lnTo>
                <a:lnTo>
                  <a:pt x="801" y="4864540"/>
                </a:lnTo>
                <a:lnTo>
                  <a:pt x="0" y="4804176"/>
                </a:lnTo>
                <a:lnTo>
                  <a:pt x="0" y="694197"/>
                </a:lnTo>
                <a:lnTo>
                  <a:pt x="801" y="633693"/>
                </a:lnTo>
                <a:lnTo>
                  <a:pt x="3821" y="585665"/>
                </a:lnTo>
                <a:lnTo>
                  <a:pt x="15748" y="533474"/>
                </a:lnTo>
                <a:lnTo>
                  <a:pt x="40989" y="500241"/>
                </a:lnTo>
                <a:lnTo>
                  <a:pt x="84537" y="480500"/>
                </a:lnTo>
                <a:lnTo>
                  <a:pt x="126205" y="472134"/>
                </a:lnTo>
                <a:lnTo>
                  <a:pt x="179708" y="465714"/>
                </a:lnTo>
                <a:lnTo>
                  <a:pt x="246524" y="459620"/>
                </a:lnTo>
                <a:lnTo>
                  <a:pt x="5468657" y="2991"/>
                </a:lnTo>
                <a:lnTo>
                  <a:pt x="5522160" y="49"/>
                </a:lnTo>
                <a:lnTo>
                  <a:pt x="5544381" y="0"/>
                </a:lnTo>
                <a:lnTo>
                  <a:pt x="5563828" y="1124"/>
                </a:lnTo>
                <a:lnTo>
                  <a:pt x="5607376" y="13246"/>
                </a:lnTo>
                <a:lnTo>
                  <a:pt x="5632617" y="42062"/>
                </a:lnTo>
                <a:lnTo>
                  <a:pt x="5644544" y="92166"/>
                </a:lnTo>
                <a:lnTo>
                  <a:pt x="5647565" y="139665"/>
                </a:lnTo>
                <a:lnTo>
                  <a:pt x="5648366" y="200029"/>
                </a:lnTo>
                <a:lnTo>
                  <a:pt x="5648397" y="4523014"/>
                </a:lnTo>
                <a:close/>
              </a:path>
            </a:pathLst>
          </a:custGeom>
          <a:solidFill>
            <a:srgbClr val="E3D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rot="21360000">
            <a:off x="1258025" y="1886938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5" name="object 5"/>
          <p:cNvSpPr txBox="1"/>
          <p:nvPr/>
        </p:nvSpPr>
        <p:spPr>
          <a:xfrm rot="21360000">
            <a:off x="1258025" y="2303112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6" name="object 6"/>
          <p:cNvSpPr txBox="1"/>
          <p:nvPr/>
        </p:nvSpPr>
        <p:spPr>
          <a:xfrm rot="21360000">
            <a:off x="1725018" y="1737410"/>
            <a:ext cx="3120517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85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-4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-26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h</a:t>
            </a:r>
            <a:r>
              <a:rPr sz="3200" b="1" spc="-46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2100" b="1" spc="-22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1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2100" b="1" spc="-31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1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3200" b="1" spc="-46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3200" b="1" spc="-32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endParaRPr sz="3200" baseline="1157" dirty="0">
              <a:latin typeface="BelfiusAlternative"/>
              <a:cs typeface="BelfiusAlternative"/>
            </a:endParaRPr>
          </a:p>
        </p:txBody>
      </p:sp>
      <p:sp>
        <p:nvSpPr>
          <p:cNvPr id="7" name="object 7"/>
          <p:cNvSpPr txBox="1"/>
          <p:nvPr/>
        </p:nvSpPr>
        <p:spPr>
          <a:xfrm rot="21360000">
            <a:off x="1733955" y="2116570"/>
            <a:ext cx="3699081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39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B</a:t>
            </a:r>
            <a:r>
              <a:rPr sz="32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26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3200" b="1" spc="-46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3200" b="1" spc="-19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6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39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19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3200" b="1" spc="-53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21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2100" b="1" spc="-48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2100" b="1" spc="-31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-1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spc="6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85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f</a:t>
            </a:r>
            <a:r>
              <a:rPr sz="3200" b="1" spc="-32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26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-46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3200" b="1" spc="-32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nc</a:t>
            </a:r>
            <a:r>
              <a:rPr sz="3200" b="1" spc="-59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39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39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3200" b="1" spc="-19" baseline="578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endParaRPr sz="3200" baseline="5787" dirty="0">
              <a:latin typeface="BelfiusAlternative"/>
              <a:cs typeface="BelfiusAlternative"/>
            </a:endParaRPr>
          </a:p>
        </p:txBody>
      </p:sp>
      <p:sp>
        <p:nvSpPr>
          <p:cNvPr id="8" name="object 8"/>
          <p:cNvSpPr txBox="1"/>
          <p:nvPr/>
        </p:nvSpPr>
        <p:spPr>
          <a:xfrm rot="21360000">
            <a:off x="1963269" y="2451629"/>
            <a:ext cx="347913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b="1" spc="-53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2400" b="1" spc="-32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2400" b="1" spc="-26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400" b="1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4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2400" b="1" spc="-19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-13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2400" b="1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2400" b="1" spc="26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2400" b="1" spc="-6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’</a:t>
            </a:r>
            <a:r>
              <a:rPr sz="2400" b="1" spc="-19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2400" b="1" spc="-46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400" b="1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v</a:t>
            </a:r>
            <a:r>
              <a:rPr sz="2400" b="1" spc="-19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b="1" spc="-18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2400" b="1" spc="-32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2400" b="1" spc="-13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2400" b="1" spc="-19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2400" b="1" spc="13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-26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m</a:t>
            </a:r>
            <a:r>
              <a:rPr sz="2400" b="1" baseline="3086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-32" baseline="3086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400" b="1" spc="-13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endParaRPr sz="2400" baseline="4629" dirty="0">
              <a:latin typeface="BelfiusAlternative"/>
              <a:cs typeface="BelfiusAlternative"/>
            </a:endParaRPr>
          </a:p>
        </p:txBody>
      </p:sp>
      <p:sp>
        <p:nvSpPr>
          <p:cNvPr id="9" name="object 9"/>
          <p:cNvSpPr txBox="1"/>
          <p:nvPr/>
        </p:nvSpPr>
        <p:spPr>
          <a:xfrm rot="21360000">
            <a:off x="1732010" y="2957194"/>
            <a:ext cx="3770779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39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-19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m</a:t>
            </a:r>
            <a:r>
              <a:rPr sz="3200" b="1" spc="-59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p</a:t>
            </a:r>
            <a:r>
              <a:rPr sz="3200" b="1" spc="-13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32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3200" b="1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6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2100" b="1" spc="-9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2100" b="1" spc="-13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3200" b="1" spc="26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spc="-1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u</a:t>
            </a:r>
            <a:r>
              <a:rPr sz="3200" b="1" spc="26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r>
              <a:rPr sz="3200" b="1" spc="32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-32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3200" b="1" spc="53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endParaRPr sz="3200" baseline="3472" dirty="0">
              <a:latin typeface="BelfiusAlternative"/>
              <a:cs typeface="BelfiusAlternative"/>
            </a:endParaRPr>
          </a:p>
        </p:txBody>
      </p:sp>
      <p:sp>
        <p:nvSpPr>
          <p:cNvPr id="10" name="object 10"/>
          <p:cNvSpPr txBox="1"/>
          <p:nvPr/>
        </p:nvSpPr>
        <p:spPr>
          <a:xfrm rot="21360000">
            <a:off x="1963197" y="3286546"/>
            <a:ext cx="339395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b="1" spc="-39" baseline="-10802" dirty="0">
                <a:solidFill>
                  <a:srgbClr val="425B6C"/>
                </a:solidFill>
                <a:latin typeface="BelfiusAlternative"/>
                <a:cs typeface="BelfiusAlternative"/>
              </a:rPr>
              <a:t>B</a:t>
            </a:r>
            <a:r>
              <a:rPr sz="2400" b="1" spc="19" baseline="-9259" dirty="0">
                <a:solidFill>
                  <a:srgbClr val="425B6C"/>
                </a:solidFill>
                <a:latin typeface="BelfiusAlternative"/>
                <a:cs typeface="BelfiusAlternative"/>
              </a:rPr>
              <a:t>u</a:t>
            </a:r>
            <a:r>
              <a:rPr sz="2400" b="1" spc="-19" baseline="-9259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2400" b="1" spc="19" baseline="-7716" dirty="0">
                <a:solidFill>
                  <a:srgbClr val="425B6C"/>
                </a:solidFill>
                <a:latin typeface="BelfiusAlternative"/>
                <a:cs typeface="BelfiusAlternative"/>
              </a:rPr>
              <a:t>g</a:t>
            </a:r>
            <a:r>
              <a:rPr sz="2400" b="1" spc="-26" baseline="-7716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-13" baseline="-7716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2400" b="1" baseline="-7716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2400" b="1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2400" b="1" spc="-19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baseline="-6172" dirty="0">
                <a:solidFill>
                  <a:srgbClr val="425B6C"/>
                </a:solidFill>
                <a:latin typeface="BelfiusAlternative"/>
                <a:cs typeface="BelfiusAlternative"/>
              </a:rPr>
              <a:t>s </a:t>
            </a:r>
            <a:r>
              <a:rPr sz="2400" b="1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m</a:t>
            </a:r>
            <a:r>
              <a:rPr sz="24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2400" b="1" spc="-26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y</a:t>
            </a:r>
            <a:r>
              <a:rPr sz="2400" b="1" spc="-39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-13" baseline="-3086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2400" b="1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s </a:t>
            </a:r>
            <a:r>
              <a:rPr sz="2400" b="1" spc="53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f</a:t>
            </a:r>
            <a:r>
              <a:rPr sz="2400" b="1" spc="-26" baseline="-1543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b="1" spc="-9" dirty="0">
                <a:solidFill>
                  <a:srgbClr val="425B6C"/>
                </a:solidFill>
                <a:latin typeface="BelfiusAlternative"/>
                <a:cs typeface="BelfiusAlternative"/>
              </a:rPr>
              <a:t>na</a:t>
            </a:r>
            <a:r>
              <a:rPr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nc</a:t>
            </a:r>
            <a:r>
              <a:rPr b="1" spc="-26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2400" b="1" spc="-26" baseline="1543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2400" b="1" spc="32" baseline="3086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2400" b="1" spc="-13" baseline="3086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endParaRPr sz="2400" baseline="3086" dirty="0">
              <a:latin typeface="BelfiusAlternative"/>
              <a:cs typeface="BelfiusAlternative"/>
            </a:endParaRPr>
          </a:p>
        </p:txBody>
      </p:sp>
      <p:sp>
        <p:nvSpPr>
          <p:cNvPr id="11" name="object 11"/>
          <p:cNvSpPr txBox="1"/>
          <p:nvPr/>
        </p:nvSpPr>
        <p:spPr>
          <a:xfrm rot="21360000">
            <a:off x="1732491" y="3808741"/>
            <a:ext cx="3398974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32" baseline="-5787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3200" b="1" spc="-26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13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-6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v</a:t>
            </a:r>
            <a:r>
              <a:rPr sz="3200" b="1" spc="-39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13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-19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3200" b="1" spc="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53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3200" b="1" spc="19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-19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spc="6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2100" b="1" spc="-13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2100" b="1" spc="-26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98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3200" b="1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v</a:t>
            </a:r>
            <a:r>
              <a:rPr sz="3200" b="1" spc="-46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39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3200" b="1" spc="19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es</a:t>
            </a:r>
            <a:endParaRPr sz="3200" baseline="2314" dirty="0">
              <a:latin typeface="BelfiusAlternative"/>
              <a:cs typeface="BelfiusAlternative"/>
            </a:endParaRPr>
          </a:p>
        </p:txBody>
      </p:sp>
      <p:sp>
        <p:nvSpPr>
          <p:cNvPr id="12" name="object 12"/>
          <p:cNvSpPr txBox="1"/>
          <p:nvPr/>
        </p:nvSpPr>
        <p:spPr>
          <a:xfrm rot="21360000">
            <a:off x="1735173" y="4327775"/>
            <a:ext cx="4086456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7"/>
              </a:lnSpc>
            </a:pPr>
            <a:r>
              <a:rPr sz="3200" b="1" spc="-46" baseline="-5787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3200" b="1" spc="-32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26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-39" baseline="-4629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-32" baseline="-3472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3200" b="1" spc="-19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es</a:t>
            </a:r>
            <a:r>
              <a:rPr sz="3200" b="1" spc="6" baseline="-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19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d</a:t>
            </a:r>
            <a:r>
              <a:rPr sz="3200" b="1" spc="-145" baseline="-1157" dirty="0">
                <a:solidFill>
                  <a:srgbClr val="425B6C"/>
                </a:solidFill>
                <a:latin typeface="BelfiusAlternative"/>
                <a:cs typeface="BelfiusAlternative"/>
              </a:rPr>
              <a:t>’</a:t>
            </a:r>
            <a:r>
              <a:rPr sz="2100" b="1" spc="-22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2100" b="1" spc="18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21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spc="-1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v</a:t>
            </a:r>
            <a:r>
              <a:rPr sz="3200" b="1" spc="-39" baseline="1157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3200" b="1" spc="-13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3200" b="1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é</a:t>
            </a:r>
            <a:r>
              <a:rPr sz="3200" b="1" spc="6" baseline="231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&amp;</a:t>
            </a:r>
            <a:r>
              <a:rPr sz="3200" b="1" spc="6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3200" b="1" spc="-39" baseline="3472" dirty="0">
                <a:solidFill>
                  <a:srgbClr val="425B6C"/>
                </a:solidFill>
                <a:latin typeface="BelfiusAlternative"/>
                <a:cs typeface="BelfiusAlternative"/>
              </a:rPr>
              <a:t>p</a:t>
            </a:r>
            <a:r>
              <a:rPr sz="3200" b="1" spc="-39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spc="39" baseline="4629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sz="3200" b="1" spc="-19" baseline="5787" dirty="0">
                <a:solidFill>
                  <a:srgbClr val="425B6C"/>
                </a:solidFill>
                <a:latin typeface="BelfiusAlternative"/>
                <a:cs typeface="BelfiusAlternative"/>
              </a:rPr>
              <a:t>s</a:t>
            </a:r>
            <a:r>
              <a:rPr sz="3200" b="1" spc="-32" baseline="5787" dirty="0">
                <a:solidFill>
                  <a:srgbClr val="425B6C"/>
                </a:solidFill>
                <a:latin typeface="BelfiusAlternative"/>
                <a:cs typeface="BelfiusAlternative"/>
              </a:rPr>
              <a:t>o</a:t>
            </a:r>
            <a:r>
              <a:rPr sz="3200" b="1" spc="26" baseline="6944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-39" baseline="6944" dirty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sz="3200" b="1" spc="-39" baseline="8101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3200" b="1" baseline="8101" dirty="0">
                <a:solidFill>
                  <a:srgbClr val="425B6C"/>
                </a:solidFill>
                <a:latin typeface="BelfiusAlternative"/>
                <a:cs typeface="BelfiusAlternative"/>
              </a:rPr>
              <a:t>l</a:t>
            </a:r>
            <a:endParaRPr sz="3200" baseline="8101" dirty="0">
              <a:latin typeface="BelfiusAlternative"/>
              <a:cs typeface="BelfiusAlternative"/>
            </a:endParaRPr>
          </a:p>
        </p:txBody>
      </p:sp>
      <p:sp>
        <p:nvSpPr>
          <p:cNvPr id="13" name="object 13"/>
          <p:cNvSpPr txBox="1"/>
          <p:nvPr/>
        </p:nvSpPr>
        <p:spPr>
          <a:xfrm rot="21360000">
            <a:off x="1729376" y="4872227"/>
            <a:ext cx="3916242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b="1" spc="-302" baseline="-9259" dirty="0">
                <a:solidFill>
                  <a:srgbClr val="D3104A"/>
                </a:solidFill>
                <a:latin typeface="BelfiusAlternative"/>
                <a:cs typeface="BelfiusAlternative"/>
              </a:rPr>
              <a:t>T</a:t>
            </a:r>
            <a:r>
              <a:rPr sz="3200" b="1" spc="-19" baseline="-8101" dirty="0">
                <a:solidFill>
                  <a:srgbClr val="D3104A"/>
                </a:solidFill>
                <a:latin typeface="BelfiusAlternative"/>
                <a:cs typeface="BelfiusAlternative"/>
              </a:rPr>
              <a:t>e</a:t>
            </a:r>
            <a:r>
              <a:rPr sz="3200" b="1" spc="-26" baseline="-8101" dirty="0">
                <a:solidFill>
                  <a:srgbClr val="D3104A"/>
                </a:solidFill>
                <a:latin typeface="BelfiusAlternative"/>
                <a:cs typeface="BelfiusAlternative"/>
              </a:rPr>
              <a:t>s</a:t>
            </a:r>
            <a:r>
              <a:rPr sz="3200" b="1" baseline="-6944" dirty="0">
                <a:solidFill>
                  <a:srgbClr val="D3104A"/>
                </a:solidFill>
                <a:latin typeface="BelfiusAlternative"/>
                <a:cs typeface="BelfiusAlternative"/>
              </a:rPr>
              <a:t>t</a:t>
            </a:r>
            <a:r>
              <a:rPr sz="3200" b="1" spc="6" baseline="-6944" dirty="0">
                <a:solidFill>
                  <a:srgbClr val="D3104A"/>
                </a:solidFill>
                <a:latin typeface="BelfiusAlternative"/>
                <a:cs typeface="BelfiusAlternative"/>
              </a:rPr>
              <a:t> </a:t>
            </a:r>
            <a:r>
              <a:rPr sz="3200" b="1" spc="-39" baseline="-6944" dirty="0">
                <a:solidFill>
                  <a:srgbClr val="D3104A"/>
                </a:solidFill>
                <a:latin typeface="BelfiusAlternative"/>
                <a:cs typeface="BelfiusAlternative"/>
              </a:rPr>
              <a:t>c</a:t>
            </a:r>
            <a:r>
              <a:rPr sz="3200" b="1" spc="19" baseline="-5787" dirty="0">
                <a:solidFill>
                  <a:srgbClr val="D3104A"/>
                </a:solidFill>
                <a:latin typeface="BelfiusAlternative"/>
                <a:cs typeface="BelfiusAlternative"/>
              </a:rPr>
              <a:t>o</a:t>
            </a:r>
            <a:r>
              <a:rPr sz="3200" b="1" spc="-19" baseline="-5787" dirty="0">
                <a:solidFill>
                  <a:srgbClr val="D3104A"/>
                </a:solidFill>
                <a:latin typeface="BelfiusAlternative"/>
                <a:cs typeface="BelfiusAlternative"/>
              </a:rPr>
              <a:t>m</a:t>
            </a:r>
            <a:r>
              <a:rPr sz="3200" b="1" spc="-53" baseline="-4629" dirty="0">
                <a:solidFill>
                  <a:srgbClr val="D3104A"/>
                </a:solidFill>
                <a:latin typeface="BelfiusAlternative"/>
                <a:cs typeface="BelfiusAlternative"/>
              </a:rPr>
              <a:t>b</a:t>
            </a:r>
            <a:r>
              <a:rPr sz="3200" b="1" spc="-32" baseline="-4629" dirty="0">
                <a:solidFill>
                  <a:srgbClr val="D3104A"/>
                </a:solidFill>
                <a:latin typeface="BelfiusAlternative"/>
                <a:cs typeface="BelfiusAlternative"/>
              </a:rPr>
              <a:t>i</a:t>
            </a:r>
            <a:r>
              <a:rPr sz="3200" b="1" spc="-39" baseline="-4629" dirty="0">
                <a:solidFill>
                  <a:srgbClr val="D3104A"/>
                </a:solidFill>
                <a:latin typeface="BelfiusAlternative"/>
                <a:cs typeface="BelfiusAlternative"/>
              </a:rPr>
              <a:t>n</a:t>
            </a:r>
            <a:r>
              <a:rPr sz="3200" b="1" baseline="-3472" dirty="0">
                <a:solidFill>
                  <a:srgbClr val="D3104A"/>
                </a:solidFill>
                <a:latin typeface="BelfiusAlternative"/>
                <a:cs typeface="BelfiusAlternative"/>
              </a:rPr>
              <a:t>é</a:t>
            </a:r>
            <a:r>
              <a:rPr sz="3200" b="1" spc="6" baseline="-3472" dirty="0">
                <a:solidFill>
                  <a:srgbClr val="D3104A"/>
                </a:solidFill>
                <a:latin typeface="BelfiusAlternative"/>
                <a:cs typeface="BelfiusAlternative"/>
              </a:rPr>
              <a:t> </a:t>
            </a:r>
            <a:r>
              <a:rPr sz="3200" b="1" baseline="-2314" dirty="0">
                <a:solidFill>
                  <a:srgbClr val="D3104A"/>
                </a:solidFill>
                <a:latin typeface="BelfiusAlternative"/>
                <a:cs typeface="BelfiusAlternative"/>
              </a:rPr>
              <a:t>-</a:t>
            </a:r>
            <a:r>
              <a:rPr sz="3200" b="1" spc="6" baseline="-2314" dirty="0">
                <a:solidFill>
                  <a:srgbClr val="D3104A"/>
                </a:solidFill>
                <a:latin typeface="BelfiusAlternative"/>
                <a:cs typeface="BelfiusAlternative"/>
              </a:rPr>
              <a:t> </a:t>
            </a:r>
            <a:r>
              <a:rPr sz="3200" b="1" spc="-39" baseline="-2314" dirty="0">
                <a:solidFill>
                  <a:srgbClr val="D3104A"/>
                </a:solidFill>
                <a:latin typeface="BelfiusAlternative"/>
                <a:cs typeface="BelfiusAlternative"/>
              </a:rPr>
              <a:t>c</a:t>
            </a:r>
            <a:r>
              <a:rPr sz="3200" b="1" spc="19" baseline="-1157" dirty="0">
                <a:solidFill>
                  <a:srgbClr val="D3104A"/>
                </a:solidFill>
                <a:latin typeface="BelfiusAlternative"/>
                <a:cs typeface="BelfiusAlternative"/>
              </a:rPr>
              <a:t>on</a:t>
            </a:r>
            <a:r>
              <a:rPr sz="3200" b="1" spc="-26" baseline="-1157" dirty="0">
                <a:solidFill>
                  <a:srgbClr val="D3104A"/>
                </a:solidFill>
                <a:latin typeface="BelfiusAlternative"/>
                <a:cs typeface="BelfiusAlternative"/>
              </a:rPr>
              <a:t>c</a:t>
            </a:r>
            <a:r>
              <a:rPr sz="2100" b="1" spc="-22" dirty="0">
                <a:solidFill>
                  <a:srgbClr val="D3104A"/>
                </a:solidFill>
                <a:latin typeface="BelfiusAlternative"/>
                <a:cs typeface="BelfiusAlternative"/>
              </a:rPr>
              <a:t>l</a:t>
            </a:r>
            <a:r>
              <a:rPr sz="2100" b="1" spc="-18" dirty="0">
                <a:solidFill>
                  <a:srgbClr val="D3104A"/>
                </a:solidFill>
                <a:latin typeface="BelfiusAlternative"/>
                <a:cs typeface="BelfiusAlternative"/>
              </a:rPr>
              <a:t>u</a:t>
            </a:r>
            <a:r>
              <a:rPr sz="3200" b="1" spc="-32" baseline="1157" dirty="0">
                <a:solidFill>
                  <a:srgbClr val="D3104A"/>
                </a:solidFill>
                <a:latin typeface="BelfiusAlternative"/>
                <a:cs typeface="BelfiusAlternative"/>
              </a:rPr>
              <a:t>s</a:t>
            </a:r>
            <a:r>
              <a:rPr sz="3200" b="1" spc="-59" baseline="1157" dirty="0">
                <a:solidFill>
                  <a:srgbClr val="D3104A"/>
                </a:solidFill>
                <a:latin typeface="BelfiusAlternative"/>
                <a:cs typeface="BelfiusAlternative"/>
              </a:rPr>
              <a:t>i</a:t>
            </a:r>
            <a:r>
              <a:rPr sz="3200" b="1" spc="19" baseline="1157" dirty="0">
                <a:solidFill>
                  <a:srgbClr val="D3104A"/>
                </a:solidFill>
                <a:latin typeface="BelfiusAlternative"/>
                <a:cs typeface="BelfiusAlternative"/>
              </a:rPr>
              <a:t>o</a:t>
            </a:r>
            <a:r>
              <a:rPr sz="3200" b="1" spc="-26" baseline="1157" dirty="0">
                <a:solidFill>
                  <a:srgbClr val="D3104A"/>
                </a:solidFill>
                <a:latin typeface="BelfiusAlternative"/>
                <a:cs typeface="BelfiusAlternative"/>
              </a:rPr>
              <a:t>n</a:t>
            </a:r>
            <a:r>
              <a:rPr sz="3200" b="1" baseline="2314" dirty="0">
                <a:solidFill>
                  <a:srgbClr val="D3104A"/>
                </a:solidFill>
                <a:latin typeface="BelfiusAlternative"/>
                <a:cs typeface="BelfiusAlternative"/>
              </a:rPr>
              <a:t>s</a:t>
            </a:r>
            <a:endParaRPr sz="3200" baseline="2314" dirty="0">
              <a:latin typeface="BelfiusAlternative"/>
              <a:cs typeface="BelfiusAlternative"/>
            </a:endParaRPr>
          </a:p>
        </p:txBody>
      </p:sp>
      <p:sp>
        <p:nvSpPr>
          <p:cNvPr id="14" name="object 14"/>
          <p:cNvSpPr txBox="1"/>
          <p:nvPr/>
        </p:nvSpPr>
        <p:spPr>
          <a:xfrm rot="21360000">
            <a:off x="1258025" y="3143284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spc="-13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15" name="object 15"/>
          <p:cNvSpPr txBox="1"/>
          <p:nvPr/>
        </p:nvSpPr>
        <p:spPr>
          <a:xfrm rot="21360000">
            <a:off x="1258025" y="3983459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16" name="object 16"/>
          <p:cNvSpPr txBox="1"/>
          <p:nvPr/>
        </p:nvSpPr>
        <p:spPr>
          <a:xfrm rot="21360000">
            <a:off x="1258025" y="4530588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  <p:sp>
        <p:nvSpPr>
          <p:cNvPr id="17" name="object 17"/>
          <p:cNvSpPr txBox="1"/>
          <p:nvPr/>
        </p:nvSpPr>
        <p:spPr>
          <a:xfrm rot="21360000">
            <a:off x="1258025" y="5077717"/>
            <a:ext cx="349094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D3104A"/>
                </a:solidFill>
                <a:latin typeface="BelfiusAlternative"/>
                <a:cs typeface="BelfiusAlternative"/>
              </a:rPr>
              <a:t>&gt;</a:t>
            </a:r>
            <a:endParaRPr sz="2100">
              <a:latin typeface="BelfiusAlternative"/>
              <a:cs typeface="BelfiusAlternative"/>
            </a:endParaRPr>
          </a:p>
        </p:txBody>
      </p:sp>
    </p:spTree>
    <p:extLst>
      <p:ext uri="{BB962C8B-B14F-4D97-AF65-F5344CB8AC3E}">
        <p14:creationId xmlns:p14="http://schemas.microsoft.com/office/powerpoint/2010/main" val="9787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7050" y="173038"/>
            <a:ext cx="8229600" cy="411163"/>
          </a:xfrm>
        </p:spPr>
        <p:txBody>
          <a:bodyPr/>
          <a:lstStyle/>
          <a:p>
            <a:r>
              <a:rPr lang="nl-BE" altLang="en-US" sz="2600" dirty="0" smtClean="0"/>
              <a:t>Test des </a:t>
            </a:r>
            <a:r>
              <a:rPr lang="nl-BE" altLang="en-US" sz="2600" dirty="0" err="1" smtClean="0"/>
              <a:t>clignotants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err="1" smtClean="0"/>
              <a:t>Méthodologie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677B27B-B383-4391-92DE-296484BD5EE6}" type="datetime1">
              <a:rPr lang="nl-BE" smtClean="0"/>
              <a:pPr>
                <a:defRPr/>
              </a:pPr>
              <a:t>27/05/2016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6E42536-9D17-479A-B573-3E3FFF661BA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11150" y="1057176"/>
            <a:ext cx="8626475" cy="355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E36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800" dirty="0" err="1" smtClean="0">
                <a:solidFill>
                  <a:prstClr val="white"/>
                </a:solidFill>
              </a:rPr>
              <a:t>Objectifs</a:t>
            </a:r>
            <a:endParaRPr lang="en-US" altLang="en-US" sz="1800" dirty="0">
              <a:solidFill>
                <a:prstClr val="white"/>
              </a:solidFill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20675" y="1046163"/>
            <a:ext cx="8604250" cy="5262562"/>
          </a:xfrm>
          <a:prstGeom prst="rect">
            <a:avLst/>
          </a:prstGeom>
          <a:noFill/>
          <a:ln w="9525">
            <a:solidFill>
              <a:srgbClr val="2E36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/>
          </a:p>
        </p:txBody>
      </p: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438150" y="1557338"/>
            <a:ext cx="82375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nl-BE" altLang="en-US" sz="1600" dirty="0" err="1">
                <a:solidFill>
                  <a:srgbClr val="51626F"/>
                </a:solidFill>
                <a:cs typeface="+mn-cs"/>
              </a:rPr>
              <a:t>Affiner</a:t>
            </a:r>
            <a:r>
              <a:rPr lang="nl-BE" altLang="en-US" sz="1600" dirty="0">
                <a:solidFill>
                  <a:srgbClr val="51626F"/>
                </a:solidFill>
                <a:cs typeface="+mn-cs"/>
              </a:rPr>
              <a:t> </a:t>
            </a:r>
            <a:r>
              <a:rPr lang="nl-BE" altLang="en-US" sz="1600" dirty="0" err="1">
                <a:solidFill>
                  <a:srgbClr val="51626F"/>
                </a:solidFill>
                <a:cs typeface="+mn-cs"/>
              </a:rPr>
              <a:t>le</a:t>
            </a:r>
            <a:r>
              <a:rPr lang="nl-BE" altLang="en-US" sz="1600" dirty="0">
                <a:solidFill>
                  <a:srgbClr val="51626F"/>
                </a:solidFill>
                <a:cs typeface="+mn-cs"/>
              </a:rPr>
              <a:t> </a:t>
            </a:r>
            <a:r>
              <a:rPr lang="nl-BE" altLang="en-US" sz="1600" dirty="0" err="1">
                <a:solidFill>
                  <a:srgbClr val="51626F"/>
                </a:solidFill>
                <a:cs typeface="+mn-cs"/>
              </a:rPr>
              <a:t>positionnement</a:t>
            </a:r>
            <a:r>
              <a:rPr lang="nl-BE" altLang="en-US" sz="1600" dirty="0">
                <a:solidFill>
                  <a:srgbClr val="51626F"/>
                </a:solidFill>
                <a:cs typeface="+mn-cs"/>
              </a:rPr>
              <a:t> de </a:t>
            </a:r>
            <a:r>
              <a:rPr lang="nl-BE" altLang="en-US" sz="1600" dirty="0" err="1">
                <a:solidFill>
                  <a:srgbClr val="51626F"/>
                </a:solidFill>
                <a:cs typeface="+mn-cs"/>
              </a:rPr>
              <a:t>l’hôpital</a:t>
            </a:r>
            <a:r>
              <a:rPr lang="nl-BE" altLang="en-US" sz="1600" dirty="0">
                <a:solidFill>
                  <a:srgbClr val="51626F"/>
                </a:solidFill>
                <a:cs typeface="+mn-cs"/>
              </a:rPr>
              <a:t> en </a:t>
            </a:r>
            <a:r>
              <a:rPr lang="nl-BE" altLang="en-US" sz="1600" dirty="0" err="1">
                <a:solidFill>
                  <a:srgbClr val="51626F"/>
                </a:solidFill>
                <a:cs typeface="+mn-cs"/>
              </a:rPr>
              <a:t>partant</a:t>
            </a:r>
            <a:r>
              <a:rPr lang="nl-BE" altLang="en-US" sz="1600" dirty="0">
                <a:solidFill>
                  <a:srgbClr val="51626F"/>
                </a:solidFill>
                <a:cs typeface="+mn-cs"/>
              </a:rPr>
              <a:t> de </a:t>
            </a:r>
            <a:r>
              <a:rPr lang="nl-BE" altLang="en-US" sz="1600" dirty="0" smtClean="0">
                <a:solidFill>
                  <a:srgbClr val="51626F"/>
                </a:solidFill>
                <a:cs typeface="+mn-cs"/>
              </a:rPr>
              <a:t>14 </a:t>
            </a:r>
            <a:r>
              <a:rPr lang="nl-BE" altLang="en-US" sz="1600" dirty="0" err="1" smtClean="0">
                <a:solidFill>
                  <a:srgbClr val="51626F"/>
                </a:solidFill>
                <a:cs typeface="+mn-cs"/>
              </a:rPr>
              <a:t>clignotants</a:t>
            </a:r>
            <a:r>
              <a:rPr lang="nl-BE" altLang="en-US" sz="1600" dirty="0" smtClean="0">
                <a:solidFill>
                  <a:srgbClr val="51626F"/>
                </a:solidFill>
                <a:cs typeface="+mn-cs"/>
              </a:rPr>
              <a:t> de type </a:t>
            </a:r>
            <a:r>
              <a:rPr lang="nl-BE" altLang="en-US" sz="1600" dirty="0" err="1" smtClean="0">
                <a:solidFill>
                  <a:srgbClr val="51626F"/>
                </a:solidFill>
                <a:cs typeface="+mn-cs"/>
              </a:rPr>
              <a:t>différent</a:t>
            </a:r>
            <a:r>
              <a:rPr lang="nl-BE" altLang="en-US" sz="1600" dirty="0" smtClean="0">
                <a:solidFill>
                  <a:srgbClr val="51626F"/>
                </a:solidFill>
                <a:cs typeface="+mn-cs"/>
              </a:rPr>
              <a:t>:</a:t>
            </a:r>
            <a:endParaRPr lang="en-US" altLang="en-US" sz="1600" dirty="0">
              <a:solidFill>
                <a:srgbClr val="51626F"/>
              </a:solidFill>
              <a:cs typeface="+mn-cs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32110" y="4513560"/>
            <a:ext cx="8626475" cy="355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E36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800" dirty="0" err="1" smtClean="0">
                <a:solidFill>
                  <a:prstClr val="white"/>
                </a:solidFill>
              </a:rPr>
              <a:t>Méthodologie</a:t>
            </a:r>
            <a:endParaRPr lang="en-US" altLang="en-US" sz="1800" dirty="0">
              <a:solidFill>
                <a:prstClr val="white"/>
              </a:solidFill>
            </a:endParaRPr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1763688" y="4941168"/>
            <a:ext cx="6768752" cy="576064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600" b="1" i="1" dirty="0" smtClean="0">
                <a:solidFill>
                  <a:prstClr val="white"/>
                </a:solidFill>
              </a:rPr>
              <a:t>Score (0 </a:t>
            </a:r>
            <a:r>
              <a:rPr lang="nl-BE" altLang="en-US" sz="1600" b="1" i="1" dirty="0" err="1" smtClean="0">
                <a:solidFill>
                  <a:prstClr val="white"/>
                </a:solidFill>
              </a:rPr>
              <a:t>ou</a:t>
            </a:r>
            <a:r>
              <a:rPr lang="nl-BE" altLang="en-US" sz="1600" b="1" i="1" dirty="0" smtClean="0">
                <a:solidFill>
                  <a:prstClr val="white"/>
                </a:solidFill>
              </a:rPr>
              <a:t> 0,5 </a:t>
            </a:r>
            <a:r>
              <a:rPr lang="nl-BE" altLang="en-US" sz="1600" b="1" i="1" dirty="0" err="1" smtClean="0">
                <a:solidFill>
                  <a:prstClr val="white"/>
                </a:solidFill>
              </a:rPr>
              <a:t>ou</a:t>
            </a:r>
            <a:r>
              <a:rPr lang="nl-BE" altLang="en-US" sz="1600" b="1" i="1" dirty="0" smtClean="0">
                <a:solidFill>
                  <a:prstClr val="white"/>
                </a:solidFill>
              </a:rPr>
              <a:t> 1) </a:t>
            </a:r>
            <a:r>
              <a:rPr lang="nl-BE" altLang="en-US" sz="1600" b="1" i="1" dirty="0" err="1" smtClean="0">
                <a:solidFill>
                  <a:prstClr val="white"/>
                </a:solidFill>
              </a:rPr>
              <a:t>alloué</a:t>
            </a:r>
            <a:r>
              <a:rPr lang="nl-BE" altLang="en-US" sz="1600" b="1" i="1" dirty="0" smtClean="0">
                <a:solidFill>
                  <a:prstClr val="white"/>
                </a:solidFill>
              </a:rPr>
              <a:t> à </a:t>
            </a:r>
            <a:r>
              <a:rPr lang="nl-BE" altLang="en-US" sz="1600" b="1" i="1" dirty="0" err="1" smtClean="0">
                <a:solidFill>
                  <a:prstClr val="white"/>
                </a:solidFill>
              </a:rPr>
              <a:t>chaque</a:t>
            </a:r>
            <a:r>
              <a:rPr lang="nl-BE" altLang="en-US" sz="1600" b="1" i="1" dirty="0" smtClean="0">
                <a:solidFill>
                  <a:prstClr val="white"/>
                </a:solidFill>
              </a:rPr>
              <a:t> </a:t>
            </a:r>
            <a:r>
              <a:rPr lang="nl-BE" altLang="en-US" sz="1600" b="1" i="1" dirty="0" err="1" smtClean="0">
                <a:solidFill>
                  <a:prstClr val="white"/>
                </a:solidFill>
              </a:rPr>
              <a:t>clignotant</a:t>
            </a:r>
            <a:r>
              <a:rPr lang="nl-BE" altLang="en-US" sz="1600" b="1" i="1" dirty="0" smtClean="0">
                <a:solidFill>
                  <a:prstClr val="white"/>
                </a:solidFill>
              </a:rPr>
              <a:t> en </a:t>
            </a:r>
            <a:r>
              <a:rPr lang="nl-BE" altLang="en-US" sz="1600" b="1" i="1" dirty="0" err="1" smtClean="0">
                <a:solidFill>
                  <a:prstClr val="white"/>
                </a:solidFill>
              </a:rPr>
              <a:t>fonction</a:t>
            </a:r>
            <a:r>
              <a:rPr lang="nl-BE" altLang="en-US" sz="1600" b="1" i="1" dirty="0" smtClean="0">
                <a:solidFill>
                  <a:prstClr val="white"/>
                </a:solidFill>
              </a:rPr>
              <a:t> de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600" b="1" i="1" dirty="0" err="1" smtClean="0">
                <a:solidFill>
                  <a:prstClr val="white"/>
                </a:solidFill>
              </a:rPr>
              <a:t>normes</a:t>
            </a:r>
            <a:r>
              <a:rPr lang="nl-BE" altLang="en-US" sz="1600" b="1" i="1" dirty="0" smtClean="0">
                <a:solidFill>
                  <a:prstClr val="white"/>
                </a:solidFill>
              </a:rPr>
              <a:t> et de </a:t>
            </a:r>
            <a:r>
              <a:rPr lang="nl-BE" altLang="en-US" sz="1600" b="1" i="1" dirty="0" err="1" smtClean="0">
                <a:solidFill>
                  <a:prstClr val="white"/>
                </a:solidFill>
              </a:rPr>
              <a:t>valeurs</a:t>
            </a:r>
            <a:r>
              <a:rPr lang="nl-BE" altLang="en-US" sz="1600" b="1" i="1" dirty="0" smtClean="0">
                <a:solidFill>
                  <a:prstClr val="white"/>
                </a:solidFill>
              </a:rPr>
              <a:t> de </a:t>
            </a:r>
            <a:r>
              <a:rPr lang="nl-BE" altLang="en-US" sz="1600" b="1" i="1" dirty="0" err="1" smtClean="0">
                <a:solidFill>
                  <a:prstClr val="white"/>
                </a:solidFill>
              </a:rPr>
              <a:t>marché</a:t>
            </a:r>
            <a:r>
              <a:rPr lang="nl-BE" altLang="en-US" sz="1600" b="1" i="1" dirty="0" smtClean="0">
                <a:solidFill>
                  <a:prstClr val="white"/>
                </a:solidFill>
              </a:rPr>
              <a:t> (</a:t>
            </a:r>
            <a:r>
              <a:rPr lang="nl-BE" altLang="en-US" sz="1600" b="1" i="1" dirty="0" err="1" smtClean="0">
                <a:solidFill>
                  <a:prstClr val="white"/>
                </a:solidFill>
              </a:rPr>
              <a:t>percentile</a:t>
            </a:r>
            <a:r>
              <a:rPr lang="nl-BE" altLang="en-US" sz="1600" b="1" i="1" dirty="0" smtClean="0">
                <a:solidFill>
                  <a:prstClr val="white"/>
                </a:solidFill>
              </a:rPr>
              <a:t>, </a:t>
            </a:r>
            <a:r>
              <a:rPr lang="nl-BE" altLang="en-US" sz="1600" b="1" i="1" dirty="0" err="1" smtClean="0">
                <a:solidFill>
                  <a:prstClr val="white"/>
                </a:solidFill>
              </a:rPr>
              <a:t>médiane</a:t>
            </a:r>
            <a:r>
              <a:rPr lang="nl-BE" altLang="en-US" sz="1600" b="1" i="1" dirty="0" smtClean="0">
                <a:solidFill>
                  <a:prstClr val="white"/>
                </a:solidFill>
              </a:rPr>
              <a:t>)</a:t>
            </a:r>
            <a:endParaRPr lang="en-US" altLang="en-US" sz="1600" b="1" i="1" dirty="0">
              <a:solidFill>
                <a:prstClr val="white"/>
              </a:solidFill>
            </a:endParaRPr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1765598" y="5562922"/>
            <a:ext cx="6766842" cy="28803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600" b="1" i="1" dirty="0" err="1" smtClean="0">
                <a:solidFill>
                  <a:prstClr val="white"/>
                </a:solidFill>
              </a:rPr>
              <a:t>Pondération</a:t>
            </a:r>
            <a:r>
              <a:rPr lang="nl-BE" altLang="en-US" sz="1600" b="1" i="1" dirty="0" smtClean="0">
                <a:solidFill>
                  <a:prstClr val="white"/>
                </a:solidFill>
              </a:rPr>
              <a:t> </a:t>
            </a:r>
            <a:r>
              <a:rPr lang="nl-BE" altLang="en-US" sz="1600" b="1" i="1" dirty="0" err="1" smtClean="0">
                <a:solidFill>
                  <a:prstClr val="white"/>
                </a:solidFill>
              </a:rPr>
              <a:t>identique</a:t>
            </a:r>
            <a:r>
              <a:rPr lang="nl-BE" altLang="en-US" sz="1600" b="1" i="1" dirty="0" smtClean="0">
                <a:solidFill>
                  <a:prstClr val="white"/>
                </a:solidFill>
              </a:rPr>
              <a:t> pour </a:t>
            </a:r>
            <a:r>
              <a:rPr lang="nl-BE" altLang="en-US" sz="1600" b="1" i="1" dirty="0" err="1" smtClean="0">
                <a:solidFill>
                  <a:prstClr val="white"/>
                </a:solidFill>
              </a:rPr>
              <a:t>chaque</a:t>
            </a:r>
            <a:r>
              <a:rPr lang="nl-BE" altLang="en-US" sz="1600" b="1" i="1" dirty="0" smtClean="0">
                <a:solidFill>
                  <a:prstClr val="white"/>
                </a:solidFill>
              </a:rPr>
              <a:t> </a:t>
            </a:r>
            <a:r>
              <a:rPr lang="nl-BE" altLang="en-US" sz="1600" b="1" i="1" dirty="0" err="1" smtClean="0">
                <a:solidFill>
                  <a:prstClr val="white"/>
                </a:solidFill>
              </a:rPr>
              <a:t>clignotant</a:t>
            </a:r>
            <a:endParaRPr lang="en-US" altLang="en-US" sz="1600" b="1" i="1" dirty="0">
              <a:solidFill>
                <a:prstClr val="white"/>
              </a:solidFill>
            </a:endParaRPr>
          </a:p>
        </p:txBody>
      </p:sp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1769418" y="5877272"/>
            <a:ext cx="6763022" cy="28803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600" b="1" i="1" dirty="0" err="1" smtClean="0">
                <a:solidFill>
                  <a:prstClr val="white"/>
                </a:solidFill>
              </a:rPr>
              <a:t>Résultat</a:t>
            </a:r>
            <a:r>
              <a:rPr lang="nl-BE" altLang="en-US" sz="1600" b="1" i="1" dirty="0" smtClean="0">
                <a:solidFill>
                  <a:prstClr val="white"/>
                </a:solidFill>
              </a:rPr>
              <a:t> </a:t>
            </a:r>
            <a:r>
              <a:rPr lang="nl-BE" altLang="en-US" sz="1600" b="1" i="1" dirty="0" err="1" smtClean="0">
                <a:solidFill>
                  <a:prstClr val="white"/>
                </a:solidFill>
              </a:rPr>
              <a:t>global</a:t>
            </a:r>
            <a:r>
              <a:rPr lang="nl-BE" altLang="en-US" sz="1600" b="1" i="1" dirty="0" smtClean="0">
                <a:solidFill>
                  <a:prstClr val="white"/>
                </a:solidFill>
              </a:rPr>
              <a:t> du test en %: </a:t>
            </a:r>
            <a:r>
              <a:rPr lang="nl-BE" altLang="en-US" sz="1600" b="1" i="1" dirty="0" smtClean="0">
                <a:solidFill>
                  <a:prstClr val="white"/>
                </a:solidFill>
                <a:sym typeface="Symbol"/>
              </a:rPr>
              <a:t> </a:t>
            </a:r>
            <a:r>
              <a:rPr lang="nl-BE" altLang="en-US" sz="1600" b="1" i="1" dirty="0" smtClean="0">
                <a:solidFill>
                  <a:prstClr val="white"/>
                </a:solidFill>
              </a:rPr>
              <a:t>scores/# </a:t>
            </a:r>
            <a:r>
              <a:rPr lang="nl-BE" altLang="en-US" sz="1600" b="1" i="1" dirty="0" err="1" smtClean="0">
                <a:solidFill>
                  <a:prstClr val="white"/>
                </a:solidFill>
              </a:rPr>
              <a:t>clignotants</a:t>
            </a:r>
            <a:r>
              <a:rPr lang="nl-BE" altLang="en-US" sz="1600" b="1" i="1" dirty="0" smtClean="0">
                <a:solidFill>
                  <a:prstClr val="white"/>
                </a:solidFill>
              </a:rPr>
              <a:t> </a:t>
            </a:r>
            <a:r>
              <a:rPr lang="nl-BE" altLang="en-US" sz="1600" b="1" i="1" dirty="0" err="1" smtClean="0">
                <a:solidFill>
                  <a:prstClr val="white"/>
                </a:solidFill>
              </a:rPr>
              <a:t>disponibles</a:t>
            </a:r>
            <a:r>
              <a:rPr lang="nl-BE" altLang="en-US" sz="1600" b="1" i="1" dirty="0" smtClean="0">
                <a:solidFill>
                  <a:prstClr val="white"/>
                </a:solidFill>
              </a:rPr>
              <a:t> </a:t>
            </a:r>
            <a:endParaRPr lang="en-US" altLang="en-US" sz="1600" b="1" i="1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/>
          <p:nvPr>
            <p:extLst>
              <p:ext uri="{D42A27DB-BD31-4B8C-83A1-F6EECF244321}">
                <p14:modId xmlns:p14="http://schemas.microsoft.com/office/powerpoint/2010/main" val="252441008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476" y="1978025"/>
            <a:ext cx="4097337" cy="2455863"/>
          </a:xfrm>
          <a:prstGeom prst="rect">
            <a:avLst/>
          </a:prstGeom>
        </p:spPr>
      </p:pic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527050" y="2204864"/>
            <a:ext cx="3324870" cy="36004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600" b="1" i="1" dirty="0" smtClean="0">
                <a:solidFill>
                  <a:prstClr val="white"/>
                </a:solidFill>
              </a:rPr>
              <a:t>3 </a:t>
            </a:r>
            <a:r>
              <a:rPr lang="nl-BE" altLang="en-US" sz="1600" b="1" i="1" dirty="0" err="1" smtClean="0">
                <a:solidFill>
                  <a:prstClr val="white"/>
                </a:solidFill>
              </a:rPr>
              <a:t>clignotants</a:t>
            </a:r>
            <a:r>
              <a:rPr lang="nl-BE" altLang="en-US" sz="1600" b="1" i="1" dirty="0" smtClean="0">
                <a:solidFill>
                  <a:prstClr val="white"/>
                </a:solidFill>
              </a:rPr>
              <a:t> de </a:t>
            </a:r>
            <a:r>
              <a:rPr lang="nl-BE" altLang="en-US" sz="1600" b="1" i="1" dirty="0" err="1" smtClean="0">
                <a:solidFill>
                  <a:prstClr val="white"/>
                </a:solidFill>
              </a:rPr>
              <a:t>liquidité</a:t>
            </a:r>
            <a:endParaRPr lang="nl-BE" altLang="en-US" sz="1600" b="1" i="1" dirty="0" smtClean="0">
              <a:solidFill>
                <a:prstClr val="white"/>
              </a:solidFill>
            </a:endParaRPr>
          </a:p>
        </p:txBody>
      </p:sp>
      <p:sp>
        <p:nvSpPr>
          <p:cNvPr id="49" name="Rectangle 36"/>
          <p:cNvSpPr>
            <a:spLocks noChangeArrowheads="1"/>
          </p:cNvSpPr>
          <p:nvPr/>
        </p:nvSpPr>
        <p:spPr bwMode="auto">
          <a:xfrm>
            <a:off x="533400" y="2636912"/>
            <a:ext cx="3324870" cy="288032"/>
          </a:xfrm>
          <a:prstGeom prst="rect">
            <a:avLst/>
          </a:prstGeom>
          <a:solidFill>
            <a:srgbClr val="9A003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600" b="1" i="1" dirty="0" smtClean="0">
                <a:solidFill>
                  <a:prstClr val="white"/>
                </a:solidFill>
              </a:rPr>
              <a:t>4 </a:t>
            </a:r>
            <a:r>
              <a:rPr lang="nl-BE" altLang="en-US" sz="1600" b="1" i="1" dirty="0" err="1" smtClean="0">
                <a:solidFill>
                  <a:prstClr val="white"/>
                </a:solidFill>
              </a:rPr>
              <a:t>clignotants</a:t>
            </a:r>
            <a:r>
              <a:rPr lang="nl-BE" altLang="en-US" sz="1600" b="1" i="1" dirty="0" smtClean="0">
                <a:solidFill>
                  <a:prstClr val="white"/>
                </a:solidFill>
              </a:rPr>
              <a:t> de </a:t>
            </a:r>
            <a:r>
              <a:rPr lang="nl-BE" altLang="en-US" sz="1600" b="1" i="1" dirty="0" err="1" smtClean="0">
                <a:solidFill>
                  <a:prstClr val="white"/>
                </a:solidFill>
              </a:rPr>
              <a:t>solvabilité</a:t>
            </a:r>
            <a:endParaRPr lang="nl-BE" altLang="en-US" sz="1600" b="1" i="1" dirty="0" smtClean="0">
              <a:solidFill>
                <a:prstClr val="white"/>
              </a:solidFill>
            </a:endParaRPr>
          </a:p>
        </p:txBody>
      </p:sp>
      <p:sp>
        <p:nvSpPr>
          <p:cNvPr id="50" name="Rectangle 36"/>
          <p:cNvSpPr>
            <a:spLocks noChangeArrowheads="1"/>
          </p:cNvSpPr>
          <p:nvPr/>
        </p:nvSpPr>
        <p:spPr bwMode="auto">
          <a:xfrm>
            <a:off x="533400" y="2996952"/>
            <a:ext cx="3324870" cy="288032"/>
          </a:xfrm>
          <a:prstGeom prst="rect">
            <a:avLst/>
          </a:prstGeom>
          <a:solidFill>
            <a:srgbClr val="95373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600" b="1" i="1" dirty="0" smtClean="0">
                <a:solidFill>
                  <a:prstClr val="white"/>
                </a:solidFill>
              </a:rPr>
              <a:t>2 </a:t>
            </a:r>
            <a:r>
              <a:rPr lang="nl-BE" altLang="en-US" sz="1600" b="1" i="1" dirty="0" err="1" smtClean="0">
                <a:solidFill>
                  <a:prstClr val="white"/>
                </a:solidFill>
              </a:rPr>
              <a:t>clignotants</a:t>
            </a:r>
            <a:r>
              <a:rPr lang="nl-BE" altLang="en-US" sz="1600" b="1" i="1" dirty="0" smtClean="0">
                <a:solidFill>
                  <a:prstClr val="white"/>
                </a:solidFill>
              </a:rPr>
              <a:t> de </a:t>
            </a:r>
            <a:r>
              <a:rPr lang="nl-BE" altLang="en-US" sz="1600" b="1" i="1" dirty="0" err="1" smtClean="0">
                <a:solidFill>
                  <a:prstClr val="white"/>
                </a:solidFill>
              </a:rPr>
              <a:t>rentabilité</a:t>
            </a:r>
            <a:endParaRPr lang="nl-BE" altLang="en-US" sz="1600" b="1" i="1" dirty="0" smtClean="0">
              <a:solidFill>
                <a:prstClr val="white"/>
              </a:solidFill>
            </a:endParaRPr>
          </a:p>
        </p:txBody>
      </p:sp>
      <p:sp>
        <p:nvSpPr>
          <p:cNvPr id="51" name="Rectangle 36"/>
          <p:cNvSpPr>
            <a:spLocks noChangeArrowheads="1"/>
          </p:cNvSpPr>
          <p:nvPr/>
        </p:nvSpPr>
        <p:spPr bwMode="auto">
          <a:xfrm>
            <a:off x="533400" y="3356992"/>
            <a:ext cx="3324870" cy="36004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600" b="1" i="1" dirty="0" smtClean="0">
                <a:solidFill>
                  <a:prstClr val="white"/>
                </a:solidFill>
              </a:rPr>
              <a:t>1 </a:t>
            </a:r>
            <a:r>
              <a:rPr lang="nl-BE" altLang="en-US" sz="1600" b="1" i="1" dirty="0" err="1" smtClean="0">
                <a:solidFill>
                  <a:prstClr val="white"/>
                </a:solidFill>
              </a:rPr>
              <a:t>clignotant</a:t>
            </a:r>
            <a:r>
              <a:rPr lang="nl-BE" altLang="en-US" sz="1600" b="1" i="1" dirty="0" smtClean="0">
                <a:solidFill>
                  <a:prstClr val="white"/>
                </a:solidFill>
              </a:rPr>
              <a:t> </a:t>
            </a:r>
            <a:r>
              <a:rPr lang="nl-BE" altLang="en-US" sz="1600" b="1" i="1" dirty="0" err="1" smtClean="0">
                <a:solidFill>
                  <a:prstClr val="white"/>
                </a:solidFill>
              </a:rPr>
              <a:t>d’investissement</a:t>
            </a:r>
            <a:endParaRPr lang="nl-BE" altLang="en-US" sz="1600" b="1" i="1" dirty="0" smtClean="0">
              <a:solidFill>
                <a:prstClr val="white"/>
              </a:solidFill>
            </a:endParaRPr>
          </a:p>
        </p:txBody>
      </p:sp>
      <p:sp>
        <p:nvSpPr>
          <p:cNvPr id="52" name="Rectangle 36"/>
          <p:cNvSpPr>
            <a:spLocks noChangeArrowheads="1"/>
          </p:cNvSpPr>
          <p:nvPr/>
        </p:nvSpPr>
        <p:spPr bwMode="auto">
          <a:xfrm>
            <a:off x="538311" y="3789040"/>
            <a:ext cx="3324870" cy="391604"/>
          </a:xfrm>
          <a:prstGeom prst="rect">
            <a:avLst/>
          </a:prstGeom>
          <a:solidFill>
            <a:srgbClr val="E6B9B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600" b="1" i="1" dirty="0" smtClean="0">
                <a:solidFill>
                  <a:prstClr val="white"/>
                </a:solidFill>
              </a:rPr>
              <a:t>4 </a:t>
            </a:r>
            <a:r>
              <a:rPr lang="nl-BE" altLang="en-US" sz="1600" b="1" i="1" dirty="0" err="1" smtClean="0">
                <a:solidFill>
                  <a:prstClr val="white"/>
                </a:solidFill>
              </a:rPr>
              <a:t>clignotants</a:t>
            </a:r>
            <a:r>
              <a:rPr lang="nl-BE" altLang="en-US" sz="1600" b="1" i="1" dirty="0" smtClean="0">
                <a:solidFill>
                  <a:prstClr val="white"/>
                </a:solidFill>
              </a:rPr>
              <a:t> </a:t>
            </a:r>
            <a:r>
              <a:rPr lang="nl-BE" altLang="en-US" sz="1600" b="1" i="1" dirty="0" err="1" smtClean="0">
                <a:solidFill>
                  <a:prstClr val="white"/>
                </a:solidFill>
              </a:rPr>
              <a:t>d’activité</a:t>
            </a:r>
            <a:endParaRPr lang="en-US" altLang="en-US" sz="1600" b="1" i="1" dirty="0">
              <a:solidFill>
                <a:prstClr val="white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067944" y="2996952"/>
            <a:ext cx="936104" cy="432048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sz="2600" dirty="0"/>
              <a:t>Test des </a:t>
            </a:r>
            <a:r>
              <a:rPr lang="nl-BE" altLang="en-US" sz="2600" dirty="0" err="1"/>
              <a:t>clignotants</a:t>
            </a:r>
            <a:endParaRPr lang="en-US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err="1" smtClean="0"/>
              <a:t>Sélection</a:t>
            </a:r>
            <a:r>
              <a:rPr lang="nl-BE" dirty="0" smtClean="0"/>
              <a:t> des </a:t>
            </a:r>
            <a:r>
              <a:rPr lang="nl-BE" dirty="0" err="1" smtClean="0"/>
              <a:t>clignotants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677B27B-B383-4391-92DE-296484BD5EE6}" type="datetime1">
              <a:rPr lang="nl-BE" smtClean="0"/>
              <a:pPr>
                <a:defRPr/>
              </a:pPr>
              <a:t>27/05/2016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6E42536-9D17-479A-B573-3E3FFF661BA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611560" y="1288721"/>
            <a:ext cx="5995988" cy="340079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800" dirty="0" err="1" smtClean="0">
                <a:solidFill>
                  <a:prstClr val="white"/>
                </a:solidFill>
              </a:rPr>
              <a:t>Liquidité</a:t>
            </a:r>
            <a:endParaRPr lang="en-US" altLang="en-US" sz="1800" dirty="0">
              <a:solidFill>
                <a:prstClr val="white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82993"/>
              </p:ext>
            </p:extLst>
          </p:nvPr>
        </p:nvGraphicFramePr>
        <p:xfrm>
          <a:off x="637754" y="1853604"/>
          <a:ext cx="5943600" cy="1743075"/>
        </p:xfrm>
        <a:graphic>
          <a:graphicData uri="http://schemas.openxmlformats.org/drawingml/2006/table">
            <a:tbl>
              <a:tblPr/>
              <a:tblGrid>
                <a:gridCol w="1803400"/>
                <a:gridCol w="4140200"/>
              </a:tblGrid>
              <a:tr h="5715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Fonds de roulement et Besoin en fonds de roulement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FR&lt;0 alors score =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FR&lt;BFR alors score = 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FR&gt;BFR alors score =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Acid Test    (rattrapage exclu)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ratio &gt;=1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alors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score =1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non score =0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Délai de paiement des tiers payants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ratio&lt;=percentile 75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alors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score =1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non score =0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11560" y="1628798"/>
            <a:ext cx="1852884" cy="22480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E36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400" b="1" i="1" dirty="0" smtClean="0">
                <a:solidFill>
                  <a:prstClr val="white"/>
                </a:solidFill>
              </a:rPr>
              <a:t>Type</a:t>
            </a:r>
            <a:endParaRPr lang="en-US" altLang="en-US" sz="1400" b="1" i="1" dirty="0">
              <a:solidFill>
                <a:prstClr val="white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464444" y="1639851"/>
            <a:ext cx="4123780" cy="20497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E36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400" b="1" i="1" dirty="0" smtClean="0">
                <a:solidFill>
                  <a:prstClr val="white"/>
                </a:solidFill>
              </a:rPr>
              <a:t>Score</a:t>
            </a:r>
            <a:endParaRPr lang="en-US" altLang="en-US" sz="1400" b="1" i="1" dirty="0">
              <a:solidFill>
                <a:prstClr val="white"/>
              </a:solidFill>
            </a:endParaRP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611560" y="3800222"/>
            <a:ext cx="5995988" cy="340079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800" dirty="0" err="1" smtClean="0">
                <a:solidFill>
                  <a:prstClr val="white"/>
                </a:solidFill>
              </a:rPr>
              <a:t>Solvabilité</a:t>
            </a:r>
            <a:endParaRPr lang="en-US" alt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11560" y="4140299"/>
            <a:ext cx="1852884" cy="22480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E36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400" b="1" i="1" dirty="0" smtClean="0">
                <a:solidFill>
                  <a:prstClr val="white"/>
                </a:solidFill>
              </a:rPr>
              <a:t>Type</a:t>
            </a:r>
            <a:endParaRPr lang="en-US" altLang="en-US" sz="1400" b="1" i="1" dirty="0">
              <a:solidFill>
                <a:prstClr val="white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464444" y="4151352"/>
            <a:ext cx="4143104" cy="20497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E36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400" b="1" i="1" dirty="0" smtClean="0">
                <a:solidFill>
                  <a:prstClr val="white"/>
                </a:solidFill>
              </a:rPr>
              <a:t>Score</a:t>
            </a:r>
            <a:endParaRPr lang="en-US" altLang="en-US" sz="1400" b="1" i="1" dirty="0">
              <a:solidFill>
                <a:prstClr val="white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985102"/>
              </p:ext>
            </p:extLst>
          </p:nvPr>
        </p:nvGraphicFramePr>
        <p:xfrm>
          <a:off x="611560" y="4404320"/>
          <a:ext cx="5943600" cy="1905000"/>
        </p:xfrm>
        <a:graphic>
          <a:graphicData uri="http://schemas.openxmlformats.org/drawingml/2006/table">
            <a:tbl>
              <a:tblPr/>
              <a:tblGrid>
                <a:gridCol w="1803400"/>
                <a:gridCol w="4140200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Fonds Propres,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d'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Exclus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ratio &gt;=20%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alors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score =1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non score =0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Résultat/subsides amortis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ratio &gt;=1 alors score =1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non score =0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Taux d'endettement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ratio &lt;=percentile 75% alors score =1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sinon  score =0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Dettes nettes/total bilan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ratio&lt;percentile 25 alors score =1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ratio &gt;percentile 75 alors score =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[percentile 25; percentile 75]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alors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score= 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7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sz="2600" dirty="0"/>
              <a:t>Test des </a:t>
            </a:r>
            <a:r>
              <a:rPr lang="nl-BE" altLang="en-US" sz="2600" dirty="0" err="1"/>
              <a:t>clignotants</a:t>
            </a:r>
            <a:endParaRPr lang="en-US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err="1" smtClean="0"/>
              <a:t>Sélection</a:t>
            </a:r>
            <a:r>
              <a:rPr lang="nl-BE" dirty="0" smtClean="0"/>
              <a:t> des </a:t>
            </a:r>
            <a:r>
              <a:rPr lang="nl-BE" dirty="0" err="1" smtClean="0"/>
              <a:t>clignotants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677B27B-B383-4391-92DE-296484BD5EE6}" type="datetime1">
              <a:rPr lang="nl-BE" smtClean="0"/>
              <a:pPr>
                <a:defRPr/>
              </a:pPr>
              <a:t>27/05/2016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6E42536-9D17-479A-B573-3E3FFF661BA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611560" y="1288721"/>
            <a:ext cx="5995988" cy="340079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800" dirty="0" err="1" smtClean="0">
                <a:solidFill>
                  <a:prstClr val="white"/>
                </a:solidFill>
              </a:rPr>
              <a:t>Rentabilité</a:t>
            </a:r>
            <a:endParaRPr lang="en-US" alt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11560" y="1628798"/>
            <a:ext cx="1852884" cy="22480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E36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400" b="1" i="1" dirty="0" smtClean="0">
                <a:solidFill>
                  <a:prstClr val="white"/>
                </a:solidFill>
              </a:rPr>
              <a:t>Type</a:t>
            </a:r>
            <a:endParaRPr lang="en-US" altLang="en-US" sz="1400" b="1" i="1" dirty="0">
              <a:solidFill>
                <a:prstClr val="white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464444" y="1639851"/>
            <a:ext cx="4123780" cy="20497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E36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400" b="1" i="1" dirty="0" smtClean="0">
                <a:solidFill>
                  <a:prstClr val="white"/>
                </a:solidFill>
              </a:rPr>
              <a:t>Score</a:t>
            </a:r>
            <a:endParaRPr lang="en-US" altLang="en-US" sz="1400" b="1" i="1" dirty="0">
              <a:solidFill>
                <a:prstClr val="white"/>
              </a:solidFill>
            </a:endParaRP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611560" y="3206619"/>
            <a:ext cx="5995988" cy="340079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800" dirty="0" err="1" smtClean="0">
                <a:solidFill>
                  <a:prstClr val="white"/>
                </a:solidFill>
              </a:rPr>
              <a:t>Activité</a:t>
            </a:r>
            <a:endParaRPr lang="en-US" alt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11560" y="3546696"/>
            <a:ext cx="1852884" cy="235076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E36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400" b="1" i="1" dirty="0" smtClean="0">
                <a:solidFill>
                  <a:prstClr val="white"/>
                </a:solidFill>
              </a:rPr>
              <a:t>Type</a:t>
            </a:r>
            <a:endParaRPr lang="en-US" altLang="en-US" sz="1400" b="1" i="1" dirty="0">
              <a:solidFill>
                <a:prstClr val="white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464444" y="3546697"/>
            <a:ext cx="4143104" cy="235076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E36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400" b="1" i="1" dirty="0" smtClean="0">
                <a:solidFill>
                  <a:prstClr val="white"/>
                </a:solidFill>
              </a:rPr>
              <a:t>Score</a:t>
            </a:r>
            <a:endParaRPr lang="en-US" altLang="en-US" sz="1400" b="1" i="1" dirty="0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75585"/>
              </p:ext>
            </p:extLst>
          </p:nvPr>
        </p:nvGraphicFramePr>
        <p:xfrm>
          <a:off x="618419" y="1853603"/>
          <a:ext cx="5943600" cy="1143000"/>
        </p:xfrm>
        <a:graphic>
          <a:graphicData uri="http://schemas.openxmlformats.org/drawingml/2006/table">
            <a:tbl>
              <a:tblPr/>
              <a:tblGrid>
                <a:gridCol w="1803400"/>
                <a:gridCol w="4140200"/>
              </a:tblGrid>
              <a:tr h="381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 flow/dettes&gt;1 an échéant dans l'année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ratio &gt;=1,1 alors score =1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non score =0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 Flow/ chiffre d'affaires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ratio &gt;percentile 75 alors score =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ratio &lt;percentile 25 alors score =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ratio in [percentile 25; percentile 75]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alors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score= 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46934"/>
              </p:ext>
            </p:extLst>
          </p:nvPr>
        </p:nvGraphicFramePr>
        <p:xfrm>
          <a:off x="610419" y="3781772"/>
          <a:ext cx="5943600" cy="2095500"/>
        </p:xfrm>
        <a:graphic>
          <a:graphicData uri="http://schemas.openxmlformats.org/drawingml/2006/table">
            <a:tbl>
              <a:tblPr/>
              <a:tblGrid>
                <a:gridCol w="1803400"/>
                <a:gridCol w="4140200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Masse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salariale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valeur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ajoutée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ratio &lt; =médiane alors score =1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non score =0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ratio &gt;percentile 75 alors score =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Lits justifiés versus lits agréés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ratio &lt;percentile 25 alors score =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ratio in [percentile 25; percentile 75] alors score= 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Taux d'occupation lits Cd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ratio &gt;= médiane alors score =1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non score =0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Durée de séjour Cd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ratio &lt;= médiane alors score =1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non score =0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0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5414" y="1371794"/>
            <a:ext cx="5596628" cy="5194002"/>
          </a:xfrm>
          <a:custGeom>
            <a:avLst/>
            <a:gdLst/>
            <a:ahLst/>
            <a:cxnLst/>
            <a:rect l="l" t="t" r="r" b="b"/>
            <a:pathLst>
              <a:path w="6544945" h="5209540">
                <a:moveTo>
                  <a:pt x="6544582" y="4658194"/>
                </a:moveTo>
                <a:lnTo>
                  <a:pt x="301911" y="5203939"/>
                </a:lnTo>
                <a:lnTo>
                  <a:pt x="254328" y="5207111"/>
                </a:lnTo>
                <a:lnTo>
                  <a:pt x="212026" y="5208881"/>
                </a:lnTo>
                <a:lnTo>
                  <a:pt x="174695" y="5208964"/>
                </a:lnTo>
                <a:lnTo>
                  <a:pt x="142024" y="5207075"/>
                </a:lnTo>
                <a:lnTo>
                  <a:pt x="89418" y="5196233"/>
                </a:lnTo>
                <a:lnTo>
                  <a:pt x="51725" y="5174070"/>
                </a:lnTo>
                <a:lnTo>
                  <a:pt x="26458" y="5138297"/>
                </a:lnTo>
                <a:lnTo>
                  <a:pt x="11132" y="5086628"/>
                </a:lnTo>
                <a:lnTo>
                  <a:pt x="3261" y="5016776"/>
                </a:lnTo>
                <a:lnTo>
                  <a:pt x="1346" y="4974317"/>
                </a:lnTo>
                <a:lnTo>
                  <a:pt x="362" y="4926455"/>
                </a:lnTo>
                <a:lnTo>
                  <a:pt x="0" y="4872903"/>
                </a:lnTo>
                <a:lnTo>
                  <a:pt x="0" y="908622"/>
                </a:lnTo>
                <a:lnTo>
                  <a:pt x="362" y="855009"/>
                </a:lnTo>
                <a:lnTo>
                  <a:pt x="1346" y="806976"/>
                </a:lnTo>
                <a:lnTo>
                  <a:pt x="3261" y="764182"/>
                </a:lnTo>
                <a:lnTo>
                  <a:pt x="11132" y="692956"/>
                </a:lnTo>
                <a:lnTo>
                  <a:pt x="26458" y="638607"/>
                </a:lnTo>
                <a:lnTo>
                  <a:pt x="51725" y="598414"/>
                </a:lnTo>
                <a:lnTo>
                  <a:pt x="89418" y="569656"/>
                </a:lnTo>
                <a:lnTo>
                  <a:pt x="142024" y="549610"/>
                </a:lnTo>
                <a:lnTo>
                  <a:pt x="212026" y="535555"/>
                </a:lnTo>
                <a:lnTo>
                  <a:pt x="254328" y="529924"/>
                </a:lnTo>
                <a:lnTo>
                  <a:pt x="301911" y="524770"/>
                </a:lnTo>
                <a:lnTo>
                  <a:pt x="414163" y="514531"/>
                </a:lnTo>
                <a:lnTo>
                  <a:pt x="6242619" y="5025"/>
                </a:lnTo>
                <a:lnTo>
                  <a:pt x="6290202" y="1853"/>
                </a:lnTo>
                <a:lnTo>
                  <a:pt x="6332504" y="83"/>
                </a:lnTo>
                <a:lnTo>
                  <a:pt x="6369835" y="0"/>
                </a:lnTo>
                <a:lnTo>
                  <a:pt x="6402506" y="1889"/>
                </a:lnTo>
                <a:lnTo>
                  <a:pt x="6455112" y="12730"/>
                </a:lnTo>
                <a:lnTo>
                  <a:pt x="6492805" y="34893"/>
                </a:lnTo>
                <a:lnTo>
                  <a:pt x="6518072" y="70664"/>
                </a:lnTo>
                <a:lnTo>
                  <a:pt x="6533398" y="122331"/>
                </a:lnTo>
                <a:lnTo>
                  <a:pt x="6541269" y="192181"/>
                </a:lnTo>
                <a:lnTo>
                  <a:pt x="6543184" y="234639"/>
                </a:lnTo>
                <a:lnTo>
                  <a:pt x="6544168" y="282500"/>
                </a:lnTo>
                <a:lnTo>
                  <a:pt x="6544530" y="336051"/>
                </a:lnTo>
                <a:lnTo>
                  <a:pt x="6544582" y="4658194"/>
                </a:lnTo>
                <a:close/>
              </a:path>
            </a:pathLst>
          </a:custGeom>
          <a:solidFill>
            <a:srgbClr val="E3D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512" y="125760"/>
            <a:ext cx="82809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9" dirty="0"/>
              <a:t>B</a:t>
            </a:r>
            <a:r>
              <a:rPr spc="13" dirty="0"/>
              <a:t>i</a:t>
            </a:r>
            <a:r>
              <a:rPr spc="18" dirty="0"/>
              <a:t>l</a:t>
            </a:r>
            <a:r>
              <a:rPr spc="22" dirty="0"/>
              <a:t>a</a:t>
            </a:r>
            <a:r>
              <a:rPr dirty="0"/>
              <a:t>n</a:t>
            </a:r>
            <a:r>
              <a:rPr spc="44" dirty="0"/>
              <a:t> </a:t>
            </a:r>
            <a:r>
              <a:rPr spc="9" dirty="0"/>
              <a:t>e</a:t>
            </a:r>
            <a:r>
              <a:rPr dirty="0"/>
              <a:t>t</a:t>
            </a:r>
            <a:r>
              <a:rPr spc="44" dirty="0"/>
              <a:t> </a:t>
            </a:r>
            <a:r>
              <a:rPr spc="53" dirty="0"/>
              <a:t>r</a:t>
            </a:r>
            <a:r>
              <a:rPr spc="13" dirty="0"/>
              <a:t>a</a:t>
            </a:r>
            <a:r>
              <a:rPr spc="48" dirty="0"/>
              <a:t>t</a:t>
            </a:r>
            <a:r>
              <a:rPr spc="-4" dirty="0"/>
              <a:t>i</a:t>
            </a:r>
            <a:r>
              <a:rPr spc="22" dirty="0"/>
              <a:t>o</a:t>
            </a:r>
            <a:r>
              <a:rPr dirty="0"/>
              <a:t>s</a:t>
            </a:r>
            <a:r>
              <a:rPr spc="44" dirty="0"/>
              <a:t> </a:t>
            </a:r>
            <a:r>
              <a:rPr spc="100" dirty="0" smtClean="0"/>
              <a:t>f</a:t>
            </a:r>
            <a:r>
              <a:rPr spc="13" dirty="0" smtClean="0"/>
              <a:t>i</a:t>
            </a:r>
            <a:r>
              <a:rPr spc="22" dirty="0" smtClean="0"/>
              <a:t>na</a:t>
            </a:r>
            <a:r>
              <a:rPr spc="13" dirty="0" smtClean="0"/>
              <a:t>nc</a:t>
            </a:r>
            <a:r>
              <a:rPr spc="-4" dirty="0" smtClean="0"/>
              <a:t>i</a:t>
            </a:r>
            <a:r>
              <a:rPr spc="9" dirty="0" smtClean="0"/>
              <a:t>e</a:t>
            </a:r>
            <a:r>
              <a:rPr spc="66" dirty="0" smtClean="0"/>
              <a:t>r</a:t>
            </a:r>
            <a:r>
              <a:rPr dirty="0" smtClean="0"/>
              <a:t>s</a:t>
            </a:r>
            <a:r>
              <a:rPr lang="fr-BE" dirty="0" smtClean="0"/>
              <a:t> =&gt;situation patrimoniale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58888" y="5047916"/>
            <a:ext cx="3200400" cy="226296"/>
          </a:xfrm>
          <a:custGeom>
            <a:avLst/>
            <a:gdLst/>
            <a:ahLst/>
            <a:cxnLst/>
            <a:rect l="l" t="t" r="r" b="b"/>
            <a:pathLst>
              <a:path w="3742690" h="249554">
                <a:moveTo>
                  <a:pt x="3742194" y="0"/>
                </a:moveTo>
                <a:lnTo>
                  <a:pt x="0" y="0"/>
                </a:lnTo>
                <a:lnTo>
                  <a:pt x="0" y="249478"/>
                </a:lnTo>
                <a:lnTo>
                  <a:pt x="3742194" y="249478"/>
                </a:lnTo>
                <a:lnTo>
                  <a:pt x="3742194" y="0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58869" y="5051864"/>
            <a:ext cx="711321" cy="226296"/>
          </a:xfrm>
          <a:custGeom>
            <a:avLst/>
            <a:gdLst/>
            <a:ahLst/>
            <a:cxnLst/>
            <a:rect l="l" t="t" r="r" b="b"/>
            <a:pathLst>
              <a:path w="831850" h="249554">
                <a:moveTo>
                  <a:pt x="831595" y="0"/>
                </a:moveTo>
                <a:lnTo>
                  <a:pt x="0" y="0"/>
                </a:lnTo>
                <a:lnTo>
                  <a:pt x="0" y="249478"/>
                </a:lnTo>
                <a:lnTo>
                  <a:pt x="831595" y="249478"/>
                </a:lnTo>
                <a:lnTo>
                  <a:pt x="831595" y="0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69972" y="5051864"/>
            <a:ext cx="711321" cy="226296"/>
          </a:xfrm>
          <a:custGeom>
            <a:avLst/>
            <a:gdLst/>
            <a:ahLst/>
            <a:cxnLst/>
            <a:rect l="l" t="t" r="r" b="b"/>
            <a:pathLst>
              <a:path w="831850" h="249554">
                <a:moveTo>
                  <a:pt x="831595" y="0"/>
                </a:moveTo>
                <a:lnTo>
                  <a:pt x="0" y="0"/>
                </a:lnTo>
                <a:lnTo>
                  <a:pt x="0" y="249478"/>
                </a:lnTo>
                <a:lnTo>
                  <a:pt x="831595" y="249478"/>
                </a:lnTo>
                <a:lnTo>
                  <a:pt x="831595" y="0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8888" y="2148599"/>
            <a:ext cx="4622498" cy="0"/>
          </a:xfrm>
          <a:custGeom>
            <a:avLst/>
            <a:gdLst/>
            <a:ahLst/>
            <a:cxnLst/>
            <a:rect l="l" t="t" r="r" b="b"/>
            <a:pathLst>
              <a:path w="5405755">
                <a:moveTo>
                  <a:pt x="0" y="0"/>
                </a:moveTo>
                <a:lnTo>
                  <a:pt x="5405395" y="0"/>
                </a:lnTo>
              </a:path>
            </a:pathLst>
          </a:custGeom>
          <a:ln w="7328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8888" y="2337122"/>
            <a:ext cx="4622498" cy="0"/>
          </a:xfrm>
          <a:custGeom>
            <a:avLst/>
            <a:gdLst/>
            <a:ahLst/>
            <a:cxnLst/>
            <a:rect l="l" t="t" r="r" b="b"/>
            <a:pathLst>
              <a:path w="5405755">
                <a:moveTo>
                  <a:pt x="0" y="0"/>
                </a:moveTo>
                <a:lnTo>
                  <a:pt x="5405395" y="0"/>
                </a:lnTo>
              </a:path>
            </a:pathLst>
          </a:custGeom>
          <a:ln w="7328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8888" y="3468266"/>
            <a:ext cx="4622498" cy="0"/>
          </a:xfrm>
          <a:custGeom>
            <a:avLst/>
            <a:gdLst/>
            <a:ahLst/>
            <a:cxnLst/>
            <a:rect l="l" t="t" r="r" b="b"/>
            <a:pathLst>
              <a:path w="5405755">
                <a:moveTo>
                  <a:pt x="0" y="0"/>
                </a:moveTo>
                <a:lnTo>
                  <a:pt x="5405395" y="0"/>
                </a:lnTo>
              </a:path>
            </a:pathLst>
          </a:custGeom>
          <a:ln w="7327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8888" y="3656790"/>
            <a:ext cx="4622498" cy="0"/>
          </a:xfrm>
          <a:custGeom>
            <a:avLst/>
            <a:gdLst/>
            <a:ahLst/>
            <a:cxnLst/>
            <a:rect l="l" t="t" r="r" b="b"/>
            <a:pathLst>
              <a:path w="5405755">
                <a:moveTo>
                  <a:pt x="0" y="0"/>
                </a:moveTo>
                <a:lnTo>
                  <a:pt x="5405395" y="0"/>
                </a:lnTo>
              </a:path>
            </a:pathLst>
          </a:custGeom>
          <a:ln w="7327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8888" y="5051867"/>
            <a:ext cx="4622498" cy="0"/>
          </a:xfrm>
          <a:custGeom>
            <a:avLst/>
            <a:gdLst/>
            <a:ahLst/>
            <a:cxnLst/>
            <a:rect l="l" t="t" r="r" b="b"/>
            <a:pathLst>
              <a:path w="5405755">
                <a:moveTo>
                  <a:pt x="0" y="0"/>
                </a:moveTo>
                <a:lnTo>
                  <a:pt x="5405395" y="0"/>
                </a:lnTo>
              </a:path>
            </a:pathLst>
          </a:custGeom>
          <a:ln w="7327">
            <a:solidFill>
              <a:srgbClr val="5F00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8888" y="5278096"/>
            <a:ext cx="4622498" cy="0"/>
          </a:xfrm>
          <a:custGeom>
            <a:avLst/>
            <a:gdLst/>
            <a:ahLst/>
            <a:cxnLst/>
            <a:rect l="l" t="t" r="r" b="b"/>
            <a:pathLst>
              <a:path w="5405755">
                <a:moveTo>
                  <a:pt x="0" y="0"/>
                </a:moveTo>
                <a:lnTo>
                  <a:pt x="5405395" y="0"/>
                </a:lnTo>
              </a:path>
            </a:pathLst>
          </a:custGeom>
          <a:ln w="7327">
            <a:solidFill>
              <a:srgbClr val="5F00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8888" y="2525646"/>
            <a:ext cx="4622498" cy="0"/>
          </a:xfrm>
          <a:custGeom>
            <a:avLst/>
            <a:gdLst/>
            <a:ahLst/>
            <a:cxnLst/>
            <a:rect l="l" t="t" r="r" b="b"/>
            <a:pathLst>
              <a:path w="5405755">
                <a:moveTo>
                  <a:pt x="0" y="0"/>
                </a:moveTo>
                <a:lnTo>
                  <a:pt x="5405395" y="0"/>
                </a:lnTo>
              </a:path>
            </a:pathLst>
          </a:custGeom>
          <a:ln w="73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8888" y="2714171"/>
            <a:ext cx="4622498" cy="0"/>
          </a:xfrm>
          <a:custGeom>
            <a:avLst/>
            <a:gdLst/>
            <a:ahLst/>
            <a:cxnLst/>
            <a:rect l="l" t="t" r="r" b="b"/>
            <a:pathLst>
              <a:path w="5405755">
                <a:moveTo>
                  <a:pt x="0" y="0"/>
                </a:moveTo>
                <a:lnTo>
                  <a:pt x="5405395" y="0"/>
                </a:lnTo>
              </a:path>
            </a:pathLst>
          </a:custGeom>
          <a:ln w="73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8888" y="2902695"/>
            <a:ext cx="4622498" cy="0"/>
          </a:xfrm>
          <a:custGeom>
            <a:avLst/>
            <a:gdLst/>
            <a:ahLst/>
            <a:cxnLst/>
            <a:rect l="l" t="t" r="r" b="b"/>
            <a:pathLst>
              <a:path w="5405755">
                <a:moveTo>
                  <a:pt x="0" y="0"/>
                </a:moveTo>
                <a:lnTo>
                  <a:pt x="5405395" y="0"/>
                </a:lnTo>
              </a:path>
            </a:pathLst>
          </a:custGeom>
          <a:ln w="73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8888" y="3091218"/>
            <a:ext cx="4622498" cy="0"/>
          </a:xfrm>
          <a:custGeom>
            <a:avLst/>
            <a:gdLst/>
            <a:ahLst/>
            <a:cxnLst/>
            <a:rect l="l" t="t" r="r" b="b"/>
            <a:pathLst>
              <a:path w="5405755">
                <a:moveTo>
                  <a:pt x="0" y="0"/>
                </a:moveTo>
                <a:lnTo>
                  <a:pt x="5405395" y="0"/>
                </a:lnTo>
              </a:path>
            </a:pathLst>
          </a:custGeom>
          <a:ln w="73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8888" y="3279741"/>
            <a:ext cx="4622498" cy="0"/>
          </a:xfrm>
          <a:custGeom>
            <a:avLst/>
            <a:gdLst/>
            <a:ahLst/>
            <a:cxnLst/>
            <a:rect l="l" t="t" r="r" b="b"/>
            <a:pathLst>
              <a:path w="5405755">
                <a:moveTo>
                  <a:pt x="0" y="0"/>
                </a:moveTo>
                <a:lnTo>
                  <a:pt x="5405395" y="0"/>
                </a:lnTo>
              </a:path>
            </a:pathLst>
          </a:custGeom>
          <a:ln w="73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58888" y="3845314"/>
            <a:ext cx="4622498" cy="0"/>
          </a:xfrm>
          <a:custGeom>
            <a:avLst/>
            <a:gdLst/>
            <a:ahLst/>
            <a:cxnLst/>
            <a:rect l="l" t="t" r="r" b="b"/>
            <a:pathLst>
              <a:path w="5405755">
                <a:moveTo>
                  <a:pt x="0" y="0"/>
                </a:moveTo>
                <a:lnTo>
                  <a:pt x="5405395" y="0"/>
                </a:lnTo>
              </a:path>
            </a:pathLst>
          </a:custGeom>
          <a:ln w="73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8888" y="4033838"/>
            <a:ext cx="4622498" cy="0"/>
          </a:xfrm>
          <a:custGeom>
            <a:avLst/>
            <a:gdLst/>
            <a:ahLst/>
            <a:cxnLst/>
            <a:rect l="l" t="t" r="r" b="b"/>
            <a:pathLst>
              <a:path w="5405755">
                <a:moveTo>
                  <a:pt x="0" y="0"/>
                </a:moveTo>
                <a:lnTo>
                  <a:pt x="5405395" y="0"/>
                </a:lnTo>
              </a:path>
            </a:pathLst>
          </a:custGeom>
          <a:ln w="73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8888" y="4222363"/>
            <a:ext cx="4622498" cy="0"/>
          </a:xfrm>
          <a:custGeom>
            <a:avLst/>
            <a:gdLst/>
            <a:ahLst/>
            <a:cxnLst/>
            <a:rect l="l" t="t" r="r" b="b"/>
            <a:pathLst>
              <a:path w="5405755">
                <a:moveTo>
                  <a:pt x="0" y="0"/>
                </a:moveTo>
                <a:lnTo>
                  <a:pt x="5405395" y="0"/>
                </a:lnTo>
              </a:path>
            </a:pathLst>
          </a:custGeom>
          <a:ln w="73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8888" y="4410886"/>
            <a:ext cx="4622498" cy="0"/>
          </a:xfrm>
          <a:custGeom>
            <a:avLst/>
            <a:gdLst/>
            <a:ahLst/>
            <a:cxnLst/>
            <a:rect l="l" t="t" r="r" b="b"/>
            <a:pathLst>
              <a:path w="5405755">
                <a:moveTo>
                  <a:pt x="0" y="0"/>
                </a:moveTo>
                <a:lnTo>
                  <a:pt x="5405395" y="0"/>
                </a:lnTo>
              </a:path>
            </a:pathLst>
          </a:custGeom>
          <a:ln w="73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8888" y="4599410"/>
            <a:ext cx="4622498" cy="0"/>
          </a:xfrm>
          <a:custGeom>
            <a:avLst/>
            <a:gdLst/>
            <a:ahLst/>
            <a:cxnLst/>
            <a:rect l="l" t="t" r="r" b="b"/>
            <a:pathLst>
              <a:path w="5405755">
                <a:moveTo>
                  <a:pt x="0" y="0"/>
                </a:moveTo>
                <a:lnTo>
                  <a:pt x="5405395" y="0"/>
                </a:lnTo>
              </a:path>
            </a:pathLst>
          </a:custGeom>
          <a:ln w="73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8888" y="4787934"/>
            <a:ext cx="4622498" cy="0"/>
          </a:xfrm>
          <a:custGeom>
            <a:avLst/>
            <a:gdLst/>
            <a:ahLst/>
            <a:cxnLst/>
            <a:rect l="l" t="t" r="r" b="b"/>
            <a:pathLst>
              <a:path w="5405755">
                <a:moveTo>
                  <a:pt x="0" y="0"/>
                </a:moveTo>
                <a:lnTo>
                  <a:pt x="5405395" y="0"/>
                </a:lnTo>
              </a:path>
            </a:pathLst>
          </a:custGeom>
          <a:ln w="73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8888" y="4976458"/>
            <a:ext cx="4622498" cy="0"/>
          </a:xfrm>
          <a:custGeom>
            <a:avLst/>
            <a:gdLst/>
            <a:ahLst/>
            <a:cxnLst/>
            <a:rect l="l" t="t" r="r" b="b"/>
            <a:pathLst>
              <a:path w="5405755">
                <a:moveTo>
                  <a:pt x="0" y="0"/>
                </a:moveTo>
                <a:lnTo>
                  <a:pt x="5405395" y="0"/>
                </a:lnTo>
              </a:path>
            </a:pathLst>
          </a:custGeom>
          <a:ln w="73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58223" y="564522"/>
            <a:ext cx="4356837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2100" b="1" spc="-18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D</a:t>
            </a:r>
            <a:r>
              <a:rPr sz="2100" b="1" spc="-4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o</a:t>
            </a:r>
            <a:r>
              <a:rPr sz="21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2100" b="1" spc="-13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2100" b="1" spc="-4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spc="4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21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s </a:t>
            </a:r>
            <a:r>
              <a:rPr sz="2100" b="1" spc="-22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b</a:t>
            </a:r>
            <a:r>
              <a:rPr sz="2100" b="1" spc="-9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-4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21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an </a:t>
            </a:r>
            <a:r>
              <a:rPr sz="2100" b="1" spc="-9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sz="21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u</a:t>
            </a:r>
            <a:r>
              <a:rPr sz="2100" b="1" spc="-4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b</a:t>
            </a:r>
            <a:r>
              <a:rPr sz="2100" b="1" spc="35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sz="2100" b="1" spc="-22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q</a:t>
            </a:r>
            <a:r>
              <a:rPr sz="2100" b="1" spc="-4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u</a:t>
            </a:r>
            <a:r>
              <a:rPr sz="2100" b="1" spc="4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21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s - </a:t>
            </a:r>
            <a:r>
              <a:rPr sz="2100" b="1" spc="-4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sz="21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c</a:t>
            </a:r>
            <a:r>
              <a:rPr sz="2100" b="1" spc="22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sz="2100" b="1" spc="35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f</a:t>
            </a:r>
            <a:endParaRPr sz="2100" dirty="0">
              <a:solidFill>
                <a:schemeClr val="tx1">
                  <a:lumMod val="40000"/>
                  <a:lumOff val="60000"/>
                </a:schemeClr>
              </a:solidFill>
              <a:latin typeface="BelfiusAlternative"/>
              <a:cs typeface="BelfiusAlternative"/>
            </a:endParaRPr>
          </a:p>
          <a:p>
            <a:pPr marL="11131">
              <a:spcBef>
                <a:spcPts val="329"/>
              </a:spcBef>
            </a:pPr>
            <a:r>
              <a:rPr sz="1100" b="1" spc="-13" dirty="0">
                <a:solidFill>
                  <a:srgbClr val="7F94A3"/>
                </a:solidFill>
                <a:latin typeface="BelfiusAlternative"/>
                <a:cs typeface="BelfiusAlternative"/>
              </a:rPr>
              <a:t>9</a:t>
            </a:r>
            <a:r>
              <a:rPr sz="1100" b="1" dirty="0">
                <a:solidFill>
                  <a:srgbClr val="7F94A3"/>
                </a:solidFill>
                <a:latin typeface="BelfiusAlternative"/>
                <a:cs typeface="BelfiusAlternative"/>
              </a:rPr>
              <a:t>2</a:t>
            </a:r>
            <a:r>
              <a:rPr sz="1100" b="1" spc="-22" dirty="0">
                <a:solidFill>
                  <a:srgbClr val="7F94A3"/>
                </a:solidFill>
                <a:latin typeface="BelfiusAlternative"/>
                <a:cs typeface="BelfiusAlternative"/>
              </a:rPr>
              <a:t> </a:t>
            </a:r>
            <a:r>
              <a:rPr sz="1100" b="1" spc="-13" dirty="0">
                <a:solidFill>
                  <a:srgbClr val="7F94A3"/>
                </a:solidFill>
                <a:latin typeface="BelfiusAlternative"/>
                <a:cs typeface="BelfiusAlternative"/>
              </a:rPr>
              <a:t>H</a:t>
            </a:r>
            <a:r>
              <a:rPr sz="1100" b="1" dirty="0">
                <a:solidFill>
                  <a:srgbClr val="7F94A3"/>
                </a:solidFill>
                <a:latin typeface="BelfiusAlternative"/>
                <a:cs typeface="BelfiusAlternative"/>
              </a:rPr>
              <a:t>G</a:t>
            </a:r>
            <a:r>
              <a:rPr sz="1100" b="1" spc="-22" dirty="0">
                <a:solidFill>
                  <a:srgbClr val="7F94A3"/>
                </a:solidFill>
                <a:latin typeface="BelfiusAlternative"/>
                <a:cs typeface="BelfiusAlternative"/>
              </a:rPr>
              <a:t> </a:t>
            </a:r>
            <a:r>
              <a:rPr sz="1100" b="1" dirty="0">
                <a:solidFill>
                  <a:srgbClr val="7F94A3"/>
                </a:solidFill>
                <a:latin typeface="BelfiusAlternative"/>
                <a:cs typeface="BelfiusAlternative"/>
              </a:rPr>
              <a:t>/</a:t>
            </a:r>
            <a:r>
              <a:rPr sz="1100" b="1" spc="-22" dirty="0">
                <a:solidFill>
                  <a:srgbClr val="7F94A3"/>
                </a:solidFill>
                <a:latin typeface="BelfiusAlternative"/>
                <a:cs typeface="BelfiusAlternative"/>
              </a:rPr>
              <a:t> </a:t>
            </a:r>
            <a:r>
              <a:rPr sz="1100" b="1" spc="-13" dirty="0">
                <a:solidFill>
                  <a:srgbClr val="7F94A3"/>
                </a:solidFill>
                <a:latin typeface="BelfiusAlternative"/>
                <a:cs typeface="BelfiusAlternative"/>
              </a:rPr>
              <a:t>moyenn</a:t>
            </a:r>
            <a:r>
              <a:rPr sz="1100" b="1" dirty="0">
                <a:solidFill>
                  <a:srgbClr val="7F94A3"/>
                </a:solidFill>
                <a:latin typeface="BelfiusAlternative"/>
                <a:cs typeface="BelfiusAlternative"/>
              </a:rPr>
              <a:t>e</a:t>
            </a:r>
            <a:r>
              <a:rPr sz="1100" b="1" spc="-22" dirty="0">
                <a:solidFill>
                  <a:srgbClr val="7F94A3"/>
                </a:solidFill>
                <a:latin typeface="BelfiusAlternative"/>
                <a:cs typeface="BelfiusAlternative"/>
              </a:rPr>
              <a:t> </a:t>
            </a:r>
            <a:r>
              <a:rPr sz="1100" b="1" spc="-13" dirty="0">
                <a:solidFill>
                  <a:srgbClr val="7F94A3"/>
                </a:solidFill>
                <a:latin typeface="BelfiusAlternative"/>
                <a:cs typeface="BelfiusAlternative"/>
              </a:rPr>
              <a:t>agrégée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19139" y="2006852"/>
            <a:ext cx="153994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b="1" i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1000" b="1" i="1" dirty="0">
                <a:solidFill>
                  <a:srgbClr val="425B6C"/>
                </a:solidFill>
                <a:latin typeface="BelfiusAlternative"/>
                <a:cs typeface="BelfiusAlternative"/>
              </a:rPr>
              <a:t>bs</a:t>
            </a:r>
            <a:r>
              <a:rPr sz="1000" b="1" i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ol</a:t>
            </a:r>
            <a:r>
              <a:rPr sz="1000" b="1" i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.</a:t>
            </a:r>
            <a:r>
              <a:rPr sz="1000" b="1" i="1" dirty="0">
                <a:solidFill>
                  <a:srgbClr val="425B6C"/>
                </a:solidFill>
                <a:latin typeface="BelfiusAlternative"/>
                <a:cs typeface="BelfiusAlternative"/>
              </a:rPr>
              <a:t>: x 1 </a:t>
            </a:r>
            <a:r>
              <a:rPr sz="1000" b="1" i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00</a:t>
            </a:r>
            <a:r>
              <a:rPr sz="1000" b="1" i="1" dirty="0">
                <a:solidFill>
                  <a:srgbClr val="425B6C"/>
                </a:solidFill>
                <a:latin typeface="BelfiusAlternative"/>
                <a:cs typeface="BelfiusAlternative"/>
              </a:rPr>
              <a:t>0 </a:t>
            </a:r>
            <a:r>
              <a:rPr sz="1000" b="1" i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00</a:t>
            </a:r>
            <a:r>
              <a:rPr sz="1000" b="1" i="1" dirty="0">
                <a:solidFill>
                  <a:srgbClr val="425B6C"/>
                </a:solidFill>
                <a:latin typeface="BelfiusAlternative"/>
                <a:cs typeface="BelfiusAlternative"/>
              </a:rPr>
              <a:t>0 </a:t>
            </a:r>
            <a:r>
              <a:rPr sz="1000" b="1" i="1" spc="-44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sz="1000" b="1" i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U</a:t>
            </a:r>
            <a:r>
              <a:rPr sz="1000" b="1" i="1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endParaRPr sz="1000" dirty="0">
              <a:latin typeface="BelfiusAlternative"/>
              <a:cs typeface="BelfiusAlternativ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78189" y="2006852"/>
            <a:ext cx="308420" cy="15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b="1" i="1" spc="-31" dirty="0">
                <a:solidFill>
                  <a:srgbClr val="425B6C"/>
                </a:solidFill>
                <a:latin typeface="BelfiusAlternative"/>
                <a:cs typeface="BelfiusAlternative"/>
              </a:rPr>
              <a:t>2</a:t>
            </a:r>
            <a:r>
              <a:rPr sz="1000" b="1" i="1" spc="-70" dirty="0">
                <a:solidFill>
                  <a:srgbClr val="425B6C"/>
                </a:solidFill>
                <a:latin typeface="BelfiusAlternative"/>
                <a:cs typeface="BelfiusAlternative"/>
              </a:rPr>
              <a:t>0</a:t>
            </a:r>
            <a:r>
              <a:rPr sz="1000" b="1" i="1" spc="-48" dirty="0">
                <a:solidFill>
                  <a:srgbClr val="425B6C"/>
                </a:solidFill>
                <a:latin typeface="BelfiusAlternative"/>
                <a:cs typeface="BelfiusAlternative"/>
              </a:rPr>
              <a:t>1</a:t>
            </a:r>
            <a:r>
              <a:rPr sz="1000" b="1" i="1" dirty="0">
                <a:solidFill>
                  <a:srgbClr val="425B6C"/>
                </a:solidFill>
                <a:latin typeface="BelfiusAlternative"/>
                <a:cs typeface="BelfiusAlternative"/>
              </a:rPr>
              <a:t>3</a:t>
            </a:r>
            <a:endParaRPr sz="1000">
              <a:latin typeface="BelfiusAlternative"/>
              <a:cs typeface="BelfiusAlternativ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91518" y="2006852"/>
            <a:ext cx="304076" cy="15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000" b="1" i="1" spc="-31" dirty="0">
                <a:solidFill>
                  <a:srgbClr val="425B6C"/>
                </a:solidFill>
                <a:latin typeface="BelfiusAlternative"/>
                <a:cs typeface="BelfiusAlternative"/>
              </a:rPr>
              <a:t>2</a:t>
            </a:r>
            <a:r>
              <a:rPr sz="1000" b="1" i="1" spc="-70" dirty="0">
                <a:solidFill>
                  <a:srgbClr val="425B6C"/>
                </a:solidFill>
                <a:latin typeface="BelfiusAlternative"/>
                <a:cs typeface="BelfiusAlternative"/>
              </a:rPr>
              <a:t>0</a:t>
            </a:r>
            <a:r>
              <a:rPr sz="1000" b="1" i="1" spc="-83" dirty="0">
                <a:solidFill>
                  <a:srgbClr val="425B6C"/>
                </a:solidFill>
                <a:latin typeface="BelfiusAlternative"/>
                <a:cs typeface="BelfiusAlternative"/>
              </a:rPr>
              <a:t>1</a:t>
            </a:r>
            <a:r>
              <a:rPr sz="1000" b="1" i="1" dirty="0">
                <a:solidFill>
                  <a:srgbClr val="425B6C"/>
                </a:solidFill>
                <a:latin typeface="BelfiusAlternative"/>
                <a:cs typeface="BelfiusAlternative"/>
              </a:rPr>
              <a:t>4</a:t>
            </a:r>
            <a:endParaRPr sz="1000">
              <a:latin typeface="BelfiusAlternative"/>
              <a:cs typeface="BelfiusAlternativ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75620" y="2162899"/>
            <a:ext cx="1583468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Actifs</a:t>
            </a:r>
            <a:r>
              <a:rPr sz="900"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1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immobilisés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53178" y="2200469"/>
            <a:ext cx="322538" cy="14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900"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8</a:t>
            </a:r>
            <a:r>
              <a:rPr sz="900"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900"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739</a:t>
            </a:r>
            <a:endParaRPr sz="900" dirty="0">
              <a:latin typeface="BelfiusAlternative"/>
              <a:cs typeface="BelfiusAlternativ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64261" y="2200469"/>
            <a:ext cx="322538" cy="14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900"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9</a:t>
            </a:r>
            <a:r>
              <a:rPr sz="900"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900"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448</a:t>
            </a:r>
            <a:endParaRPr sz="900">
              <a:latin typeface="BelfiusAlternative"/>
              <a:cs typeface="BelfiusAlternativ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84344" y="2393318"/>
            <a:ext cx="168065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Immob</a:t>
            </a:r>
            <a:r>
              <a:rPr sz="900" b="1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.</a:t>
            </a:r>
            <a:r>
              <a:rPr sz="900" b="1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1100" b="1" spc="9" dirty="0">
                <a:solidFill>
                  <a:srgbClr val="5F7787"/>
                </a:solidFill>
                <a:latin typeface="BelfiusAlternative"/>
                <a:cs typeface="BelfiusAlternative"/>
              </a:rPr>
              <a:t>corporelles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53178" y="2389014"/>
            <a:ext cx="322538" cy="14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900" b="1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8</a:t>
            </a:r>
            <a:r>
              <a:rPr sz="900" b="1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900" b="1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512</a:t>
            </a:r>
            <a:endParaRPr sz="900" dirty="0">
              <a:latin typeface="BelfiusAlternative"/>
              <a:cs typeface="BelfiusAlternativ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64261" y="2389014"/>
            <a:ext cx="322538" cy="14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900" b="1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9</a:t>
            </a:r>
            <a:r>
              <a:rPr sz="900" b="1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900" b="1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213</a:t>
            </a:r>
            <a:endParaRPr sz="900">
              <a:latin typeface="BelfiusAlternative"/>
              <a:cs typeface="BelfiusAlternativ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90256" y="2569987"/>
            <a:ext cx="146883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spc="9" dirty="0">
                <a:solidFill>
                  <a:srgbClr val="5F7787"/>
                </a:solidFill>
                <a:latin typeface="BelfiusAlternative"/>
                <a:cs typeface="BelfiusAlternative"/>
              </a:rPr>
              <a:t>-</a:t>
            </a:r>
            <a:r>
              <a:rPr sz="1100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1100" spc="9" dirty="0">
                <a:solidFill>
                  <a:srgbClr val="5F7787"/>
                </a:solidFill>
                <a:latin typeface="BelfiusAlternative"/>
                <a:cs typeface="BelfiusAlternative"/>
              </a:rPr>
              <a:t>ter</a:t>
            </a:r>
            <a:r>
              <a:rPr sz="1100" spc="-48" dirty="0">
                <a:solidFill>
                  <a:srgbClr val="5F7787"/>
                </a:solidFill>
                <a:latin typeface="BelfiusAlternative"/>
                <a:cs typeface="BelfiusAlternative"/>
              </a:rPr>
              <a:t>r</a:t>
            </a:r>
            <a:r>
              <a:rPr sz="1100" spc="4" dirty="0">
                <a:solidFill>
                  <a:srgbClr val="5F7787"/>
                </a:solidFill>
                <a:latin typeface="BelfiusAlternative"/>
                <a:cs typeface="BelfiusAlternative"/>
              </a:rPr>
              <a:t>. </a:t>
            </a:r>
            <a:r>
              <a:rPr sz="1100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&amp;</a:t>
            </a:r>
            <a:r>
              <a:rPr sz="1100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1100" spc="9" dirty="0">
                <a:solidFill>
                  <a:srgbClr val="5F7787"/>
                </a:solidFill>
                <a:latin typeface="BelfiusAlternative"/>
                <a:cs typeface="BelfiusAlternative"/>
              </a:rPr>
              <a:t>bâtiments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59953" y="2569987"/>
            <a:ext cx="308963" cy="14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900" spc="13" dirty="0">
                <a:solidFill>
                  <a:srgbClr val="782B50"/>
                </a:solidFill>
                <a:latin typeface="BelfiusAlternative"/>
                <a:cs typeface="BelfiusAlternative"/>
              </a:rPr>
              <a:t>5</a:t>
            </a:r>
            <a:r>
              <a:rPr sz="900" spc="4" dirty="0">
                <a:solidFill>
                  <a:srgbClr val="782B50"/>
                </a:solidFill>
                <a:latin typeface="BelfiusAlternative"/>
                <a:cs typeface="BelfiusAlternative"/>
              </a:rPr>
              <a:t> </a:t>
            </a:r>
            <a:r>
              <a:rPr sz="900" spc="13" dirty="0">
                <a:solidFill>
                  <a:srgbClr val="782B50"/>
                </a:solidFill>
                <a:latin typeface="BelfiusAlternative"/>
                <a:cs typeface="BelfiusAlternative"/>
              </a:rPr>
              <a:t>805</a:t>
            </a:r>
            <a:endParaRPr sz="900">
              <a:latin typeface="BelfiusAlternative"/>
              <a:cs typeface="BelfiusAlternativ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71034" y="2569987"/>
            <a:ext cx="309506" cy="14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900" spc="13" dirty="0">
                <a:solidFill>
                  <a:srgbClr val="782B50"/>
                </a:solidFill>
                <a:latin typeface="BelfiusAlternative"/>
                <a:cs typeface="BelfiusAlternative"/>
              </a:rPr>
              <a:t>6</a:t>
            </a:r>
            <a:r>
              <a:rPr sz="900" spc="4" dirty="0">
                <a:solidFill>
                  <a:srgbClr val="782B50"/>
                </a:solidFill>
                <a:latin typeface="BelfiusAlternative"/>
                <a:cs typeface="BelfiusAlternative"/>
              </a:rPr>
              <a:t> </a:t>
            </a:r>
            <a:r>
              <a:rPr sz="900" spc="13" dirty="0">
                <a:solidFill>
                  <a:srgbClr val="782B50"/>
                </a:solidFill>
                <a:latin typeface="BelfiusAlternative"/>
                <a:cs typeface="BelfiusAlternative"/>
              </a:rPr>
              <a:t>575</a:t>
            </a:r>
            <a:endParaRPr sz="900">
              <a:latin typeface="BelfiusAlternative"/>
              <a:cs typeface="BelfiusAlternativ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90257" y="2758535"/>
            <a:ext cx="120622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spc="9" dirty="0">
                <a:solidFill>
                  <a:srgbClr val="5F7787"/>
                </a:solidFill>
                <a:latin typeface="BelfiusAlternative"/>
                <a:cs typeface="BelfiusAlternative"/>
              </a:rPr>
              <a:t>-</a:t>
            </a:r>
            <a:r>
              <a:rPr sz="1100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1100" spc="9" dirty="0">
                <a:solidFill>
                  <a:srgbClr val="5F7787"/>
                </a:solidFill>
                <a:latin typeface="BelfiusAlternative"/>
                <a:cs typeface="BelfiusAlternative"/>
              </a:rPr>
              <a:t>équip</a:t>
            </a:r>
            <a:r>
              <a:rPr sz="900" spc="9" dirty="0">
                <a:solidFill>
                  <a:srgbClr val="5F7787"/>
                </a:solidFill>
                <a:latin typeface="BelfiusAlternative"/>
                <a:cs typeface="BelfiusAlternative"/>
              </a:rPr>
              <a:t>.</a:t>
            </a:r>
            <a:r>
              <a:rPr sz="900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1100" spc="9" dirty="0">
                <a:solidFill>
                  <a:srgbClr val="5F7787"/>
                </a:solidFill>
                <a:latin typeface="BelfiusAlternative"/>
                <a:cs typeface="BelfiusAlternative"/>
              </a:rPr>
              <a:t>médical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06010" y="2758535"/>
            <a:ext cx="28059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13" dirty="0">
                <a:solidFill>
                  <a:srgbClr val="FF0000"/>
                </a:solidFill>
                <a:latin typeface="BelfiusAlternative"/>
                <a:cs typeface="BelfiusAlternative"/>
              </a:rPr>
              <a:t>793</a:t>
            </a:r>
            <a:endParaRPr sz="1100" b="1" dirty="0">
              <a:solidFill>
                <a:srgbClr val="FF0000"/>
              </a:solidFill>
              <a:latin typeface="BelfiusAlternative"/>
              <a:cs typeface="BelfiusAlternativ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17093" y="2758535"/>
            <a:ext cx="40090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13" dirty="0">
                <a:solidFill>
                  <a:srgbClr val="FF0000"/>
                </a:solidFill>
                <a:latin typeface="BelfiusAlternative"/>
                <a:cs typeface="BelfiusAlternative"/>
              </a:rPr>
              <a:t>761</a:t>
            </a:r>
            <a:endParaRPr sz="1100" b="1" dirty="0">
              <a:solidFill>
                <a:srgbClr val="FF0000"/>
              </a:solidFill>
              <a:latin typeface="BelfiusAlternative"/>
              <a:cs typeface="BelfiusAlternativ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90257" y="2947082"/>
            <a:ext cx="160953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spc="9" dirty="0">
                <a:solidFill>
                  <a:srgbClr val="5F7787"/>
                </a:solidFill>
                <a:latin typeface="BelfiusAlternative"/>
                <a:cs typeface="BelfiusAlternative"/>
              </a:rPr>
              <a:t>-</a:t>
            </a:r>
            <a:r>
              <a:rPr sz="1100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1100" spc="9" dirty="0">
                <a:solidFill>
                  <a:srgbClr val="5F7787"/>
                </a:solidFill>
                <a:latin typeface="BelfiusAlternative"/>
                <a:cs typeface="BelfiusAlternative"/>
              </a:rPr>
              <a:t>équip.</a:t>
            </a:r>
            <a:r>
              <a:rPr sz="1100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1100" spc="9" dirty="0">
                <a:solidFill>
                  <a:srgbClr val="5F7787"/>
                </a:solidFill>
                <a:latin typeface="BelfiusAlternative"/>
                <a:cs typeface="BelfiusAlternative"/>
              </a:rPr>
              <a:t>non-médical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06124" y="2947082"/>
            <a:ext cx="217197" cy="14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900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542</a:t>
            </a:r>
            <a:endParaRPr sz="900">
              <a:latin typeface="BelfiusAlternative"/>
              <a:cs typeface="BelfiusAlternativ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117207" y="2947082"/>
            <a:ext cx="217197" cy="14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900" spc="13" dirty="0" smtClean="0">
                <a:solidFill>
                  <a:srgbClr val="5F7787"/>
                </a:solidFill>
                <a:latin typeface="BelfiusAlternative"/>
                <a:cs typeface="BelfiusAlternative"/>
              </a:rPr>
              <a:t>538</a:t>
            </a:r>
            <a:endParaRPr sz="900" dirty="0">
              <a:latin typeface="BelfiusAlternative"/>
              <a:cs typeface="BelfiusAlternativ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90371" y="3135630"/>
            <a:ext cx="146871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spc="9" dirty="0">
                <a:solidFill>
                  <a:srgbClr val="5F7787"/>
                </a:solidFill>
                <a:latin typeface="BelfiusAlternative"/>
                <a:cs typeface="BelfiusAlternative"/>
              </a:rPr>
              <a:t>-</a:t>
            </a:r>
            <a:r>
              <a:rPr sz="1100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1100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immob.</a:t>
            </a:r>
            <a:r>
              <a:rPr sz="1100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1100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en</a:t>
            </a:r>
            <a:r>
              <a:rPr sz="1100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1100" spc="9" dirty="0">
                <a:solidFill>
                  <a:srgbClr val="5F7787"/>
                </a:solidFill>
                <a:latin typeface="BelfiusAlternative"/>
                <a:cs typeface="BelfiusAlternative"/>
              </a:rPr>
              <a:t>cours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60179" y="3135630"/>
            <a:ext cx="308963" cy="14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900" spc="13" dirty="0">
                <a:solidFill>
                  <a:srgbClr val="782B50"/>
                </a:solidFill>
                <a:latin typeface="BelfiusAlternative"/>
                <a:cs typeface="BelfiusAlternative"/>
              </a:rPr>
              <a:t>1</a:t>
            </a:r>
            <a:r>
              <a:rPr sz="900" spc="4" dirty="0">
                <a:solidFill>
                  <a:srgbClr val="782B50"/>
                </a:solidFill>
                <a:latin typeface="BelfiusAlternative"/>
                <a:cs typeface="BelfiusAlternative"/>
              </a:rPr>
              <a:t> </a:t>
            </a:r>
            <a:r>
              <a:rPr sz="900" spc="13" dirty="0">
                <a:solidFill>
                  <a:srgbClr val="782B50"/>
                </a:solidFill>
                <a:latin typeface="BelfiusAlternative"/>
                <a:cs typeface="BelfiusAlternative"/>
              </a:rPr>
              <a:t>152</a:t>
            </a:r>
            <a:endParaRPr sz="900">
              <a:latin typeface="BelfiusAlternative"/>
              <a:cs typeface="BelfiusAlternativ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71262" y="3135630"/>
            <a:ext cx="308963" cy="14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900" spc="13" dirty="0">
                <a:solidFill>
                  <a:srgbClr val="782B50"/>
                </a:solidFill>
                <a:latin typeface="BelfiusAlternative"/>
                <a:cs typeface="BelfiusAlternative"/>
              </a:rPr>
              <a:t>1</a:t>
            </a:r>
            <a:r>
              <a:rPr sz="900" spc="4" dirty="0">
                <a:solidFill>
                  <a:srgbClr val="782B50"/>
                </a:solidFill>
                <a:latin typeface="BelfiusAlternative"/>
                <a:cs typeface="BelfiusAlternative"/>
              </a:rPr>
              <a:t> </a:t>
            </a:r>
            <a:r>
              <a:rPr sz="900" spc="13" dirty="0">
                <a:solidFill>
                  <a:srgbClr val="782B50"/>
                </a:solidFill>
                <a:latin typeface="BelfiusAlternative"/>
                <a:cs typeface="BelfiusAlternative"/>
              </a:rPr>
              <a:t>116</a:t>
            </a:r>
            <a:endParaRPr sz="900">
              <a:latin typeface="BelfiusAlternative"/>
              <a:cs typeface="BelfiusAlternative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19363" y="3507061"/>
            <a:ext cx="127712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Actifs</a:t>
            </a:r>
            <a:r>
              <a:rPr sz="1100"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1100"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circulants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53404" y="3520299"/>
            <a:ext cx="322538" cy="14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900"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7</a:t>
            </a:r>
            <a:r>
              <a:rPr sz="900"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900"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745</a:t>
            </a:r>
            <a:endParaRPr sz="900">
              <a:latin typeface="BelfiusAlternative"/>
              <a:cs typeface="BelfiusAlternative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064487" y="3520299"/>
            <a:ext cx="322538" cy="14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900"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8</a:t>
            </a:r>
            <a:r>
              <a:rPr sz="900"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sz="900" b="1" spc="13" dirty="0">
                <a:solidFill>
                  <a:srgbClr val="425B6C"/>
                </a:solidFill>
                <a:latin typeface="BelfiusAlternative"/>
                <a:cs typeface="BelfiusAlternative"/>
              </a:rPr>
              <a:t>330</a:t>
            </a:r>
            <a:endParaRPr sz="900">
              <a:latin typeface="BelfiusAlternative"/>
              <a:cs typeface="BelfiusAlternative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19364" y="3708848"/>
            <a:ext cx="139239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Créances</a:t>
            </a:r>
            <a:r>
              <a:rPr sz="1100" b="1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1100" b="1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&gt;</a:t>
            </a:r>
            <a:r>
              <a:rPr sz="1100" b="1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1100" b="1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1</a:t>
            </a:r>
            <a:r>
              <a:rPr sz="1100" b="1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1100" b="1" spc="13" dirty="0" smtClean="0">
                <a:solidFill>
                  <a:srgbClr val="5F7787"/>
                </a:solidFill>
                <a:latin typeface="BelfiusAlternative"/>
                <a:cs typeface="BelfiusAlternative"/>
              </a:rPr>
              <a:t>an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401156" y="3708848"/>
            <a:ext cx="226971" cy="14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900" b="1" spc="13" dirty="0">
                <a:solidFill>
                  <a:srgbClr val="782B50"/>
                </a:solidFill>
                <a:latin typeface="BelfiusAlternative"/>
                <a:cs typeface="BelfiusAlternative"/>
              </a:rPr>
              <a:t>956</a:t>
            </a:r>
            <a:endParaRPr sz="900">
              <a:latin typeface="BelfiusAlternative"/>
              <a:cs typeface="BelfiusAlternative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64487" y="3708848"/>
            <a:ext cx="322538" cy="14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900" b="1" spc="13" dirty="0">
                <a:solidFill>
                  <a:srgbClr val="782B50"/>
                </a:solidFill>
                <a:latin typeface="BelfiusAlternative"/>
                <a:cs typeface="BelfiusAlternative"/>
              </a:rPr>
              <a:t>1</a:t>
            </a:r>
            <a:r>
              <a:rPr sz="900" b="1" spc="4" dirty="0">
                <a:solidFill>
                  <a:srgbClr val="782B50"/>
                </a:solidFill>
                <a:latin typeface="BelfiusAlternative"/>
                <a:cs typeface="BelfiusAlternative"/>
              </a:rPr>
              <a:t> </a:t>
            </a:r>
            <a:r>
              <a:rPr sz="900" b="1" spc="13" dirty="0">
                <a:solidFill>
                  <a:srgbClr val="782B50"/>
                </a:solidFill>
                <a:latin typeface="BelfiusAlternative"/>
                <a:cs typeface="BelfiusAlternative"/>
              </a:rPr>
              <a:t>035</a:t>
            </a:r>
            <a:endParaRPr sz="900">
              <a:latin typeface="BelfiusAlternative"/>
              <a:cs typeface="BelfiusAlternative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19364" y="3897394"/>
            <a:ext cx="2040468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Créances</a:t>
            </a:r>
            <a:r>
              <a:rPr sz="1100" b="1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1100" b="1" spc="9" dirty="0">
                <a:solidFill>
                  <a:srgbClr val="5F7787"/>
                </a:solidFill>
                <a:latin typeface="BelfiusAlternative"/>
                <a:cs typeface="BelfiusAlternative"/>
              </a:rPr>
              <a:t>sur</a:t>
            </a:r>
            <a:r>
              <a:rPr sz="1100" b="1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1100" b="1" spc="9" dirty="0">
                <a:solidFill>
                  <a:srgbClr val="5F7787"/>
                </a:solidFill>
                <a:latin typeface="BelfiusAlternative"/>
                <a:cs typeface="BelfiusAlternative"/>
              </a:rPr>
              <a:t>prestations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353404" y="3897394"/>
            <a:ext cx="322538" cy="14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900" b="1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3</a:t>
            </a:r>
            <a:r>
              <a:rPr sz="900" b="1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900" b="1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708</a:t>
            </a:r>
            <a:endParaRPr sz="900">
              <a:latin typeface="BelfiusAlternative"/>
              <a:cs typeface="BelfiusAlternative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64487" y="3897394"/>
            <a:ext cx="322538" cy="14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900" b="1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3</a:t>
            </a:r>
            <a:r>
              <a:rPr sz="900" b="1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900" b="1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847</a:t>
            </a:r>
            <a:endParaRPr sz="900">
              <a:latin typeface="BelfiusAlternative"/>
              <a:cs typeface="BelfiusAlternative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90484" y="4078367"/>
            <a:ext cx="1108547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spc="9" dirty="0">
                <a:solidFill>
                  <a:srgbClr val="5F7787"/>
                </a:solidFill>
                <a:latin typeface="BelfiusAlternative"/>
                <a:cs typeface="BelfiusAlternative"/>
              </a:rPr>
              <a:t>-</a:t>
            </a:r>
            <a:r>
              <a:rPr sz="1100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1100" spc="9" dirty="0">
                <a:solidFill>
                  <a:srgbClr val="5F7787"/>
                </a:solidFill>
                <a:latin typeface="BelfiusAlternative"/>
                <a:cs typeface="BelfiusAlternative"/>
              </a:rPr>
              <a:t>patients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406237" y="4078367"/>
            <a:ext cx="217197" cy="14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900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448</a:t>
            </a:r>
            <a:endParaRPr sz="900">
              <a:latin typeface="BelfiusAlternative"/>
              <a:cs typeface="BelfiusAlternative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117433" y="4078367"/>
            <a:ext cx="217197" cy="14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900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452</a:t>
            </a:r>
            <a:endParaRPr sz="900">
              <a:latin typeface="BelfiusAlternative"/>
              <a:cs typeface="BelfiusAlternative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90482" y="4266915"/>
            <a:ext cx="160930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spc="9" dirty="0">
                <a:solidFill>
                  <a:srgbClr val="5F7787"/>
                </a:solidFill>
                <a:latin typeface="BelfiusAlternative"/>
                <a:cs typeface="BelfiusAlternative"/>
              </a:rPr>
              <a:t>-</a:t>
            </a:r>
            <a:r>
              <a:rPr sz="1100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1100" spc="9" dirty="0">
                <a:solidFill>
                  <a:srgbClr val="5F7787"/>
                </a:solidFill>
                <a:latin typeface="BelfiusAlternative"/>
                <a:cs typeface="BelfiusAlternative"/>
              </a:rPr>
              <a:t>organismes</a:t>
            </a:r>
            <a:r>
              <a:rPr sz="1100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1100" spc="9" dirty="0">
                <a:solidFill>
                  <a:srgbClr val="5F7787"/>
                </a:solidFill>
                <a:latin typeface="BelfiusAlternative"/>
                <a:cs typeface="BelfiusAlternative"/>
              </a:rPr>
              <a:t>assureurs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360291" y="4266914"/>
            <a:ext cx="308963" cy="14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900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2</a:t>
            </a:r>
            <a:r>
              <a:rPr sz="900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900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901</a:t>
            </a:r>
            <a:endParaRPr sz="900">
              <a:latin typeface="BelfiusAlternative"/>
              <a:cs typeface="BelfiusAlternative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071374" y="4266914"/>
            <a:ext cx="308963" cy="14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900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2</a:t>
            </a:r>
            <a:r>
              <a:rPr sz="900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900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997</a:t>
            </a:r>
            <a:endParaRPr sz="900">
              <a:latin typeface="BelfiusAlternative"/>
              <a:cs typeface="BelfiusAlternative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090594" y="4455462"/>
            <a:ext cx="132116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spc="9" dirty="0">
                <a:solidFill>
                  <a:srgbClr val="5F7787"/>
                </a:solidFill>
                <a:latin typeface="BelfiusAlternative"/>
                <a:cs typeface="BelfiusAlternative"/>
              </a:rPr>
              <a:t>-</a:t>
            </a:r>
            <a:r>
              <a:rPr sz="1100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1100" spc="9" dirty="0">
                <a:solidFill>
                  <a:srgbClr val="5F7787"/>
                </a:solidFill>
                <a:latin typeface="BelfiusAlternative"/>
                <a:cs typeface="BelfiusAlternative"/>
              </a:rPr>
              <a:t>rattrapages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406462" y="4455462"/>
            <a:ext cx="217197" cy="14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900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268</a:t>
            </a:r>
            <a:endParaRPr sz="900">
              <a:latin typeface="BelfiusAlternative"/>
              <a:cs typeface="BelfiusAlternative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117545" y="4455462"/>
            <a:ext cx="217197" cy="14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900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310</a:t>
            </a:r>
            <a:endParaRPr sz="900">
              <a:latin typeface="BelfiusAlternative"/>
              <a:cs typeface="BelfiusAlternative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90709" y="4644010"/>
            <a:ext cx="132104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900" spc="9" dirty="0">
                <a:solidFill>
                  <a:srgbClr val="5F7787"/>
                </a:solidFill>
                <a:latin typeface="BelfiusAlternative"/>
                <a:cs typeface="BelfiusAlternative"/>
              </a:rPr>
              <a:t>-</a:t>
            </a:r>
            <a:r>
              <a:rPr sz="900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1100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médecins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438974" y="4644009"/>
            <a:ext cx="152038" cy="14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900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80</a:t>
            </a:r>
            <a:endParaRPr sz="900">
              <a:latin typeface="BelfiusAlternative"/>
              <a:cs typeface="BelfiusAlternative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150056" y="4644009"/>
            <a:ext cx="152038" cy="14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900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79</a:t>
            </a:r>
            <a:endParaRPr sz="900">
              <a:latin typeface="BelfiusAlternative"/>
              <a:cs typeface="BelfiusAlternative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19589" y="4840133"/>
            <a:ext cx="1645408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Placements</a:t>
            </a:r>
            <a:r>
              <a:rPr sz="1100" b="1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1100" b="1" spc="13" dirty="0">
                <a:solidFill>
                  <a:srgbClr val="5F7787"/>
                </a:solidFill>
                <a:latin typeface="BelfiusAlternative"/>
                <a:cs typeface="BelfiusAlternative"/>
              </a:rPr>
              <a:t>&amp;</a:t>
            </a:r>
            <a:r>
              <a:rPr sz="1100" b="1" spc="4" dirty="0">
                <a:solidFill>
                  <a:srgbClr val="5F7787"/>
                </a:solidFill>
                <a:latin typeface="BelfiusAlternative"/>
                <a:cs typeface="BelfiusAlternative"/>
              </a:rPr>
              <a:t> </a:t>
            </a:r>
            <a:r>
              <a:rPr sz="1100" b="1" spc="9" dirty="0">
                <a:solidFill>
                  <a:srgbClr val="5F7787"/>
                </a:solidFill>
                <a:latin typeface="BelfiusAlternative"/>
                <a:cs typeface="BelfiusAlternative"/>
              </a:rPr>
              <a:t>liquidités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353630" y="4840133"/>
            <a:ext cx="322538" cy="14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900" b="1" spc="13" dirty="0">
                <a:solidFill>
                  <a:srgbClr val="782B50"/>
                </a:solidFill>
                <a:latin typeface="BelfiusAlternative"/>
                <a:cs typeface="BelfiusAlternative"/>
              </a:rPr>
              <a:t>2</a:t>
            </a:r>
            <a:r>
              <a:rPr sz="900" b="1" spc="4" dirty="0">
                <a:solidFill>
                  <a:srgbClr val="782B50"/>
                </a:solidFill>
                <a:latin typeface="BelfiusAlternative"/>
                <a:cs typeface="BelfiusAlternative"/>
              </a:rPr>
              <a:t> </a:t>
            </a:r>
            <a:r>
              <a:rPr sz="900" b="1" spc="13" dirty="0">
                <a:solidFill>
                  <a:srgbClr val="782B50"/>
                </a:solidFill>
                <a:latin typeface="BelfiusAlternative"/>
                <a:cs typeface="BelfiusAlternative"/>
              </a:rPr>
              <a:t>167</a:t>
            </a:r>
            <a:endParaRPr sz="900">
              <a:latin typeface="BelfiusAlternative"/>
              <a:cs typeface="BelfiusAlternative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064712" y="4840133"/>
            <a:ext cx="322538" cy="14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900" b="1" spc="13" dirty="0">
                <a:solidFill>
                  <a:srgbClr val="782B50"/>
                </a:solidFill>
                <a:latin typeface="BelfiusAlternative"/>
                <a:cs typeface="BelfiusAlternative"/>
              </a:rPr>
              <a:t>2</a:t>
            </a:r>
            <a:r>
              <a:rPr sz="900" b="1" spc="4" dirty="0">
                <a:solidFill>
                  <a:srgbClr val="782B50"/>
                </a:solidFill>
                <a:latin typeface="BelfiusAlternative"/>
                <a:cs typeface="BelfiusAlternative"/>
              </a:rPr>
              <a:t> </a:t>
            </a:r>
            <a:r>
              <a:rPr sz="900" b="1" spc="13" dirty="0">
                <a:solidFill>
                  <a:srgbClr val="782B50"/>
                </a:solidFill>
                <a:latin typeface="BelfiusAlternative"/>
                <a:cs typeface="BelfiusAlternative"/>
              </a:rPr>
              <a:t>474</a:t>
            </a:r>
            <a:endParaRPr sz="900">
              <a:latin typeface="BelfiusAlternative"/>
              <a:cs typeface="BelfiusAlternative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19589" y="5115113"/>
            <a:ext cx="6383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TO</a:t>
            </a:r>
            <a:r>
              <a:rPr sz="1100" b="1" spc="-53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1100"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AL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319424" y="5115112"/>
            <a:ext cx="55076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16</a:t>
            </a:r>
            <a:r>
              <a:rPr sz="1100" b="1" spc="4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100"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484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030507" y="5115112"/>
            <a:ext cx="48749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1100"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17</a:t>
            </a:r>
            <a:r>
              <a:rPr sz="900" b="1" spc="4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100" b="1" spc="13" dirty="0">
                <a:solidFill>
                  <a:srgbClr val="FFFFFF"/>
                </a:solidFill>
                <a:latin typeface="BelfiusAlternative"/>
                <a:cs typeface="BelfiusAlternative"/>
              </a:rPr>
              <a:t>778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559087" y="1647888"/>
            <a:ext cx="251228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2000" b="1" spc="18" dirty="0" err="1" smtClean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sz="2000" b="1" spc="22" dirty="0" err="1" smtClean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sz="2000" b="1" spc="44" dirty="0" err="1" smtClean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sz="2000" b="1" spc="53" dirty="0" err="1" smtClean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sz="2000" b="1" dirty="0" err="1" smtClean="0">
                <a:solidFill>
                  <a:srgbClr val="425B6C"/>
                </a:solidFill>
                <a:latin typeface="BelfiusAlternative"/>
                <a:cs typeface="BelfiusAlternative"/>
              </a:rPr>
              <a:t>f</a:t>
            </a:r>
            <a:r>
              <a:rPr lang="fr-BE" sz="2000" b="1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= emplois </a:t>
            </a:r>
            <a:endParaRPr sz="2000" dirty="0">
              <a:latin typeface="BelfiusAlternative"/>
              <a:cs typeface="BelfiusAlternative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517995" y="4991628"/>
            <a:ext cx="368149" cy="176201"/>
          </a:xfrm>
          <a:custGeom>
            <a:avLst/>
            <a:gdLst/>
            <a:ahLst/>
            <a:cxnLst/>
            <a:rect l="l" t="t" r="r" b="b"/>
            <a:pathLst>
              <a:path w="430529" h="194310">
                <a:moveTo>
                  <a:pt x="407492" y="0"/>
                </a:moveTo>
                <a:lnTo>
                  <a:pt x="0" y="194246"/>
                </a:lnTo>
                <a:lnTo>
                  <a:pt x="430225" y="192138"/>
                </a:lnTo>
                <a:lnTo>
                  <a:pt x="407492" y="0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853918" y="4371443"/>
            <a:ext cx="2925695" cy="905763"/>
          </a:xfrm>
          <a:custGeom>
            <a:avLst/>
            <a:gdLst/>
            <a:ahLst/>
            <a:cxnLst/>
            <a:rect l="l" t="t" r="r" b="b"/>
            <a:pathLst>
              <a:path w="3227704" h="998854">
                <a:moveTo>
                  <a:pt x="3155947" y="722498"/>
                </a:moveTo>
                <a:lnTo>
                  <a:pt x="0" y="998608"/>
                </a:lnTo>
                <a:lnTo>
                  <a:pt x="0" y="349988"/>
                </a:lnTo>
                <a:lnTo>
                  <a:pt x="152" y="326410"/>
                </a:lnTo>
                <a:lnTo>
                  <a:pt x="9076" y="286727"/>
                </a:lnTo>
                <a:lnTo>
                  <a:pt x="48133" y="274526"/>
                </a:lnTo>
                <a:lnTo>
                  <a:pt x="3180214" y="519"/>
                </a:lnTo>
                <a:lnTo>
                  <a:pt x="3197785" y="0"/>
                </a:lnTo>
                <a:lnTo>
                  <a:pt x="3210375" y="1617"/>
                </a:lnTo>
                <a:lnTo>
                  <a:pt x="3227531" y="44736"/>
                </a:lnTo>
                <a:lnTo>
                  <a:pt x="3227669" y="644826"/>
                </a:lnTo>
                <a:lnTo>
                  <a:pt x="3227517" y="668406"/>
                </a:lnTo>
                <a:lnTo>
                  <a:pt x="3218594" y="708093"/>
                </a:lnTo>
                <a:lnTo>
                  <a:pt x="3179537" y="720295"/>
                </a:lnTo>
                <a:lnTo>
                  <a:pt x="3155947" y="722498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 rot="21360000">
            <a:off x="5929697" y="4840846"/>
            <a:ext cx="28273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+</a:t>
            </a:r>
            <a:endParaRPr>
              <a:latin typeface="BelfiusAlternative"/>
              <a:cs typeface="BelfiusAlternative"/>
            </a:endParaRPr>
          </a:p>
        </p:txBody>
      </p:sp>
      <p:sp>
        <p:nvSpPr>
          <p:cNvPr id="78" name="object 78"/>
          <p:cNvSpPr txBox="1"/>
          <p:nvPr/>
        </p:nvSpPr>
        <p:spPr>
          <a:xfrm rot="21360000">
            <a:off x="6121547" y="4754916"/>
            <a:ext cx="717336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spc="105" dirty="0">
                <a:solidFill>
                  <a:srgbClr val="FFFFFF"/>
                </a:solidFill>
                <a:latin typeface="BelfiusAlternative"/>
                <a:cs typeface="BelfiusAlternative"/>
              </a:rPr>
              <a:t>1</a:t>
            </a:r>
            <a:r>
              <a:rPr sz="3200" b="1" spc="-53" baseline="1157" dirty="0">
                <a:solidFill>
                  <a:srgbClr val="FFFFFF"/>
                </a:solidFill>
                <a:latin typeface="BelfiusAlternative"/>
                <a:cs typeface="BelfiusAlternative"/>
              </a:rPr>
              <a:t>294</a:t>
            </a:r>
            <a:endParaRPr sz="3200" baseline="1157" dirty="0">
              <a:latin typeface="BelfiusAlternative"/>
              <a:cs typeface="BelfiusAlternative"/>
            </a:endParaRPr>
          </a:p>
        </p:txBody>
      </p:sp>
      <p:sp>
        <p:nvSpPr>
          <p:cNvPr id="79" name="object 79"/>
          <p:cNvSpPr txBox="1"/>
          <p:nvPr/>
        </p:nvSpPr>
        <p:spPr>
          <a:xfrm rot="21360000">
            <a:off x="6825873" y="4732723"/>
            <a:ext cx="98178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spc="-26" dirty="0">
                <a:solidFill>
                  <a:srgbClr val="FFFFFF"/>
                </a:solidFill>
                <a:latin typeface="BelfiusAlternative"/>
                <a:cs typeface="BelfiusAlternative"/>
              </a:rPr>
              <a:t>mi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b="1" spc="-79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400" b="1" spc="-39" baseline="1543" dirty="0">
                <a:solidFill>
                  <a:srgbClr val="FFFFFF"/>
                </a:solidFill>
                <a:latin typeface="BelfiusAlternative"/>
                <a:cs typeface="BelfiusAlternative"/>
              </a:rPr>
              <a:t>EUR</a:t>
            </a:r>
            <a:r>
              <a:rPr sz="2400" b="1" baseline="1543" dirty="0">
                <a:solidFill>
                  <a:srgbClr val="FFFFFF"/>
                </a:solidFill>
                <a:latin typeface="BelfiusAlternative"/>
                <a:cs typeface="BelfiusAlternative"/>
              </a:rPr>
              <a:t>,</a:t>
            </a:r>
            <a:r>
              <a:rPr sz="2400" b="1" spc="-118" baseline="1543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endParaRPr sz="2400" baseline="4629" dirty="0">
              <a:latin typeface="BelfiusAlternative"/>
              <a:cs typeface="BelfiusAlternative"/>
            </a:endParaRPr>
          </a:p>
        </p:txBody>
      </p:sp>
      <p:sp>
        <p:nvSpPr>
          <p:cNvPr id="80" name="object 80"/>
          <p:cNvSpPr txBox="1"/>
          <p:nvPr/>
        </p:nvSpPr>
        <p:spPr>
          <a:xfrm rot="21360000">
            <a:off x="7764055" y="4596635"/>
            <a:ext cx="1016269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nl-BE" sz="2100" b="1" spc="-35" dirty="0" smtClean="0">
                <a:solidFill>
                  <a:srgbClr val="F598A1"/>
                </a:solidFill>
                <a:latin typeface="BelfiusAlternative"/>
                <a:cs typeface="BelfiusAlternative"/>
              </a:rPr>
              <a:t>+ </a:t>
            </a:r>
            <a:r>
              <a:rPr sz="2100" b="1" spc="-35" dirty="0" smtClean="0">
                <a:solidFill>
                  <a:srgbClr val="F598A1"/>
                </a:solidFill>
                <a:latin typeface="BelfiusAlternative"/>
                <a:cs typeface="BelfiusAlternative"/>
              </a:rPr>
              <a:t>7,9</a:t>
            </a:r>
            <a:r>
              <a:rPr lang="nl-BE" sz="2100" b="1" spc="-35" dirty="0" smtClean="0">
                <a:solidFill>
                  <a:srgbClr val="F598A1"/>
                </a:solidFill>
                <a:latin typeface="BelfiusAlternative"/>
                <a:cs typeface="BelfiusAlternative"/>
              </a:rPr>
              <a:t> %</a:t>
            </a:r>
            <a:endParaRPr sz="2100" dirty="0">
              <a:latin typeface="BelfiusAlternative"/>
              <a:cs typeface="BelfiusAlternative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5822769" y="1484011"/>
            <a:ext cx="2853687" cy="905763"/>
          </a:xfrm>
          <a:custGeom>
            <a:avLst/>
            <a:gdLst/>
            <a:ahLst/>
            <a:cxnLst/>
            <a:rect l="l" t="t" r="r" b="b"/>
            <a:pathLst>
              <a:path w="3227704" h="998855">
                <a:moveTo>
                  <a:pt x="3155947" y="722486"/>
                </a:moveTo>
                <a:lnTo>
                  <a:pt x="0" y="998595"/>
                </a:lnTo>
                <a:lnTo>
                  <a:pt x="0" y="349995"/>
                </a:lnTo>
                <a:lnTo>
                  <a:pt x="152" y="326415"/>
                </a:lnTo>
                <a:lnTo>
                  <a:pt x="9074" y="286729"/>
                </a:lnTo>
                <a:lnTo>
                  <a:pt x="48131" y="274526"/>
                </a:lnTo>
                <a:lnTo>
                  <a:pt x="3180202" y="520"/>
                </a:lnTo>
                <a:lnTo>
                  <a:pt x="3197777" y="0"/>
                </a:lnTo>
                <a:lnTo>
                  <a:pt x="3210370" y="1616"/>
                </a:lnTo>
                <a:lnTo>
                  <a:pt x="3227531" y="44726"/>
                </a:lnTo>
                <a:lnTo>
                  <a:pt x="3227669" y="644814"/>
                </a:lnTo>
                <a:lnTo>
                  <a:pt x="3227517" y="668394"/>
                </a:lnTo>
                <a:lnTo>
                  <a:pt x="3218594" y="708080"/>
                </a:lnTo>
                <a:lnTo>
                  <a:pt x="3179537" y="720283"/>
                </a:lnTo>
                <a:lnTo>
                  <a:pt x="3155947" y="72248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 rot="21300000">
            <a:off x="6665161" y="1691153"/>
            <a:ext cx="144321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Actifs immobilisés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84" name="object 84"/>
          <p:cNvSpPr txBox="1"/>
          <p:nvPr/>
        </p:nvSpPr>
        <p:spPr>
          <a:xfrm rot="21360000">
            <a:off x="5977453" y="1982466"/>
            <a:ext cx="28273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+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85" name="object 85"/>
          <p:cNvSpPr txBox="1"/>
          <p:nvPr/>
        </p:nvSpPr>
        <p:spPr>
          <a:xfrm rot="21360000">
            <a:off x="6163024" y="1898896"/>
            <a:ext cx="574535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FFFFFF"/>
                </a:solidFill>
                <a:latin typeface="BelfiusAlternative"/>
                <a:cs typeface="BelfiusAlternative"/>
              </a:rPr>
              <a:t>709</a:t>
            </a:r>
            <a:endParaRPr sz="2100" dirty="0">
              <a:latin typeface="BelfiusAlternative"/>
              <a:cs typeface="BelfiusAlternative"/>
            </a:endParaRPr>
          </a:p>
        </p:txBody>
      </p:sp>
      <p:sp>
        <p:nvSpPr>
          <p:cNvPr id="86" name="object 86"/>
          <p:cNvSpPr txBox="1"/>
          <p:nvPr/>
        </p:nvSpPr>
        <p:spPr>
          <a:xfrm rot="21360000">
            <a:off x="6717609" y="1887873"/>
            <a:ext cx="100709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mio</a:t>
            </a:r>
            <a:r>
              <a:rPr b="1" spc="-3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400" b="1" baseline="1543" dirty="0">
                <a:solidFill>
                  <a:srgbClr val="FFFFFF"/>
                </a:solidFill>
                <a:latin typeface="BelfiusAlternative"/>
                <a:cs typeface="BelfiusAlternative"/>
              </a:rPr>
              <a:t>EUR,</a:t>
            </a:r>
            <a:r>
              <a:rPr sz="2400" b="1" spc="-46" baseline="1543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endParaRPr sz="2400" baseline="4629" dirty="0">
              <a:latin typeface="BelfiusAlternative"/>
              <a:cs typeface="BelfiusAlternative"/>
            </a:endParaRPr>
          </a:p>
        </p:txBody>
      </p:sp>
      <p:sp>
        <p:nvSpPr>
          <p:cNvPr id="87" name="object 87"/>
          <p:cNvSpPr txBox="1"/>
          <p:nvPr/>
        </p:nvSpPr>
        <p:spPr>
          <a:xfrm rot="21360000">
            <a:off x="7666534" y="1742587"/>
            <a:ext cx="1223109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nl-BE" sz="2100" b="1" dirty="0" smtClean="0">
                <a:solidFill>
                  <a:srgbClr val="5F0035"/>
                </a:solidFill>
                <a:latin typeface="BelfiusAlternative"/>
                <a:cs typeface="BelfiusAlternative"/>
              </a:rPr>
              <a:t> + </a:t>
            </a:r>
            <a:r>
              <a:rPr sz="2100" b="1" dirty="0" smtClean="0">
                <a:solidFill>
                  <a:srgbClr val="5F0035"/>
                </a:solidFill>
                <a:latin typeface="BelfiusAlternative"/>
                <a:cs typeface="BelfiusAlternative"/>
              </a:rPr>
              <a:t>8,1</a:t>
            </a:r>
            <a:r>
              <a:rPr lang="nl-BE" sz="2100" b="1" dirty="0" smtClean="0">
                <a:solidFill>
                  <a:srgbClr val="5F0035"/>
                </a:solidFill>
                <a:latin typeface="BelfiusAlternative"/>
                <a:cs typeface="BelfiusAlternative"/>
              </a:rPr>
              <a:t> %</a:t>
            </a:r>
            <a:endParaRPr sz="2100" dirty="0">
              <a:latin typeface="BelfiusAlternative"/>
              <a:cs typeface="BelfiusAlternative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517995" y="2078772"/>
            <a:ext cx="368149" cy="176201"/>
          </a:xfrm>
          <a:custGeom>
            <a:avLst/>
            <a:gdLst/>
            <a:ahLst/>
            <a:cxnLst/>
            <a:rect l="l" t="t" r="r" b="b"/>
            <a:pathLst>
              <a:path w="430529" h="194310">
                <a:moveTo>
                  <a:pt x="407492" y="0"/>
                </a:moveTo>
                <a:lnTo>
                  <a:pt x="0" y="194246"/>
                </a:lnTo>
                <a:lnTo>
                  <a:pt x="430225" y="192138"/>
                </a:lnTo>
                <a:lnTo>
                  <a:pt x="40749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822769" y="2202191"/>
            <a:ext cx="2866206" cy="905763"/>
          </a:xfrm>
          <a:custGeom>
            <a:avLst/>
            <a:gdLst/>
            <a:ahLst/>
            <a:cxnLst/>
            <a:rect l="l" t="t" r="r" b="b"/>
            <a:pathLst>
              <a:path w="3227704" h="998854">
                <a:moveTo>
                  <a:pt x="3155947" y="722486"/>
                </a:moveTo>
                <a:lnTo>
                  <a:pt x="0" y="998595"/>
                </a:lnTo>
                <a:lnTo>
                  <a:pt x="0" y="349995"/>
                </a:lnTo>
                <a:lnTo>
                  <a:pt x="152" y="326415"/>
                </a:lnTo>
                <a:lnTo>
                  <a:pt x="9074" y="286729"/>
                </a:lnTo>
                <a:lnTo>
                  <a:pt x="48131" y="274526"/>
                </a:lnTo>
                <a:lnTo>
                  <a:pt x="3180202" y="520"/>
                </a:lnTo>
                <a:lnTo>
                  <a:pt x="3197777" y="0"/>
                </a:lnTo>
                <a:lnTo>
                  <a:pt x="3210370" y="1616"/>
                </a:lnTo>
                <a:lnTo>
                  <a:pt x="3227531" y="44726"/>
                </a:lnTo>
                <a:lnTo>
                  <a:pt x="3227669" y="644814"/>
                </a:lnTo>
                <a:lnTo>
                  <a:pt x="3227517" y="668394"/>
                </a:lnTo>
                <a:lnTo>
                  <a:pt x="3218594" y="708080"/>
                </a:lnTo>
                <a:lnTo>
                  <a:pt x="3179537" y="720283"/>
                </a:lnTo>
                <a:lnTo>
                  <a:pt x="3155947" y="72248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 rot="21300000">
            <a:off x="6696326" y="2419462"/>
            <a:ext cx="171624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96" dirty="0">
                <a:solidFill>
                  <a:srgbClr val="FFFFFF"/>
                </a:solidFill>
                <a:latin typeface="BelfiusAlternative"/>
                <a:cs typeface="BelfiusAlternative"/>
              </a:rPr>
              <a:t>T</a:t>
            </a:r>
            <a:r>
              <a:rPr sz="1100" b="1" dirty="0">
                <a:solidFill>
                  <a:srgbClr val="FFFFFF"/>
                </a:solidFill>
                <a:latin typeface="BelfiusAlternative"/>
                <a:cs typeface="BelfiusAlternative"/>
              </a:rPr>
              <a:t>er</a:t>
            </a:r>
            <a:r>
              <a:rPr sz="1100" b="1" spc="-66" dirty="0">
                <a:solidFill>
                  <a:srgbClr val="FFFFFF"/>
                </a:solidFill>
                <a:latin typeface="BelfiusAlternative"/>
                <a:cs typeface="BelfiusAlternative"/>
              </a:rPr>
              <a:t>r</a:t>
            </a:r>
            <a:r>
              <a:rPr sz="1100" b="1" spc="-4" dirty="0">
                <a:solidFill>
                  <a:srgbClr val="FFFFFF"/>
                </a:solidFill>
                <a:latin typeface="BelfiusAlternative"/>
                <a:cs typeface="BelfiusAlternative"/>
              </a:rPr>
              <a:t>.</a:t>
            </a:r>
            <a:r>
              <a:rPr sz="1100" b="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1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&amp;</a:t>
            </a:r>
            <a:r>
              <a:rPr sz="1100" b="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1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bâtiments</a:t>
            </a:r>
            <a:endParaRPr sz="1100">
              <a:latin typeface="BelfiusAlternative"/>
              <a:cs typeface="BelfiusAlternative"/>
            </a:endParaRPr>
          </a:p>
        </p:txBody>
      </p:sp>
      <p:sp>
        <p:nvSpPr>
          <p:cNvPr id="92" name="object 92"/>
          <p:cNvSpPr txBox="1"/>
          <p:nvPr/>
        </p:nvSpPr>
        <p:spPr>
          <a:xfrm rot="21360000">
            <a:off x="5906572" y="2732006"/>
            <a:ext cx="28273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+</a:t>
            </a:r>
            <a:endParaRPr>
              <a:latin typeface="BelfiusAlternative"/>
              <a:cs typeface="BelfiusAlternative"/>
            </a:endParaRPr>
          </a:p>
        </p:txBody>
      </p:sp>
      <p:sp>
        <p:nvSpPr>
          <p:cNvPr id="93" name="object 93"/>
          <p:cNvSpPr txBox="1"/>
          <p:nvPr/>
        </p:nvSpPr>
        <p:spPr>
          <a:xfrm rot="21360000">
            <a:off x="6092141" y="2648437"/>
            <a:ext cx="574535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dirty="0">
                <a:solidFill>
                  <a:srgbClr val="FFFFFF"/>
                </a:solidFill>
                <a:latin typeface="BelfiusAlternative"/>
                <a:cs typeface="BelfiusAlternative"/>
              </a:rPr>
              <a:t>770</a:t>
            </a:r>
            <a:endParaRPr sz="2100" dirty="0">
              <a:latin typeface="BelfiusAlternative"/>
              <a:cs typeface="BelfiusAlternative"/>
            </a:endParaRPr>
          </a:p>
        </p:txBody>
      </p:sp>
      <p:sp>
        <p:nvSpPr>
          <p:cNvPr id="94" name="object 94"/>
          <p:cNvSpPr txBox="1"/>
          <p:nvPr/>
        </p:nvSpPr>
        <p:spPr>
          <a:xfrm rot="21360000">
            <a:off x="6646728" y="2637414"/>
            <a:ext cx="100709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mio</a:t>
            </a:r>
            <a:r>
              <a:rPr b="1" spc="-31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400" b="1" baseline="1543" dirty="0">
                <a:solidFill>
                  <a:srgbClr val="FFFFFF"/>
                </a:solidFill>
                <a:latin typeface="BelfiusAlternative"/>
                <a:cs typeface="BelfiusAlternative"/>
              </a:rPr>
              <a:t>EUR,</a:t>
            </a:r>
            <a:r>
              <a:rPr sz="2400" b="1" spc="-46" baseline="1543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endParaRPr sz="2400" baseline="4629" dirty="0">
              <a:latin typeface="BelfiusAlternative"/>
              <a:cs typeface="BelfiusAlternative"/>
            </a:endParaRPr>
          </a:p>
        </p:txBody>
      </p:sp>
      <p:sp>
        <p:nvSpPr>
          <p:cNvPr id="95" name="object 95"/>
          <p:cNvSpPr txBox="1"/>
          <p:nvPr/>
        </p:nvSpPr>
        <p:spPr>
          <a:xfrm rot="21360000">
            <a:off x="7609824" y="2496170"/>
            <a:ext cx="1069181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nl-BE" sz="2100" b="1" dirty="0" smtClean="0">
                <a:solidFill>
                  <a:srgbClr val="5F0035"/>
                </a:solidFill>
                <a:latin typeface="BelfiusAlternative"/>
                <a:cs typeface="BelfiusAlternative"/>
              </a:rPr>
              <a:t>+ </a:t>
            </a:r>
            <a:r>
              <a:rPr sz="2100" b="1" dirty="0" smtClean="0">
                <a:solidFill>
                  <a:srgbClr val="5F0035"/>
                </a:solidFill>
                <a:latin typeface="BelfiusAlternative"/>
                <a:cs typeface="BelfiusAlternative"/>
              </a:rPr>
              <a:t>13,3</a:t>
            </a:r>
            <a:r>
              <a:rPr lang="nl-BE" sz="2100" b="1" dirty="0" smtClean="0">
                <a:solidFill>
                  <a:srgbClr val="5F0035"/>
                </a:solidFill>
                <a:latin typeface="BelfiusAlternative"/>
                <a:cs typeface="BelfiusAlternative"/>
              </a:rPr>
              <a:t> %</a:t>
            </a:r>
            <a:endParaRPr sz="2100" dirty="0">
              <a:latin typeface="BelfiusAlternative"/>
              <a:cs typeface="BelfiusAlternative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518006" y="2627045"/>
            <a:ext cx="368149" cy="176201"/>
          </a:xfrm>
          <a:custGeom>
            <a:avLst/>
            <a:gdLst/>
            <a:ahLst/>
            <a:cxnLst/>
            <a:rect l="l" t="t" r="r" b="b"/>
            <a:pathLst>
              <a:path w="430529" h="194310">
                <a:moveTo>
                  <a:pt x="0" y="0"/>
                </a:moveTo>
                <a:lnTo>
                  <a:pt x="407492" y="194246"/>
                </a:lnTo>
                <a:lnTo>
                  <a:pt x="430225" y="210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Rectangle à coins arrondis 80"/>
          <p:cNvSpPr/>
          <p:nvPr/>
        </p:nvSpPr>
        <p:spPr>
          <a:xfrm>
            <a:off x="884077" y="5517232"/>
            <a:ext cx="7432339" cy="129614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u="sng" dirty="0">
                <a:solidFill>
                  <a:schemeClr val="bg1"/>
                </a:solidFill>
              </a:rPr>
              <a:t>Wallonie Bruxelles</a:t>
            </a:r>
          </a:p>
          <a:p>
            <a:r>
              <a:rPr lang="fr-BE" sz="1400" b="1" dirty="0" smtClean="0">
                <a:solidFill>
                  <a:schemeClr val="bg1"/>
                </a:solidFill>
              </a:rPr>
              <a:t>Total bilan : 				6.921 =&gt; 	7.305 (41%)	soit + 5,54 %</a:t>
            </a:r>
          </a:p>
          <a:p>
            <a:r>
              <a:rPr lang="fr-BE" sz="1400" b="1" dirty="0" smtClean="0">
                <a:solidFill>
                  <a:schemeClr val="bg1"/>
                </a:solidFill>
              </a:rPr>
              <a:t>Actifs immobilisés: 			3.934 =&gt;  	4.191			soit + 6,53 %</a:t>
            </a:r>
          </a:p>
          <a:p>
            <a:r>
              <a:rPr lang="fr-BE" sz="1400" b="1" dirty="0" smtClean="0">
                <a:solidFill>
                  <a:schemeClr val="bg1"/>
                </a:solidFill>
              </a:rPr>
              <a:t>	Terrains et bâtiments		2.470 =&gt;	2.914			soit + 17,97 %</a:t>
            </a:r>
          </a:p>
          <a:p>
            <a:endParaRPr lang="fr-BE" sz="1400" b="1" dirty="0" smtClean="0">
              <a:solidFill>
                <a:schemeClr val="bg1"/>
              </a:solidFill>
            </a:endParaRPr>
          </a:p>
          <a:p>
            <a:r>
              <a:rPr lang="fr-BE" sz="1400" b="1" dirty="0">
                <a:solidFill>
                  <a:schemeClr val="bg1"/>
                </a:solidFill>
              </a:rPr>
              <a:t>	</a:t>
            </a:r>
            <a:r>
              <a:rPr lang="fr-BE" sz="1400" b="1" dirty="0" smtClean="0">
                <a:solidFill>
                  <a:schemeClr val="bg1"/>
                </a:solidFill>
              </a:rPr>
              <a:t>Matériel médical		364 =&gt; 357 			soit – 1,83 % </a:t>
            </a:r>
          </a:p>
        </p:txBody>
      </p:sp>
    </p:spTree>
    <p:extLst>
      <p:ext uri="{BB962C8B-B14F-4D97-AF65-F5344CB8AC3E}">
        <p14:creationId xmlns:p14="http://schemas.microsoft.com/office/powerpoint/2010/main" val="30898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sz="2600" dirty="0"/>
              <a:t>Test combiné </a:t>
            </a:r>
            <a:r>
              <a:rPr lang="nl-BE" altLang="en-US" sz="2600" dirty="0" err="1"/>
              <a:t>élargi</a:t>
            </a:r>
            <a:r>
              <a:rPr lang="nl-BE" altLang="en-US" sz="2600" dirty="0"/>
              <a:t> </a:t>
            </a:r>
            <a:r>
              <a:rPr lang="nl-BE" altLang="en-US" sz="2600" dirty="0" smtClean="0"/>
              <a:t>:14 </a:t>
            </a:r>
            <a:r>
              <a:rPr lang="nl-BE" altLang="en-US" sz="2600" dirty="0" err="1"/>
              <a:t>clignotants</a:t>
            </a:r>
            <a:endParaRPr lang="en-US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err="1" smtClean="0"/>
              <a:t>Méthodologie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677B27B-B383-4391-92DE-296484BD5EE6}" type="datetime1">
              <a:rPr lang="nl-BE" smtClean="0"/>
              <a:pPr>
                <a:defRPr/>
              </a:pPr>
              <a:t>27/05/2016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6E42536-9D17-479A-B573-3E3FFF661BA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611560" y="1288721"/>
            <a:ext cx="7069708" cy="340079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800" b="1" i="1" dirty="0" err="1" smtClean="0">
                <a:solidFill>
                  <a:schemeClr val="bg1"/>
                </a:solidFill>
              </a:rPr>
              <a:t>Investissement</a:t>
            </a:r>
            <a:endParaRPr lang="en-US" altLang="en-US" sz="1800" b="1" i="1" dirty="0">
              <a:solidFill>
                <a:schemeClr val="bg1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11560" y="1628798"/>
            <a:ext cx="1852884" cy="22480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E36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400" b="1" i="1" dirty="0" smtClean="0">
                <a:solidFill>
                  <a:schemeClr val="bg1"/>
                </a:solidFill>
              </a:rPr>
              <a:t>Type</a:t>
            </a:r>
            <a:endParaRPr lang="en-US" altLang="en-US" sz="1400" b="1" i="1" dirty="0">
              <a:solidFill>
                <a:schemeClr val="bg1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464443" y="1639851"/>
            <a:ext cx="5216825" cy="213751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E36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400" b="1" i="1" dirty="0" smtClean="0">
                <a:solidFill>
                  <a:schemeClr val="bg1"/>
                </a:solidFill>
              </a:rPr>
              <a:t>Score</a:t>
            </a:r>
            <a:endParaRPr lang="en-US" altLang="en-US" sz="1400" b="1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033436"/>
              </p:ext>
            </p:extLst>
          </p:nvPr>
        </p:nvGraphicFramePr>
        <p:xfrm>
          <a:off x="619124" y="1844824"/>
          <a:ext cx="7062143" cy="1186815"/>
        </p:xfrm>
        <a:graphic>
          <a:graphicData uri="http://schemas.openxmlformats.org/drawingml/2006/table">
            <a:tbl>
              <a:tblPr/>
              <a:tblGrid>
                <a:gridCol w="1820008"/>
                <a:gridCol w="5242135"/>
              </a:tblGrid>
              <a:tr h="1905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Investissement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combiné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Si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ancienneté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&lt;40% et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continuité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&gt;2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Si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ancienneté in [40%; 60%] et continuité&gt;1,5                            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alors score =1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ancienneté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&gt;60%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                                                  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non score= 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ight Brace 7"/>
          <p:cNvSpPr/>
          <p:nvPr/>
        </p:nvSpPr>
        <p:spPr>
          <a:xfrm>
            <a:off x="6156176" y="1916832"/>
            <a:ext cx="144016" cy="1008112"/>
          </a:xfrm>
          <a:prstGeom prst="rightBrace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sz="2600" dirty="0"/>
              <a:t>Test des </a:t>
            </a:r>
            <a:r>
              <a:rPr lang="nl-BE" altLang="en-US" sz="2600" dirty="0" err="1"/>
              <a:t>clignotants</a:t>
            </a:r>
            <a:endParaRPr lang="en-US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err="1" smtClean="0"/>
              <a:t>Résultat</a:t>
            </a:r>
            <a:r>
              <a:rPr lang="nl-BE" dirty="0" smtClean="0"/>
              <a:t> des </a:t>
            </a:r>
            <a:r>
              <a:rPr lang="nl-BE" dirty="0" err="1" smtClean="0"/>
              <a:t>clignotants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677B27B-B383-4391-92DE-296484BD5EE6}" type="datetime1">
              <a:rPr lang="nl-BE" smtClean="0"/>
              <a:pPr>
                <a:defRPr/>
              </a:pPr>
              <a:t>27/05/2016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6E42536-9D17-479A-B573-3E3FFF661BA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11560" y="1129184"/>
            <a:ext cx="7632848" cy="355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E36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800" dirty="0" err="1" smtClean="0">
                <a:solidFill>
                  <a:prstClr val="white"/>
                </a:solidFill>
              </a:rPr>
              <a:t>Echantillon</a:t>
            </a:r>
            <a:r>
              <a:rPr lang="nl-BE" altLang="en-US" sz="1800" dirty="0" smtClean="0">
                <a:solidFill>
                  <a:prstClr val="white"/>
                </a:solidFill>
              </a:rPr>
              <a:t> HG: </a:t>
            </a:r>
            <a:r>
              <a:rPr lang="nl-BE" altLang="en-US" sz="1800" dirty="0" err="1" smtClean="0">
                <a:solidFill>
                  <a:prstClr val="white"/>
                </a:solidFill>
              </a:rPr>
              <a:t>résultats</a:t>
            </a:r>
            <a:r>
              <a:rPr lang="nl-BE" altLang="en-US" sz="1800" dirty="0" smtClean="0">
                <a:solidFill>
                  <a:prstClr val="white"/>
                </a:solidFill>
              </a:rPr>
              <a:t> par type </a:t>
            </a:r>
            <a:r>
              <a:rPr lang="nl-BE" altLang="en-US" sz="1800" dirty="0" err="1" smtClean="0">
                <a:solidFill>
                  <a:prstClr val="white"/>
                </a:solidFill>
              </a:rPr>
              <a:t>clignotant</a:t>
            </a:r>
            <a:r>
              <a:rPr lang="nl-BE" altLang="en-US" sz="1800" dirty="0" smtClean="0">
                <a:solidFill>
                  <a:prstClr val="white"/>
                </a:solidFill>
              </a:rPr>
              <a:t> : 2014</a:t>
            </a:r>
            <a:endParaRPr lang="en-US" altLang="en-US" sz="1800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>
            <p:extLst>
              <p:ext uri="{D42A27DB-BD31-4B8C-83A1-F6EECF244321}">
                <p14:modId xmlns:p14="http://schemas.microsoft.com/office/powerpoint/2010/main" val="274604896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576" y="1520998"/>
            <a:ext cx="4719582" cy="3564185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11560" y="1489074"/>
            <a:ext cx="7632848" cy="4748237"/>
          </a:xfrm>
          <a:prstGeom prst="rect">
            <a:avLst/>
          </a:prstGeom>
          <a:noFill/>
          <a:ln w="9525">
            <a:solidFill>
              <a:srgbClr val="2E36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/>
          </a:p>
        </p:txBody>
      </p:sp>
      <p:pic>
        <p:nvPicPr>
          <p:cNvPr id="10" name="Picture 9"/>
          <p:cNvPicPr/>
          <p:nvPr>
            <p:extLst>
              <p:ext uri="{D42A27DB-BD31-4B8C-83A1-F6EECF244321}">
                <p14:modId xmlns:p14="http://schemas.microsoft.com/office/powerpoint/2010/main" val="849815978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9863" y="4151313"/>
            <a:ext cx="2919412" cy="2082800"/>
          </a:xfrm>
          <a:prstGeom prst="rect">
            <a:avLst/>
          </a:prstGeom>
        </p:spPr>
      </p:pic>
      <p:sp>
        <p:nvSpPr>
          <p:cNvPr id="8" name="Bent Arrow 7"/>
          <p:cNvSpPr/>
          <p:nvPr/>
        </p:nvSpPr>
        <p:spPr>
          <a:xfrm rot="5400000">
            <a:off x="6399163" y="2060848"/>
            <a:ext cx="792088" cy="1224136"/>
          </a:xfrm>
          <a:prstGeom prst="ben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srgbClr val="51626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3068960"/>
            <a:ext cx="1121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 err="1" smtClean="0">
                <a:solidFill>
                  <a:srgbClr val="51626F"/>
                </a:solidFill>
                <a:ea typeface="ＭＳ Ｐゴシック" pitchFamily="1" charset="-128"/>
                <a:cs typeface="+mn-cs"/>
              </a:rPr>
              <a:t>Poids</a:t>
            </a:r>
            <a:r>
              <a:rPr lang="nl-BE" sz="1400" i="1" dirty="0" smtClean="0">
                <a:solidFill>
                  <a:srgbClr val="51626F"/>
                </a:solidFill>
                <a:ea typeface="ＭＳ Ｐゴシック" pitchFamily="1" charset="-128"/>
                <a:cs typeface="+mn-cs"/>
              </a:rPr>
              <a:t> de </a:t>
            </a:r>
            <a:r>
              <a:rPr lang="nl-BE" sz="1400" i="1" dirty="0" err="1" smtClean="0">
                <a:solidFill>
                  <a:srgbClr val="51626F"/>
                </a:solidFill>
                <a:ea typeface="ＭＳ Ｐゴシック" pitchFamily="1" charset="-128"/>
                <a:cs typeface="+mn-cs"/>
              </a:rPr>
              <a:t>chaque</a:t>
            </a:r>
            <a:r>
              <a:rPr lang="nl-BE" sz="1400" i="1" dirty="0" smtClean="0">
                <a:solidFill>
                  <a:srgbClr val="51626F"/>
                </a:solidFill>
                <a:ea typeface="ＭＳ Ｐゴシック" pitchFamily="1" charset="-128"/>
                <a:cs typeface="+mn-cs"/>
              </a:rPr>
              <a:t> type de </a:t>
            </a:r>
            <a:r>
              <a:rPr lang="nl-BE" sz="1400" i="1" dirty="0" err="1" smtClean="0">
                <a:solidFill>
                  <a:srgbClr val="51626F"/>
                </a:solidFill>
                <a:ea typeface="ＭＳ Ｐゴシック" pitchFamily="1" charset="-128"/>
                <a:cs typeface="+mn-cs"/>
              </a:rPr>
              <a:t>clignotant</a:t>
            </a:r>
            <a:endParaRPr lang="en-US" sz="1400" i="1" dirty="0" err="1" smtClean="0">
              <a:solidFill>
                <a:srgbClr val="51626F"/>
              </a:solidFill>
              <a:ea typeface="ＭＳ Ｐゴシック" pitchFamily="1" charset="-128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1" y="5106670"/>
            <a:ext cx="4350271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prstClr val="white"/>
                </a:solidFill>
                <a:ea typeface="ＭＳ Ｐゴシック" pitchFamily="1" charset="-128"/>
                <a:cs typeface="+mn-cs"/>
              </a:rPr>
              <a:t>Par </a:t>
            </a:r>
            <a:r>
              <a:rPr lang="nl-BE" sz="1600" dirty="0" err="1" smtClean="0">
                <a:solidFill>
                  <a:prstClr val="white"/>
                </a:solidFill>
                <a:ea typeface="ＭＳ Ｐゴシック" pitchFamily="1" charset="-128"/>
                <a:cs typeface="+mn-cs"/>
              </a:rPr>
              <a:t>institution</a:t>
            </a:r>
            <a:r>
              <a:rPr lang="nl-BE" sz="1600" dirty="0" smtClean="0">
                <a:solidFill>
                  <a:prstClr val="white"/>
                </a:solidFill>
                <a:ea typeface="ＭＳ Ｐゴシック" pitchFamily="1" charset="-128"/>
                <a:cs typeface="+mn-cs"/>
              </a:rPr>
              <a:t>, score </a:t>
            </a:r>
            <a:r>
              <a:rPr lang="nl-BE" sz="1600" dirty="0" err="1" smtClean="0">
                <a:solidFill>
                  <a:prstClr val="white"/>
                </a:solidFill>
                <a:ea typeface="ＭＳ Ｐゴシック" pitchFamily="1" charset="-128"/>
                <a:cs typeface="+mn-cs"/>
              </a:rPr>
              <a:t>varie</a:t>
            </a:r>
            <a:r>
              <a:rPr lang="nl-BE" sz="1600" dirty="0" smtClean="0">
                <a:solidFill>
                  <a:prstClr val="white"/>
                </a:solidFill>
                <a:ea typeface="ＭＳ Ｐゴシック" pitchFamily="1" charset="-128"/>
                <a:cs typeface="+mn-cs"/>
              </a:rPr>
              <a:t> de 12 %  à 92  %</a:t>
            </a:r>
            <a:endParaRPr lang="en-US" sz="1600" dirty="0" err="1" smtClean="0">
              <a:solidFill>
                <a:prstClr val="white"/>
              </a:solidFill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sz="2600" dirty="0"/>
              <a:t>Test des </a:t>
            </a:r>
            <a:r>
              <a:rPr lang="nl-BE" altLang="en-US" sz="2600" dirty="0" err="1"/>
              <a:t>clignotants</a:t>
            </a:r>
            <a:endParaRPr lang="en-US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err="1" smtClean="0"/>
              <a:t>Résultat</a:t>
            </a:r>
            <a:r>
              <a:rPr lang="nl-BE" dirty="0" smtClean="0"/>
              <a:t> des </a:t>
            </a:r>
            <a:r>
              <a:rPr lang="nl-BE" dirty="0" err="1" smtClean="0"/>
              <a:t>clignotants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677B27B-B383-4391-92DE-296484BD5EE6}" type="datetime1">
              <a:rPr lang="nl-BE" smtClean="0"/>
              <a:pPr>
                <a:defRPr/>
              </a:pPr>
              <a:t>27/05/2016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6E42536-9D17-479A-B573-3E3FFF661BA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6762750" y="10855325"/>
            <a:ext cx="209550" cy="10763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1626F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7407275" y="10774363"/>
            <a:ext cx="20955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51626F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050376" y="1129184"/>
            <a:ext cx="6559132" cy="355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E36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800" dirty="0" err="1" smtClean="0">
                <a:solidFill>
                  <a:prstClr val="white"/>
                </a:solidFill>
              </a:rPr>
              <a:t>Echantillon</a:t>
            </a:r>
            <a:r>
              <a:rPr lang="nl-BE" altLang="en-US" sz="1800" dirty="0" smtClean="0">
                <a:solidFill>
                  <a:prstClr val="white"/>
                </a:solidFill>
              </a:rPr>
              <a:t> HG: </a:t>
            </a:r>
            <a:r>
              <a:rPr lang="nl-BE" altLang="en-US" sz="1800" dirty="0" err="1" smtClean="0">
                <a:solidFill>
                  <a:prstClr val="white"/>
                </a:solidFill>
              </a:rPr>
              <a:t>résultats</a:t>
            </a:r>
            <a:r>
              <a:rPr lang="nl-BE" altLang="en-US" sz="1800" dirty="0" smtClean="0">
                <a:solidFill>
                  <a:prstClr val="white"/>
                </a:solidFill>
              </a:rPr>
              <a:t> par type </a:t>
            </a:r>
            <a:r>
              <a:rPr lang="nl-BE" altLang="en-US" sz="1800" dirty="0" err="1" smtClean="0">
                <a:solidFill>
                  <a:prstClr val="white"/>
                </a:solidFill>
              </a:rPr>
              <a:t>clignotant</a:t>
            </a:r>
            <a:r>
              <a:rPr lang="nl-BE" altLang="en-US" sz="1800" dirty="0" smtClean="0">
                <a:solidFill>
                  <a:prstClr val="white"/>
                </a:solidFill>
              </a:rPr>
              <a:t> : 2013 et 2014</a:t>
            </a:r>
            <a:endParaRPr lang="en-US" altLang="en-US" sz="18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5609234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4413" y="1495425"/>
            <a:ext cx="6137275" cy="3721100"/>
          </a:xfrm>
          <a:prstGeom prst="rect">
            <a:avLst/>
          </a:prstGeom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043608" y="1484784"/>
            <a:ext cx="6565900" cy="3731741"/>
          </a:xfrm>
          <a:prstGeom prst="rect">
            <a:avLst/>
          </a:prstGeom>
          <a:noFill/>
          <a:ln w="9525">
            <a:solidFill>
              <a:srgbClr val="2E36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931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sz="2600" dirty="0"/>
              <a:t>Test combiné </a:t>
            </a:r>
            <a:r>
              <a:rPr lang="nl-BE" altLang="en-US" sz="2600" dirty="0" err="1"/>
              <a:t>élargi</a:t>
            </a:r>
            <a:r>
              <a:rPr lang="nl-BE" altLang="en-US" sz="2600" dirty="0"/>
              <a:t> </a:t>
            </a:r>
            <a:r>
              <a:rPr lang="nl-BE" altLang="en-US" sz="2600" dirty="0" smtClean="0"/>
              <a:t>: </a:t>
            </a:r>
            <a:r>
              <a:rPr lang="nl-BE" altLang="en-US" sz="2600" dirty="0"/>
              <a:t>14 </a:t>
            </a:r>
            <a:r>
              <a:rPr lang="nl-BE" altLang="en-US" sz="2600" dirty="0" err="1"/>
              <a:t>clignotants</a:t>
            </a:r>
            <a:endParaRPr lang="en-US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smtClean="0"/>
              <a:t>Score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677B27B-B383-4391-92DE-296484BD5EE6}" type="datetime1">
              <a:rPr lang="nl-BE" smtClean="0"/>
              <a:pPr>
                <a:defRPr/>
              </a:pPr>
              <a:t>27/05/2016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6E42536-9D17-479A-B573-3E3FFF661BA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11560" y="1129184"/>
            <a:ext cx="7632848" cy="355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E36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nl-BE" altLang="en-US" sz="1800" dirty="0" smtClean="0">
                <a:solidFill>
                  <a:schemeClr val="bg1"/>
                </a:solidFill>
              </a:rPr>
              <a:t>Score </a:t>
            </a:r>
            <a:r>
              <a:rPr lang="nl-BE" altLang="en-US" sz="1800" dirty="0" err="1" smtClean="0">
                <a:solidFill>
                  <a:schemeClr val="bg1"/>
                </a:solidFill>
              </a:rPr>
              <a:t>total</a:t>
            </a:r>
            <a:r>
              <a:rPr lang="nl-BE" altLang="en-US" sz="1800" dirty="0" smtClean="0">
                <a:solidFill>
                  <a:schemeClr val="bg1"/>
                </a:solidFill>
              </a:rPr>
              <a:t> 2014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11560" y="1489074"/>
            <a:ext cx="7632848" cy="4748237"/>
          </a:xfrm>
          <a:prstGeom prst="rect">
            <a:avLst/>
          </a:prstGeom>
          <a:noFill/>
          <a:ln w="9525">
            <a:solidFill>
              <a:srgbClr val="2E36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charset="0"/>
                <a:ea typeface="ＭＳ Ｐゴシック" pitchFamily="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158006063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950" y="1779588"/>
            <a:ext cx="6310313" cy="36385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987824" y="5445224"/>
            <a:ext cx="3184946" cy="2880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2" name="Rectangle 1"/>
          <p:cNvSpPr/>
          <p:nvPr/>
        </p:nvSpPr>
        <p:spPr>
          <a:xfrm>
            <a:off x="5580112" y="2780928"/>
            <a:ext cx="45719" cy="23042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34366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B205E70C-4AFC-4847-B0AD-355198D62D2C}" type="datetime1">
              <a:rPr lang="nl-BE" altLang="fr-FR" sz="1000" smtClean="0">
                <a:solidFill>
                  <a:srgbClr val="979FAA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27/05/2016</a:t>
            </a:fld>
            <a:endParaRPr lang="en-US" altLang="fr-FR" sz="1000" smtClean="0">
              <a:solidFill>
                <a:srgbClr val="979FAA"/>
              </a:solidFill>
            </a:endParaRPr>
          </a:p>
        </p:txBody>
      </p:sp>
      <p:sp>
        <p:nvSpPr>
          <p:cNvPr id="34820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2400">
                <a:solidFill>
                  <a:srgbClr val="51626F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1626F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>
                <a:solidFill>
                  <a:srgbClr val="51626F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1600">
                <a:solidFill>
                  <a:srgbClr val="51626F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Blip>
                <a:blip r:embed="rId2"/>
              </a:buBlip>
              <a:defRPr sz="1400">
                <a:solidFill>
                  <a:srgbClr val="51626F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D2F6380E-5484-4DF1-AA55-9CE5EF801D10}" type="slidenum">
              <a:rPr lang="en-US" altLang="fr-FR" sz="1000" smtClean="0">
                <a:solidFill>
                  <a:srgbClr val="979FAA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74</a:t>
            </a:fld>
            <a:endParaRPr lang="en-US" altLang="fr-FR" sz="1000" smtClean="0">
              <a:solidFill>
                <a:srgbClr val="979FAA"/>
              </a:solidFill>
            </a:endParaRPr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3314700"/>
            <a:ext cx="5324475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38" y="116632"/>
            <a:ext cx="48958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9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9025" y="-116241"/>
            <a:ext cx="9142794" cy="6027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67" y="5138252"/>
            <a:ext cx="9142914" cy="1698665"/>
          </a:xfrm>
          <a:custGeom>
            <a:avLst/>
            <a:gdLst/>
            <a:ahLst/>
            <a:cxnLst/>
            <a:rect l="l" t="t" r="r" b="b"/>
            <a:pathLst>
              <a:path w="10692130" h="1873250">
                <a:moveTo>
                  <a:pt x="10692003" y="0"/>
                </a:moveTo>
                <a:lnTo>
                  <a:pt x="0" y="935443"/>
                </a:lnTo>
                <a:lnTo>
                  <a:pt x="0" y="1872830"/>
                </a:lnTo>
                <a:lnTo>
                  <a:pt x="10692003" y="1872830"/>
                </a:lnTo>
                <a:lnTo>
                  <a:pt x="10692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7409" y="6313018"/>
            <a:ext cx="68417" cy="122649"/>
          </a:xfrm>
          <a:custGeom>
            <a:avLst/>
            <a:gdLst/>
            <a:ahLst/>
            <a:cxnLst/>
            <a:rect l="l" t="t" r="r" b="b"/>
            <a:pathLst>
              <a:path w="80009" h="135254">
                <a:moveTo>
                  <a:pt x="42468" y="0"/>
                </a:moveTo>
                <a:lnTo>
                  <a:pt x="3784" y="0"/>
                </a:lnTo>
                <a:lnTo>
                  <a:pt x="0" y="3797"/>
                </a:lnTo>
                <a:lnTo>
                  <a:pt x="0" y="131216"/>
                </a:lnTo>
                <a:lnTo>
                  <a:pt x="3784" y="135001"/>
                </a:lnTo>
                <a:lnTo>
                  <a:pt x="42468" y="135001"/>
                </a:lnTo>
                <a:lnTo>
                  <a:pt x="44331" y="134957"/>
                </a:lnTo>
                <a:lnTo>
                  <a:pt x="56149" y="132408"/>
                </a:lnTo>
                <a:lnTo>
                  <a:pt x="66295" y="125976"/>
                </a:lnTo>
                <a:lnTo>
                  <a:pt x="71947" y="118541"/>
                </a:lnTo>
                <a:lnTo>
                  <a:pt x="16459" y="118541"/>
                </a:lnTo>
                <a:lnTo>
                  <a:pt x="16459" y="73266"/>
                </a:lnTo>
                <a:lnTo>
                  <a:pt x="76179" y="73266"/>
                </a:lnTo>
                <a:lnTo>
                  <a:pt x="75702" y="71922"/>
                </a:lnTo>
                <a:lnTo>
                  <a:pt x="70677" y="60023"/>
                </a:lnTo>
                <a:lnTo>
                  <a:pt x="73445" y="55143"/>
                </a:lnTo>
                <a:lnTo>
                  <a:pt x="16459" y="55143"/>
                </a:lnTo>
                <a:lnTo>
                  <a:pt x="16459" y="14820"/>
                </a:lnTo>
                <a:lnTo>
                  <a:pt x="71177" y="14820"/>
                </a:lnTo>
                <a:lnTo>
                  <a:pt x="68028" y="10355"/>
                </a:lnTo>
                <a:lnTo>
                  <a:pt x="56492" y="2777"/>
                </a:lnTo>
                <a:lnTo>
                  <a:pt x="42468" y="0"/>
                </a:lnTo>
                <a:close/>
              </a:path>
              <a:path w="80009" h="135254">
                <a:moveTo>
                  <a:pt x="76179" y="73266"/>
                </a:moveTo>
                <a:lnTo>
                  <a:pt x="42468" y="73266"/>
                </a:lnTo>
                <a:lnTo>
                  <a:pt x="42773" y="73268"/>
                </a:lnTo>
                <a:lnTo>
                  <a:pt x="54040" y="76754"/>
                </a:lnTo>
                <a:lnTo>
                  <a:pt x="61757" y="86803"/>
                </a:lnTo>
                <a:lnTo>
                  <a:pt x="63949" y="103289"/>
                </a:lnTo>
                <a:lnTo>
                  <a:pt x="55779" y="114223"/>
                </a:lnTo>
                <a:lnTo>
                  <a:pt x="42468" y="118541"/>
                </a:lnTo>
                <a:lnTo>
                  <a:pt x="71947" y="118541"/>
                </a:lnTo>
                <a:lnTo>
                  <a:pt x="74095" y="115717"/>
                </a:lnTo>
                <a:lnTo>
                  <a:pt x="78876" y="101688"/>
                </a:lnTo>
                <a:lnTo>
                  <a:pt x="79967" y="83946"/>
                </a:lnTo>
                <a:lnTo>
                  <a:pt x="76179" y="73266"/>
                </a:lnTo>
                <a:close/>
              </a:path>
              <a:path w="80009" h="135254">
                <a:moveTo>
                  <a:pt x="71177" y="14820"/>
                </a:moveTo>
                <a:lnTo>
                  <a:pt x="16459" y="14820"/>
                </a:lnTo>
                <a:lnTo>
                  <a:pt x="46181" y="15159"/>
                </a:lnTo>
                <a:lnTo>
                  <a:pt x="57984" y="22047"/>
                </a:lnTo>
                <a:lnTo>
                  <a:pt x="62725" y="35077"/>
                </a:lnTo>
                <a:lnTo>
                  <a:pt x="62250" y="38494"/>
                </a:lnTo>
                <a:lnTo>
                  <a:pt x="55474" y="50375"/>
                </a:lnTo>
                <a:lnTo>
                  <a:pt x="42468" y="55143"/>
                </a:lnTo>
                <a:lnTo>
                  <a:pt x="73445" y="55143"/>
                </a:lnTo>
                <a:lnTo>
                  <a:pt x="76921" y="49016"/>
                </a:lnTo>
                <a:lnTo>
                  <a:pt x="79165" y="35384"/>
                </a:lnTo>
                <a:lnTo>
                  <a:pt x="75959" y="21602"/>
                </a:lnTo>
                <a:lnTo>
                  <a:pt x="71177" y="14820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74390" y="6345280"/>
            <a:ext cx="55928" cy="92131"/>
          </a:xfrm>
          <a:custGeom>
            <a:avLst/>
            <a:gdLst/>
            <a:ahLst/>
            <a:cxnLst/>
            <a:rect l="l" t="t" r="r" b="b"/>
            <a:pathLst>
              <a:path w="65404" h="101600">
                <a:moveTo>
                  <a:pt x="61111" y="16275"/>
                </a:moveTo>
                <a:lnTo>
                  <a:pt x="44097" y="16275"/>
                </a:lnTo>
                <a:lnTo>
                  <a:pt x="48873" y="22218"/>
                </a:lnTo>
                <a:lnTo>
                  <a:pt x="48873" y="36531"/>
                </a:lnTo>
                <a:lnTo>
                  <a:pt x="18858" y="44181"/>
                </a:lnTo>
                <a:lnTo>
                  <a:pt x="8876" y="51119"/>
                </a:lnTo>
                <a:lnTo>
                  <a:pt x="2086" y="62460"/>
                </a:lnTo>
                <a:lnTo>
                  <a:pt x="0" y="79325"/>
                </a:lnTo>
                <a:lnTo>
                  <a:pt x="6874" y="91369"/>
                </a:lnTo>
                <a:lnTo>
                  <a:pt x="18361" y="98630"/>
                </a:lnTo>
                <a:lnTo>
                  <a:pt x="32236" y="101060"/>
                </a:lnTo>
                <a:lnTo>
                  <a:pt x="40800" y="100033"/>
                </a:lnTo>
                <a:lnTo>
                  <a:pt x="53250" y="94145"/>
                </a:lnTo>
                <a:lnTo>
                  <a:pt x="61256" y="84601"/>
                </a:lnTo>
                <a:lnTo>
                  <a:pt x="21377" y="84601"/>
                </a:lnTo>
                <a:lnTo>
                  <a:pt x="15446" y="78987"/>
                </a:lnTo>
                <a:lnTo>
                  <a:pt x="15446" y="65005"/>
                </a:lnTo>
                <a:lnTo>
                  <a:pt x="20717" y="59074"/>
                </a:lnTo>
                <a:lnTo>
                  <a:pt x="31588" y="56775"/>
                </a:lnTo>
                <a:lnTo>
                  <a:pt x="48873" y="52825"/>
                </a:lnTo>
                <a:lnTo>
                  <a:pt x="64773" y="52825"/>
                </a:lnTo>
                <a:lnTo>
                  <a:pt x="63686" y="20525"/>
                </a:lnTo>
                <a:lnTo>
                  <a:pt x="61111" y="16275"/>
                </a:lnTo>
                <a:close/>
              </a:path>
              <a:path w="65404" h="101600">
                <a:moveTo>
                  <a:pt x="64773" y="52825"/>
                </a:moveTo>
                <a:lnTo>
                  <a:pt x="48873" y="52825"/>
                </a:lnTo>
                <a:lnTo>
                  <a:pt x="48873" y="78022"/>
                </a:lnTo>
                <a:lnTo>
                  <a:pt x="42129" y="84601"/>
                </a:lnTo>
                <a:lnTo>
                  <a:pt x="61256" y="84601"/>
                </a:lnTo>
                <a:lnTo>
                  <a:pt x="62016" y="83695"/>
                </a:lnTo>
                <a:lnTo>
                  <a:pt x="65332" y="69437"/>
                </a:lnTo>
                <a:lnTo>
                  <a:pt x="64773" y="52825"/>
                </a:lnTo>
                <a:close/>
              </a:path>
              <a:path w="65404" h="101600">
                <a:moveTo>
                  <a:pt x="28948" y="0"/>
                </a:moveTo>
                <a:lnTo>
                  <a:pt x="16399" y="3483"/>
                </a:lnTo>
                <a:lnTo>
                  <a:pt x="6074" y="11334"/>
                </a:lnTo>
                <a:lnTo>
                  <a:pt x="4423" y="13138"/>
                </a:lnTo>
                <a:lnTo>
                  <a:pt x="3114" y="15449"/>
                </a:lnTo>
                <a:lnTo>
                  <a:pt x="3114" y="22866"/>
                </a:lnTo>
                <a:lnTo>
                  <a:pt x="6886" y="26333"/>
                </a:lnTo>
                <a:lnTo>
                  <a:pt x="19066" y="26333"/>
                </a:lnTo>
                <a:lnTo>
                  <a:pt x="20386" y="16275"/>
                </a:lnTo>
                <a:lnTo>
                  <a:pt x="61111" y="16275"/>
                </a:lnTo>
                <a:lnTo>
                  <a:pt x="57076" y="9617"/>
                </a:lnTo>
                <a:lnTo>
                  <a:pt x="45473" y="2483"/>
                </a:lnTo>
                <a:lnTo>
                  <a:pt x="28948" y="0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49372" y="6347423"/>
            <a:ext cx="60815" cy="88100"/>
          </a:xfrm>
          <a:custGeom>
            <a:avLst/>
            <a:gdLst/>
            <a:ahLst/>
            <a:cxnLst/>
            <a:rect l="l" t="t" r="r" b="b"/>
            <a:pathLst>
              <a:path w="71120" h="97154">
                <a:moveTo>
                  <a:pt x="22166" y="0"/>
                </a:moveTo>
                <a:lnTo>
                  <a:pt x="10635" y="7521"/>
                </a:lnTo>
                <a:lnTo>
                  <a:pt x="2854" y="18864"/>
                </a:lnTo>
                <a:lnTo>
                  <a:pt x="0" y="32856"/>
                </a:lnTo>
                <a:lnTo>
                  <a:pt x="0" y="94247"/>
                </a:lnTo>
                <a:lnTo>
                  <a:pt x="4102" y="97054"/>
                </a:lnTo>
                <a:lnTo>
                  <a:pt x="12344" y="97054"/>
                </a:lnTo>
                <a:lnTo>
                  <a:pt x="16459" y="94247"/>
                </a:lnTo>
                <a:lnTo>
                  <a:pt x="16459" y="88812"/>
                </a:lnTo>
                <a:lnTo>
                  <a:pt x="16669" y="30002"/>
                </a:lnTo>
                <a:lnTo>
                  <a:pt x="23211" y="18536"/>
                </a:lnTo>
                <a:lnTo>
                  <a:pt x="36993" y="13985"/>
                </a:lnTo>
                <a:lnTo>
                  <a:pt x="64412" y="13985"/>
                </a:lnTo>
                <a:lnTo>
                  <a:pt x="63794" y="12857"/>
                </a:lnTo>
                <a:lnTo>
                  <a:pt x="54140" y="5175"/>
                </a:lnTo>
                <a:lnTo>
                  <a:pt x="40285" y="636"/>
                </a:lnTo>
                <a:lnTo>
                  <a:pt x="22166" y="0"/>
                </a:lnTo>
                <a:close/>
              </a:path>
              <a:path w="71120" h="97154">
                <a:moveTo>
                  <a:pt x="64412" y="13985"/>
                </a:moveTo>
                <a:lnTo>
                  <a:pt x="36993" y="13985"/>
                </a:lnTo>
                <a:lnTo>
                  <a:pt x="49318" y="19970"/>
                </a:lnTo>
                <a:lnTo>
                  <a:pt x="54317" y="32856"/>
                </a:lnTo>
                <a:lnTo>
                  <a:pt x="54317" y="94247"/>
                </a:lnTo>
                <a:lnTo>
                  <a:pt x="58432" y="97054"/>
                </a:lnTo>
                <a:lnTo>
                  <a:pt x="66662" y="97054"/>
                </a:lnTo>
                <a:lnTo>
                  <a:pt x="70789" y="94247"/>
                </a:lnTo>
                <a:lnTo>
                  <a:pt x="70789" y="88812"/>
                </a:lnTo>
                <a:lnTo>
                  <a:pt x="69309" y="22923"/>
                </a:lnTo>
                <a:lnTo>
                  <a:pt x="64412" y="13985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29008" y="6347423"/>
            <a:ext cx="60815" cy="118043"/>
          </a:xfrm>
          <a:custGeom>
            <a:avLst/>
            <a:gdLst/>
            <a:ahLst/>
            <a:cxnLst/>
            <a:rect l="l" t="t" r="r" b="b"/>
            <a:pathLst>
              <a:path w="71120" h="130175">
                <a:moveTo>
                  <a:pt x="70789" y="93270"/>
                </a:moveTo>
                <a:lnTo>
                  <a:pt x="54330" y="93270"/>
                </a:lnTo>
                <a:lnTo>
                  <a:pt x="54330" y="127166"/>
                </a:lnTo>
                <a:lnTo>
                  <a:pt x="58445" y="129985"/>
                </a:lnTo>
                <a:lnTo>
                  <a:pt x="66675" y="129985"/>
                </a:lnTo>
                <a:lnTo>
                  <a:pt x="70789" y="127166"/>
                </a:lnTo>
                <a:lnTo>
                  <a:pt x="70789" y="93270"/>
                </a:lnTo>
                <a:close/>
              </a:path>
              <a:path w="71120" h="130175">
                <a:moveTo>
                  <a:pt x="22166" y="0"/>
                </a:moveTo>
                <a:lnTo>
                  <a:pt x="10635" y="7521"/>
                </a:lnTo>
                <a:lnTo>
                  <a:pt x="2854" y="18864"/>
                </a:lnTo>
                <a:lnTo>
                  <a:pt x="0" y="32856"/>
                </a:lnTo>
                <a:lnTo>
                  <a:pt x="2540" y="76526"/>
                </a:lnTo>
                <a:lnTo>
                  <a:pt x="10065" y="88057"/>
                </a:lnTo>
                <a:lnTo>
                  <a:pt x="21408" y="95837"/>
                </a:lnTo>
                <a:lnTo>
                  <a:pt x="35394" y="98692"/>
                </a:lnTo>
                <a:lnTo>
                  <a:pt x="42303" y="98692"/>
                </a:lnTo>
                <a:lnTo>
                  <a:pt x="48895" y="96724"/>
                </a:lnTo>
                <a:lnTo>
                  <a:pt x="54330" y="93270"/>
                </a:lnTo>
                <a:lnTo>
                  <a:pt x="70789" y="93270"/>
                </a:lnTo>
                <a:lnTo>
                  <a:pt x="70789" y="82167"/>
                </a:lnTo>
                <a:lnTo>
                  <a:pt x="33786" y="82167"/>
                </a:lnTo>
                <a:lnTo>
                  <a:pt x="21461" y="76180"/>
                </a:lnTo>
                <a:lnTo>
                  <a:pt x="16459" y="63298"/>
                </a:lnTo>
                <a:lnTo>
                  <a:pt x="16670" y="29994"/>
                </a:lnTo>
                <a:lnTo>
                  <a:pt x="23221" y="18533"/>
                </a:lnTo>
                <a:lnTo>
                  <a:pt x="37005" y="13986"/>
                </a:lnTo>
                <a:lnTo>
                  <a:pt x="64412" y="13986"/>
                </a:lnTo>
                <a:lnTo>
                  <a:pt x="63794" y="12857"/>
                </a:lnTo>
                <a:lnTo>
                  <a:pt x="54140" y="5175"/>
                </a:lnTo>
                <a:lnTo>
                  <a:pt x="40285" y="636"/>
                </a:lnTo>
                <a:lnTo>
                  <a:pt x="22166" y="0"/>
                </a:lnTo>
                <a:close/>
              </a:path>
              <a:path w="71120" h="130175">
                <a:moveTo>
                  <a:pt x="64412" y="13986"/>
                </a:moveTo>
                <a:lnTo>
                  <a:pt x="37005" y="13986"/>
                </a:lnTo>
                <a:lnTo>
                  <a:pt x="49332" y="19973"/>
                </a:lnTo>
                <a:lnTo>
                  <a:pt x="54330" y="32856"/>
                </a:lnTo>
                <a:lnTo>
                  <a:pt x="54119" y="66158"/>
                </a:lnTo>
                <a:lnTo>
                  <a:pt x="47573" y="77620"/>
                </a:lnTo>
                <a:lnTo>
                  <a:pt x="33786" y="82167"/>
                </a:lnTo>
                <a:lnTo>
                  <a:pt x="70789" y="82167"/>
                </a:lnTo>
                <a:lnTo>
                  <a:pt x="70789" y="63298"/>
                </a:lnTo>
                <a:lnTo>
                  <a:pt x="69309" y="22923"/>
                </a:lnTo>
                <a:lnTo>
                  <a:pt x="64412" y="13986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08653" y="6346609"/>
            <a:ext cx="60815" cy="90404"/>
          </a:xfrm>
          <a:custGeom>
            <a:avLst/>
            <a:gdLst/>
            <a:ahLst/>
            <a:cxnLst/>
            <a:rect l="l" t="t" r="r" b="b"/>
            <a:pathLst>
              <a:path w="71120" h="99695">
                <a:moveTo>
                  <a:pt x="12357" y="0"/>
                </a:moveTo>
                <a:lnTo>
                  <a:pt x="4114" y="0"/>
                </a:lnTo>
                <a:lnTo>
                  <a:pt x="0" y="2781"/>
                </a:lnTo>
                <a:lnTo>
                  <a:pt x="0" y="8229"/>
                </a:lnTo>
                <a:lnTo>
                  <a:pt x="2540" y="77421"/>
                </a:lnTo>
                <a:lnTo>
                  <a:pt x="10065" y="88952"/>
                </a:lnTo>
                <a:lnTo>
                  <a:pt x="21408" y="96736"/>
                </a:lnTo>
                <a:lnTo>
                  <a:pt x="35394" y="99593"/>
                </a:lnTo>
                <a:lnTo>
                  <a:pt x="48617" y="97051"/>
                </a:lnTo>
                <a:lnTo>
                  <a:pt x="60149" y="89523"/>
                </a:lnTo>
                <a:lnTo>
                  <a:pt x="64577" y="83069"/>
                </a:lnTo>
                <a:lnTo>
                  <a:pt x="33794" y="83069"/>
                </a:lnTo>
                <a:lnTo>
                  <a:pt x="21466" y="77084"/>
                </a:lnTo>
                <a:lnTo>
                  <a:pt x="16471" y="64198"/>
                </a:lnTo>
                <a:lnTo>
                  <a:pt x="16471" y="2781"/>
                </a:lnTo>
                <a:lnTo>
                  <a:pt x="12357" y="0"/>
                </a:lnTo>
                <a:close/>
              </a:path>
              <a:path w="71120" h="99695">
                <a:moveTo>
                  <a:pt x="66675" y="0"/>
                </a:moveTo>
                <a:lnTo>
                  <a:pt x="58432" y="0"/>
                </a:lnTo>
                <a:lnTo>
                  <a:pt x="54330" y="2781"/>
                </a:lnTo>
                <a:lnTo>
                  <a:pt x="54330" y="8229"/>
                </a:lnTo>
                <a:lnTo>
                  <a:pt x="54120" y="67052"/>
                </a:lnTo>
                <a:lnTo>
                  <a:pt x="47572" y="78518"/>
                </a:lnTo>
                <a:lnTo>
                  <a:pt x="33794" y="83069"/>
                </a:lnTo>
                <a:lnTo>
                  <a:pt x="64577" y="83069"/>
                </a:lnTo>
                <a:lnTo>
                  <a:pt x="67932" y="78179"/>
                </a:lnTo>
                <a:lnTo>
                  <a:pt x="70789" y="64198"/>
                </a:lnTo>
                <a:lnTo>
                  <a:pt x="70789" y="2781"/>
                </a:lnTo>
                <a:lnTo>
                  <a:pt x="66675" y="0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88288" y="6347421"/>
            <a:ext cx="60815" cy="89828"/>
          </a:xfrm>
          <a:custGeom>
            <a:avLst/>
            <a:gdLst/>
            <a:ahLst/>
            <a:cxnLst/>
            <a:rect l="l" t="t" r="r" b="b"/>
            <a:pathLst>
              <a:path w="71120" h="99059">
                <a:moveTo>
                  <a:pt x="22171" y="0"/>
                </a:moveTo>
                <a:lnTo>
                  <a:pt x="10640" y="7521"/>
                </a:lnTo>
                <a:lnTo>
                  <a:pt x="2856" y="18864"/>
                </a:lnTo>
                <a:lnTo>
                  <a:pt x="0" y="32856"/>
                </a:lnTo>
                <a:lnTo>
                  <a:pt x="235" y="67234"/>
                </a:lnTo>
                <a:lnTo>
                  <a:pt x="4531" y="79789"/>
                </a:lnTo>
                <a:lnTo>
                  <a:pt x="13455" y="89729"/>
                </a:lnTo>
                <a:lnTo>
                  <a:pt x="26001" y="96238"/>
                </a:lnTo>
                <a:lnTo>
                  <a:pt x="41161" y="98499"/>
                </a:lnTo>
                <a:lnTo>
                  <a:pt x="53786" y="95256"/>
                </a:lnTo>
                <a:lnTo>
                  <a:pt x="64376" y="87834"/>
                </a:lnTo>
                <a:lnTo>
                  <a:pt x="65862" y="86348"/>
                </a:lnTo>
                <a:lnTo>
                  <a:pt x="66522" y="85192"/>
                </a:lnTo>
                <a:lnTo>
                  <a:pt x="67678" y="83567"/>
                </a:lnTo>
                <a:lnTo>
                  <a:pt x="68096" y="82233"/>
                </a:lnTo>
                <a:lnTo>
                  <a:pt x="43294" y="82233"/>
                </a:lnTo>
                <a:lnTo>
                  <a:pt x="34059" y="82012"/>
                </a:lnTo>
                <a:lnTo>
                  <a:pt x="21625" y="75479"/>
                </a:lnTo>
                <a:lnTo>
                  <a:pt x="16471" y="63298"/>
                </a:lnTo>
                <a:lnTo>
                  <a:pt x="16471" y="52604"/>
                </a:lnTo>
                <a:lnTo>
                  <a:pt x="67005" y="52604"/>
                </a:lnTo>
                <a:lnTo>
                  <a:pt x="70789" y="48820"/>
                </a:lnTo>
                <a:lnTo>
                  <a:pt x="70789" y="44375"/>
                </a:lnTo>
                <a:lnTo>
                  <a:pt x="70222" y="36132"/>
                </a:lnTo>
                <a:lnTo>
                  <a:pt x="16471" y="36132"/>
                </a:lnTo>
                <a:lnTo>
                  <a:pt x="16683" y="29995"/>
                </a:lnTo>
                <a:lnTo>
                  <a:pt x="23228" y="18534"/>
                </a:lnTo>
                <a:lnTo>
                  <a:pt x="37015" y="13987"/>
                </a:lnTo>
                <a:lnTo>
                  <a:pt x="64420" y="13987"/>
                </a:lnTo>
                <a:lnTo>
                  <a:pt x="63803" y="12859"/>
                </a:lnTo>
                <a:lnTo>
                  <a:pt x="54154" y="5176"/>
                </a:lnTo>
                <a:lnTo>
                  <a:pt x="40298" y="636"/>
                </a:lnTo>
                <a:lnTo>
                  <a:pt x="22171" y="0"/>
                </a:lnTo>
                <a:close/>
              </a:path>
              <a:path w="71120" h="99059">
                <a:moveTo>
                  <a:pt x="63868" y="72188"/>
                </a:moveTo>
                <a:lnTo>
                  <a:pt x="57137" y="72188"/>
                </a:lnTo>
                <a:lnTo>
                  <a:pt x="54825" y="73343"/>
                </a:lnTo>
                <a:lnTo>
                  <a:pt x="53009" y="75972"/>
                </a:lnTo>
                <a:lnTo>
                  <a:pt x="48742" y="80443"/>
                </a:lnTo>
                <a:lnTo>
                  <a:pt x="43294" y="82233"/>
                </a:lnTo>
                <a:lnTo>
                  <a:pt x="68096" y="82233"/>
                </a:lnTo>
                <a:lnTo>
                  <a:pt x="68148" y="75972"/>
                </a:lnTo>
                <a:lnTo>
                  <a:pt x="63868" y="72188"/>
                </a:lnTo>
                <a:close/>
              </a:path>
              <a:path w="71120" h="99059">
                <a:moveTo>
                  <a:pt x="64420" y="13987"/>
                </a:moveTo>
                <a:lnTo>
                  <a:pt x="37015" y="13987"/>
                </a:lnTo>
                <a:lnTo>
                  <a:pt x="49342" y="19976"/>
                </a:lnTo>
                <a:lnTo>
                  <a:pt x="54343" y="32856"/>
                </a:lnTo>
                <a:lnTo>
                  <a:pt x="54343" y="36132"/>
                </a:lnTo>
                <a:lnTo>
                  <a:pt x="70222" y="36132"/>
                </a:lnTo>
                <a:lnTo>
                  <a:pt x="69312" y="22926"/>
                </a:lnTo>
                <a:lnTo>
                  <a:pt x="64420" y="13987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04661" y="6311685"/>
            <a:ext cx="80363" cy="124953"/>
          </a:xfrm>
          <a:custGeom>
            <a:avLst/>
            <a:gdLst/>
            <a:ahLst/>
            <a:cxnLst/>
            <a:rect l="l" t="t" r="r" b="b"/>
            <a:pathLst>
              <a:path w="93979" h="137795">
                <a:moveTo>
                  <a:pt x="36483" y="0"/>
                </a:moveTo>
                <a:lnTo>
                  <a:pt x="23464" y="3430"/>
                </a:lnTo>
                <a:lnTo>
                  <a:pt x="14072" y="11978"/>
                </a:lnTo>
                <a:lnTo>
                  <a:pt x="8500" y="24706"/>
                </a:lnTo>
                <a:lnTo>
                  <a:pt x="6940" y="40678"/>
                </a:lnTo>
                <a:lnTo>
                  <a:pt x="11646" y="52991"/>
                </a:lnTo>
                <a:lnTo>
                  <a:pt x="17453" y="64175"/>
                </a:lnTo>
                <a:lnTo>
                  <a:pt x="8759" y="72769"/>
                </a:lnTo>
                <a:lnTo>
                  <a:pt x="2439" y="83892"/>
                </a:lnTo>
                <a:lnTo>
                  <a:pt x="0" y="98371"/>
                </a:lnTo>
                <a:lnTo>
                  <a:pt x="2336" y="111586"/>
                </a:lnTo>
                <a:lnTo>
                  <a:pt x="8758" y="122496"/>
                </a:lnTo>
                <a:lnTo>
                  <a:pt x="18938" y="130684"/>
                </a:lnTo>
                <a:lnTo>
                  <a:pt x="32547" y="135729"/>
                </a:lnTo>
                <a:lnTo>
                  <a:pt x="49256" y="137213"/>
                </a:lnTo>
                <a:lnTo>
                  <a:pt x="61329" y="132414"/>
                </a:lnTo>
                <a:lnTo>
                  <a:pt x="70938" y="124281"/>
                </a:lnTo>
                <a:lnTo>
                  <a:pt x="92696" y="124281"/>
                </a:lnTo>
                <a:lnTo>
                  <a:pt x="91525" y="122973"/>
                </a:lnTo>
                <a:lnTo>
                  <a:pt x="88401" y="119273"/>
                </a:lnTo>
                <a:lnTo>
                  <a:pt x="30450" y="119273"/>
                </a:lnTo>
                <a:lnTo>
                  <a:pt x="20225" y="110695"/>
                </a:lnTo>
                <a:lnTo>
                  <a:pt x="16504" y="97129"/>
                </a:lnTo>
                <a:lnTo>
                  <a:pt x="16532" y="96786"/>
                </a:lnTo>
                <a:lnTo>
                  <a:pt x="20267" y="84915"/>
                </a:lnTo>
                <a:lnTo>
                  <a:pt x="29625" y="75234"/>
                </a:lnTo>
                <a:lnTo>
                  <a:pt x="58263" y="75234"/>
                </a:lnTo>
                <a:lnTo>
                  <a:pt x="50909" y="59961"/>
                </a:lnTo>
                <a:lnTo>
                  <a:pt x="58677" y="52018"/>
                </a:lnTo>
                <a:lnTo>
                  <a:pt x="32431" y="52018"/>
                </a:lnTo>
                <a:lnTo>
                  <a:pt x="25853" y="44271"/>
                </a:lnTo>
                <a:lnTo>
                  <a:pt x="22716" y="36537"/>
                </a:lnTo>
                <a:lnTo>
                  <a:pt x="22716" y="20903"/>
                </a:lnTo>
                <a:lnTo>
                  <a:pt x="28964" y="14807"/>
                </a:lnTo>
                <a:lnTo>
                  <a:pt x="62900" y="14807"/>
                </a:lnTo>
                <a:lnTo>
                  <a:pt x="61361" y="11544"/>
                </a:lnTo>
                <a:lnTo>
                  <a:pt x="50584" y="3103"/>
                </a:lnTo>
                <a:lnTo>
                  <a:pt x="36483" y="0"/>
                </a:lnTo>
                <a:close/>
              </a:path>
              <a:path w="93979" h="137795">
                <a:moveTo>
                  <a:pt x="92696" y="124281"/>
                </a:moveTo>
                <a:lnTo>
                  <a:pt x="70938" y="124281"/>
                </a:lnTo>
                <a:lnTo>
                  <a:pt x="79015" y="133667"/>
                </a:lnTo>
                <a:lnTo>
                  <a:pt x="80666" y="135648"/>
                </a:lnTo>
                <a:lnTo>
                  <a:pt x="82965" y="136626"/>
                </a:lnTo>
                <a:lnTo>
                  <a:pt x="89556" y="136626"/>
                </a:lnTo>
                <a:lnTo>
                  <a:pt x="93493" y="132841"/>
                </a:lnTo>
                <a:lnTo>
                  <a:pt x="93493" y="126415"/>
                </a:lnTo>
                <a:lnTo>
                  <a:pt x="92833" y="124434"/>
                </a:lnTo>
                <a:lnTo>
                  <a:pt x="92696" y="124281"/>
                </a:lnTo>
                <a:close/>
              </a:path>
              <a:path w="93979" h="137795">
                <a:moveTo>
                  <a:pt x="58263" y="75234"/>
                </a:moveTo>
                <a:lnTo>
                  <a:pt x="29625" y="75234"/>
                </a:lnTo>
                <a:lnTo>
                  <a:pt x="56949" y="114915"/>
                </a:lnTo>
                <a:lnTo>
                  <a:pt x="47625" y="119209"/>
                </a:lnTo>
                <a:lnTo>
                  <a:pt x="30450" y="119273"/>
                </a:lnTo>
                <a:lnTo>
                  <a:pt x="88401" y="119273"/>
                </a:lnTo>
                <a:lnTo>
                  <a:pt x="80666" y="110108"/>
                </a:lnTo>
                <a:lnTo>
                  <a:pt x="82800" y="105841"/>
                </a:lnTo>
                <a:lnTo>
                  <a:pt x="84603" y="101409"/>
                </a:lnTo>
                <a:lnTo>
                  <a:pt x="86038" y="96786"/>
                </a:lnTo>
                <a:lnTo>
                  <a:pt x="68639" y="96786"/>
                </a:lnTo>
                <a:lnTo>
                  <a:pt x="58263" y="75234"/>
                </a:lnTo>
                <a:close/>
              </a:path>
              <a:path w="93979" h="137795">
                <a:moveTo>
                  <a:pt x="83625" y="79831"/>
                </a:moveTo>
                <a:lnTo>
                  <a:pt x="76551" y="79831"/>
                </a:lnTo>
                <a:lnTo>
                  <a:pt x="72919" y="81813"/>
                </a:lnTo>
                <a:lnTo>
                  <a:pt x="71941" y="86258"/>
                </a:lnTo>
                <a:lnTo>
                  <a:pt x="71941" y="86753"/>
                </a:lnTo>
                <a:lnTo>
                  <a:pt x="70785" y="91515"/>
                </a:lnTo>
                <a:lnTo>
                  <a:pt x="68639" y="96786"/>
                </a:lnTo>
                <a:lnTo>
                  <a:pt x="86038" y="96786"/>
                </a:lnTo>
                <a:lnTo>
                  <a:pt x="87245" y="93166"/>
                </a:lnTo>
                <a:lnTo>
                  <a:pt x="87905" y="90385"/>
                </a:lnTo>
                <a:lnTo>
                  <a:pt x="88070" y="89877"/>
                </a:lnTo>
                <a:lnTo>
                  <a:pt x="88235" y="89217"/>
                </a:lnTo>
                <a:lnTo>
                  <a:pt x="88388" y="88378"/>
                </a:lnTo>
                <a:lnTo>
                  <a:pt x="88388" y="82473"/>
                </a:lnTo>
                <a:lnTo>
                  <a:pt x="83625" y="79831"/>
                </a:lnTo>
                <a:close/>
              </a:path>
              <a:path w="93979" h="137795">
                <a:moveTo>
                  <a:pt x="62900" y="14807"/>
                </a:moveTo>
                <a:lnTo>
                  <a:pt x="45106" y="14807"/>
                </a:lnTo>
                <a:lnTo>
                  <a:pt x="51354" y="20903"/>
                </a:lnTo>
                <a:lnTo>
                  <a:pt x="50561" y="33386"/>
                </a:lnTo>
                <a:lnTo>
                  <a:pt x="43092" y="44023"/>
                </a:lnTo>
                <a:lnTo>
                  <a:pt x="32431" y="52018"/>
                </a:lnTo>
                <a:lnTo>
                  <a:pt x="58677" y="52018"/>
                </a:lnTo>
                <a:lnTo>
                  <a:pt x="59293" y="51388"/>
                </a:lnTo>
                <a:lnTo>
                  <a:pt x="65219" y="39793"/>
                </a:lnTo>
                <a:lnTo>
                  <a:pt x="67212" y="23950"/>
                </a:lnTo>
                <a:lnTo>
                  <a:pt x="62900" y="14807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32010" y="6311828"/>
            <a:ext cx="81992" cy="123801"/>
          </a:xfrm>
          <a:custGeom>
            <a:avLst/>
            <a:gdLst/>
            <a:ahLst/>
            <a:cxnLst/>
            <a:rect l="l" t="t" r="r" b="b"/>
            <a:pathLst>
              <a:path w="95884" h="136525">
                <a:moveTo>
                  <a:pt x="50863" y="0"/>
                </a:moveTo>
                <a:lnTo>
                  <a:pt x="44602" y="0"/>
                </a:lnTo>
                <a:lnTo>
                  <a:pt x="41630" y="2298"/>
                </a:lnTo>
                <a:lnTo>
                  <a:pt x="39979" y="6908"/>
                </a:lnTo>
                <a:lnTo>
                  <a:pt x="152" y="126441"/>
                </a:lnTo>
                <a:lnTo>
                  <a:pt x="0" y="127419"/>
                </a:lnTo>
                <a:lnTo>
                  <a:pt x="0" y="133184"/>
                </a:lnTo>
                <a:lnTo>
                  <a:pt x="4267" y="136309"/>
                </a:lnTo>
                <a:lnTo>
                  <a:pt x="11684" y="136309"/>
                </a:lnTo>
                <a:lnTo>
                  <a:pt x="14795" y="134658"/>
                </a:lnTo>
                <a:lnTo>
                  <a:pt x="27813" y="95808"/>
                </a:lnTo>
                <a:lnTo>
                  <a:pt x="85272" y="95808"/>
                </a:lnTo>
                <a:lnTo>
                  <a:pt x="79785" y="79349"/>
                </a:lnTo>
                <a:lnTo>
                  <a:pt x="33248" y="79349"/>
                </a:lnTo>
                <a:lnTo>
                  <a:pt x="47726" y="35547"/>
                </a:lnTo>
                <a:lnTo>
                  <a:pt x="65184" y="35547"/>
                </a:lnTo>
                <a:lnTo>
                  <a:pt x="55638" y="6908"/>
                </a:lnTo>
                <a:lnTo>
                  <a:pt x="53987" y="2298"/>
                </a:lnTo>
                <a:lnTo>
                  <a:pt x="50863" y="0"/>
                </a:lnTo>
                <a:close/>
              </a:path>
              <a:path w="95884" h="136525">
                <a:moveTo>
                  <a:pt x="85272" y="95808"/>
                </a:moveTo>
                <a:lnTo>
                  <a:pt x="67818" y="95808"/>
                </a:lnTo>
                <a:lnTo>
                  <a:pt x="80822" y="134658"/>
                </a:lnTo>
                <a:lnTo>
                  <a:pt x="83947" y="136309"/>
                </a:lnTo>
                <a:lnTo>
                  <a:pt x="91351" y="136309"/>
                </a:lnTo>
                <a:lnTo>
                  <a:pt x="95631" y="133184"/>
                </a:lnTo>
                <a:lnTo>
                  <a:pt x="95631" y="127419"/>
                </a:lnTo>
                <a:lnTo>
                  <a:pt x="95465" y="126441"/>
                </a:lnTo>
                <a:lnTo>
                  <a:pt x="95148" y="125437"/>
                </a:lnTo>
                <a:lnTo>
                  <a:pt x="85272" y="95808"/>
                </a:lnTo>
                <a:close/>
              </a:path>
              <a:path w="95884" h="136525">
                <a:moveTo>
                  <a:pt x="65184" y="35547"/>
                </a:moveTo>
                <a:lnTo>
                  <a:pt x="47726" y="35547"/>
                </a:lnTo>
                <a:lnTo>
                  <a:pt x="62382" y="79349"/>
                </a:lnTo>
                <a:lnTo>
                  <a:pt x="79785" y="79349"/>
                </a:lnTo>
                <a:lnTo>
                  <a:pt x="65184" y="35547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27269" y="6345133"/>
            <a:ext cx="52669" cy="92131"/>
          </a:xfrm>
          <a:custGeom>
            <a:avLst/>
            <a:gdLst/>
            <a:ahLst/>
            <a:cxnLst/>
            <a:rect l="l" t="t" r="r" b="b"/>
            <a:pathLst>
              <a:path w="61595" h="101600">
                <a:moveTo>
                  <a:pt x="10858" y="75387"/>
                </a:moveTo>
                <a:lnTo>
                  <a:pt x="4267" y="75387"/>
                </a:lnTo>
                <a:lnTo>
                  <a:pt x="0" y="79159"/>
                </a:lnTo>
                <a:lnTo>
                  <a:pt x="0" y="85243"/>
                </a:lnTo>
                <a:lnTo>
                  <a:pt x="495" y="86894"/>
                </a:lnTo>
                <a:lnTo>
                  <a:pt x="5037" y="92458"/>
                </a:lnTo>
                <a:lnTo>
                  <a:pt x="16669" y="99016"/>
                </a:lnTo>
                <a:lnTo>
                  <a:pt x="29464" y="101219"/>
                </a:lnTo>
                <a:lnTo>
                  <a:pt x="32949" y="101068"/>
                </a:lnTo>
                <a:lnTo>
                  <a:pt x="44375" y="98051"/>
                </a:lnTo>
                <a:lnTo>
                  <a:pt x="53810" y="90689"/>
                </a:lnTo>
                <a:lnTo>
                  <a:pt x="56723" y="84760"/>
                </a:lnTo>
                <a:lnTo>
                  <a:pt x="24358" y="84760"/>
                </a:lnTo>
                <a:lnTo>
                  <a:pt x="18923" y="83274"/>
                </a:lnTo>
                <a:lnTo>
                  <a:pt x="15468" y="79489"/>
                </a:lnTo>
                <a:lnTo>
                  <a:pt x="15138" y="78994"/>
                </a:lnTo>
                <a:lnTo>
                  <a:pt x="13335" y="76518"/>
                </a:lnTo>
                <a:lnTo>
                  <a:pt x="10858" y="75387"/>
                </a:lnTo>
                <a:close/>
              </a:path>
              <a:path w="61595" h="101600">
                <a:moveTo>
                  <a:pt x="29686" y="0"/>
                </a:moveTo>
                <a:lnTo>
                  <a:pt x="19279" y="2095"/>
                </a:lnTo>
                <a:lnTo>
                  <a:pt x="10341" y="8630"/>
                </a:lnTo>
                <a:lnTo>
                  <a:pt x="4650" y="20808"/>
                </a:lnTo>
                <a:lnTo>
                  <a:pt x="3984" y="39833"/>
                </a:lnTo>
                <a:lnTo>
                  <a:pt x="12520" y="48328"/>
                </a:lnTo>
                <a:lnTo>
                  <a:pt x="23675" y="53882"/>
                </a:lnTo>
                <a:lnTo>
                  <a:pt x="34856" y="58397"/>
                </a:lnTo>
                <a:lnTo>
                  <a:pt x="43466" y="63776"/>
                </a:lnTo>
                <a:lnTo>
                  <a:pt x="46913" y="71920"/>
                </a:lnTo>
                <a:lnTo>
                  <a:pt x="46913" y="78181"/>
                </a:lnTo>
                <a:lnTo>
                  <a:pt x="41148" y="84760"/>
                </a:lnTo>
                <a:lnTo>
                  <a:pt x="56723" y="84760"/>
                </a:lnTo>
                <a:lnTo>
                  <a:pt x="59870" y="78355"/>
                </a:lnTo>
                <a:lnTo>
                  <a:pt x="61171" y="60427"/>
                </a:lnTo>
                <a:lnTo>
                  <a:pt x="53059" y="50166"/>
                </a:lnTo>
                <a:lnTo>
                  <a:pt x="41693" y="43634"/>
                </a:lnTo>
                <a:lnTo>
                  <a:pt x="29977" y="38872"/>
                </a:lnTo>
                <a:lnTo>
                  <a:pt x="20818" y="33917"/>
                </a:lnTo>
                <a:lnTo>
                  <a:pt x="17119" y="26810"/>
                </a:lnTo>
                <a:lnTo>
                  <a:pt x="17119" y="21209"/>
                </a:lnTo>
                <a:lnTo>
                  <a:pt x="21717" y="16447"/>
                </a:lnTo>
                <a:lnTo>
                  <a:pt x="59521" y="16447"/>
                </a:lnTo>
                <a:lnTo>
                  <a:pt x="59423" y="15964"/>
                </a:lnTo>
                <a:lnTo>
                  <a:pt x="54038" y="9311"/>
                </a:lnTo>
                <a:lnTo>
                  <a:pt x="42788" y="2461"/>
                </a:lnTo>
                <a:lnTo>
                  <a:pt x="29686" y="0"/>
                </a:lnTo>
                <a:close/>
              </a:path>
              <a:path w="61595" h="101600">
                <a:moveTo>
                  <a:pt x="59521" y="16447"/>
                </a:moveTo>
                <a:lnTo>
                  <a:pt x="36537" y="16447"/>
                </a:lnTo>
                <a:lnTo>
                  <a:pt x="40830" y="19076"/>
                </a:lnTo>
                <a:lnTo>
                  <a:pt x="44615" y="23355"/>
                </a:lnTo>
                <a:lnTo>
                  <a:pt x="46266" y="26149"/>
                </a:lnTo>
                <a:lnTo>
                  <a:pt x="48717" y="27305"/>
                </a:lnTo>
                <a:lnTo>
                  <a:pt x="55638" y="27305"/>
                </a:lnTo>
                <a:lnTo>
                  <a:pt x="59753" y="23673"/>
                </a:lnTo>
                <a:lnTo>
                  <a:pt x="59753" y="17590"/>
                </a:lnTo>
                <a:lnTo>
                  <a:pt x="59521" y="16447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97748" y="6345133"/>
            <a:ext cx="52669" cy="92131"/>
          </a:xfrm>
          <a:custGeom>
            <a:avLst/>
            <a:gdLst/>
            <a:ahLst/>
            <a:cxnLst/>
            <a:rect l="l" t="t" r="r" b="b"/>
            <a:pathLst>
              <a:path w="61595" h="101600">
                <a:moveTo>
                  <a:pt x="10871" y="75387"/>
                </a:moveTo>
                <a:lnTo>
                  <a:pt x="4292" y="75387"/>
                </a:lnTo>
                <a:lnTo>
                  <a:pt x="0" y="79159"/>
                </a:lnTo>
                <a:lnTo>
                  <a:pt x="0" y="85242"/>
                </a:lnTo>
                <a:lnTo>
                  <a:pt x="508" y="86893"/>
                </a:lnTo>
                <a:lnTo>
                  <a:pt x="5051" y="92458"/>
                </a:lnTo>
                <a:lnTo>
                  <a:pt x="16693" y="99016"/>
                </a:lnTo>
                <a:lnTo>
                  <a:pt x="29476" y="101219"/>
                </a:lnTo>
                <a:lnTo>
                  <a:pt x="32970" y="101067"/>
                </a:lnTo>
                <a:lnTo>
                  <a:pt x="44398" y="98049"/>
                </a:lnTo>
                <a:lnTo>
                  <a:pt x="53829" y="90685"/>
                </a:lnTo>
                <a:lnTo>
                  <a:pt x="56737" y="84760"/>
                </a:lnTo>
                <a:lnTo>
                  <a:pt x="24371" y="84760"/>
                </a:lnTo>
                <a:lnTo>
                  <a:pt x="18948" y="83274"/>
                </a:lnTo>
                <a:lnTo>
                  <a:pt x="15468" y="79489"/>
                </a:lnTo>
                <a:lnTo>
                  <a:pt x="15151" y="78994"/>
                </a:lnTo>
                <a:lnTo>
                  <a:pt x="13335" y="76517"/>
                </a:lnTo>
                <a:lnTo>
                  <a:pt x="10871" y="75387"/>
                </a:lnTo>
                <a:close/>
              </a:path>
              <a:path w="61595" h="101600">
                <a:moveTo>
                  <a:pt x="29694" y="0"/>
                </a:moveTo>
                <a:lnTo>
                  <a:pt x="19294" y="2097"/>
                </a:lnTo>
                <a:lnTo>
                  <a:pt x="10357" y="8633"/>
                </a:lnTo>
                <a:lnTo>
                  <a:pt x="4665" y="20812"/>
                </a:lnTo>
                <a:lnTo>
                  <a:pt x="4000" y="39839"/>
                </a:lnTo>
                <a:lnTo>
                  <a:pt x="12540" y="48331"/>
                </a:lnTo>
                <a:lnTo>
                  <a:pt x="23698" y="53883"/>
                </a:lnTo>
                <a:lnTo>
                  <a:pt x="34880" y="58398"/>
                </a:lnTo>
                <a:lnTo>
                  <a:pt x="43492" y="63777"/>
                </a:lnTo>
                <a:lnTo>
                  <a:pt x="46939" y="71920"/>
                </a:lnTo>
                <a:lnTo>
                  <a:pt x="46939" y="78181"/>
                </a:lnTo>
                <a:lnTo>
                  <a:pt x="41160" y="84760"/>
                </a:lnTo>
                <a:lnTo>
                  <a:pt x="56737" y="84760"/>
                </a:lnTo>
                <a:lnTo>
                  <a:pt x="59883" y="78350"/>
                </a:lnTo>
                <a:lnTo>
                  <a:pt x="61180" y="60420"/>
                </a:lnTo>
                <a:lnTo>
                  <a:pt x="53064" y="50162"/>
                </a:lnTo>
                <a:lnTo>
                  <a:pt x="41695" y="43632"/>
                </a:lnTo>
                <a:lnTo>
                  <a:pt x="29978" y="38871"/>
                </a:lnTo>
                <a:lnTo>
                  <a:pt x="20818" y="33917"/>
                </a:lnTo>
                <a:lnTo>
                  <a:pt x="17119" y="26810"/>
                </a:lnTo>
                <a:lnTo>
                  <a:pt x="17119" y="21209"/>
                </a:lnTo>
                <a:lnTo>
                  <a:pt x="21742" y="16446"/>
                </a:lnTo>
                <a:lnTo>
                  <a:pt x="59542" y="16446"/>
                </a:lnTo>
                <a:lnTo>
                  <a:pt x="59448" y="15964"/>
                </a:lnTo>
                <a:lnTo>
                  <a:pt x="54041" y="9296"/>
                </a:lnTo>
                <a:lnTo>
                  <a:pt x="42782" y="2456"/>
                </a:lnTo>
                <a:lnTo>
                  <a:pt x="29694" y="0"/>
                </a:lnTo>
                <a:close/>
              </a:path>
              <a:path w="61595" h="101600">
                <a:moveTo>
                  <a:pt x="59542" y="16446"/>
                </a:moveTo>
                <a:lnTo>
                  <a:pt x="36550" y="16446"/>
                </a:lnTo>
                <a:lnTo>
                  <a:pt x="40830" y="19075"/>
                </a:lnTo>
                <a:lnTo>
                  <a:pt x="44615" y="23355"/>
                </a:lnTo>
                <a:lnTo>
                  <a:pt x="46266" y="26149"/>
                </a:lnTo>
                <a:lnTo>
                  <a:pt x="48729" y="27305"/>
                </a:lnTo>
                <a:lnTo>
                  <a:pt x="55651" y="27305"/>
                </a:lnTo>
                <a:lnTo>
                  <a:pt x="59766" y="23673"/>
                </a:lnTo>
                <a:lnTo>
                  <a:pt x="59766" y="17589"/>
                </a:lnTo>
                <a:lnTo>
                  <a:pt x="59542" y="16446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69661" y="6346609"/>
            <a:ext cx="60815" cy="90404"/>
          </a:xfrm>
          <a:custGeom>
            <a:avLst/>
            <a:gdLst/>
            <a:ahLst/>
            <a:cxnLst/>
            <a:rect l="l" t="t" r="r" b="b"/>
            <a:pathLst>
              <a:path w="71120" h="99695">
                <a:moveTo>
                  <a:pt x="12344" y="0"/>
                </a:moveTo>
                <a:lnTo>
                  <a:pt x="4102" y="0"/>
                </a:lnTo>
                <a:lnTo>
                  <a:pt x="0" y="2781"/>
                </a:lnTo>
                <a:lnTo>
                  <a:pt x="0" y="8229"/>
                </a:lnTo>
                <a:lnTo>
                  <a:pt x="2537" y="77414"/>
                </a:lnTo>
                <a:lnTo>
                  <a:pt x="10060" y="88949"/>
                </a:lnTo>
                <a:lnTo>
                  <a:pt x="21401" y="96735"/>
                </a:lnTo>
                <a:lnTo>
                  <a:pt x="35382" y="99593"/>
                </a:lnTo>
                <a:lnTo>
                  <a:pt x="48619" y="97048"/>
                </a:lnTo>
                <a:lnTo>
                  <a:pt x="60150" y="89520"/>
                </a:lnTo>
                <a:lnTo>
                  <a:pt x="64577" y="83069"/>
                </a:lnTo>
                <a:lnTo>
                  <a:pt x="33781" y="83069"/>
                </a:lnTo>
                <a:lnTo>
                  <a:pt x="21454" y="77084"/>
                </a:lnTo>
                <a:lnTo>
                  <a:pt x="16459" y="64198"/>
                </a:lnTo>
                <a:lnTo>
                  <a:pt x="16459" y="2781"/>
                </a:lnTo>
                <a:lnTo>
                  <a:pt x="12344" y="0"/>
                </a:lnTo>
                <a:close/>
              </a:path>
              <a:path w="71120" h="99695">
                <a:moveTo>
                  <a:pt x="66662" y="0"/>
                </a:moveTo>
                <a:lnTo>
                  <a:pt x="58445" y="0"/>
                </a:lnTo>
                <a:lnTo>
                  <a:pt x="54317" y="2781"/>
                </a:lnTo>
                <a:lnTo>
                  <a:pt x="54317" y="8229"/>
                </a:lnTo>
                <a:lnTo>
                  <a:pt x="54107" y="67052"/>
                </a:lnTo>
                <a:lnTo>
                  <a:pt x="47564" y="78518"/>
                </a:lnTo>
                <a:lnTo>
                  <a:pt x="33781" y="83069"/>
                </a:lnTo>
                <a:lnTo>
                  <a:pt x="64577" y="83069"/>
                </a:lnTo>
                <a:lnTo>
                  <a:pt x="67933" y="78177"/>
                </a:lnTo>
                <a:lnTo>
                  <a:pt x="70789" y="64198"/>
                </a:lnTo>
                <a:lnTo>
                  <a:pt x="70789" y="2781"/>
                </a:lnTo>
                <a:lnTo>
                  <a:pt x="66662" y="0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49297" y="6346729"/>
            <a:ext cx="49412" cy="89252"/>
          </a:xfrm>
          <a:custGeom>
            <a:avLst/>
            <a:gdLst/>
            <a:ahLst/>
            <a:cxnLst/>
            <a:rect l="l" t="t" r="r" b="b"/>
            <a:pathLst>
              <a:path w="57784" h="98425">
                <a:moveTo>
                  <a:pt x="36831" y="0"/>
                </a:moveTo>
                <a:lnTo>
                  <a:pt x="2163" y="20351"/>
                </a:lnTo>
                <a:lnTo>
                  <a:pt x="0" y="95019"/>
                </a:lnTo>
                <a:lnTo>
                  <a:pt x="4127" y="97826"/>
                </a:lnTo>
                <a:lnTo>
                  <a:pt x="12344" y="97826"/>
                </a:lnTo>
                <a:lnTo>
                  <a:pt x="16459" y="95019"/>
                </a:lnTo>
                <a:lnTo>
                  <a:pt x="16459" y="34668"/>
                </a:lnTo>
                <a:lnTo>
                  <a:pt x="20775" y="19515"/>
                </a:lnTo>
                <a:lnTo>
                  <a:pt x="32105" y="14679"/>
                </a:lnTo>
                <a:lnTo>
                  <a:pt x="57454" y="14679"/>
                </a:lnTo>
                <a:lnTo>
                  <a:pt x="57454" y="11060"/>
                </a:lnTo>
                <a:lnTo>
                  <a:pt x="56629" y="9091"/>
                </a:lnTo>
                <a:lnTo>
                  <a:pt x="48261" y="2657"/>
                </a:lnTo>
                <a:lnTo>
                  <a:pt x="36831" y="0"/>
                </a:lnTo>
                <a:close/>
              </a:path>
              <a:path w="57784" h="98425">
                <a:moveTo>
                  <a:pt x="57454" y="14679"/>
                </a:moveTo>
                <a:lnTo>
                  <a:pt x="35890" y="14679"/>
                </a:lnTo>
                <a:lnTo>
                  <a:pt x="39827" y="16013"/>
                </a:lnTo>
                <a:lnTo>
                  <a:pt x="42811" y="18476"/>
                </a:lnTo>
                <a:lnTo>
                  <a:pt x="44945" y="20623"/>
                </a:lnTo>
                <a:lnTo>
                  <a:pt x="47078" y="21448"/>
                </a:lnTo>
                <a:lnTo>
                  <a:pt x="53340" y="21448"/>
                </a:lnTo>
                <a:lnTo>
                  <a:pt x="57454" y="17473"/>
                </a:lnTo>
                <a:lnTo>
                  <a:pt x="57454" y="14679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11371" y="6345281"/>
            <a:ext cx="55928" cy="92131"/>
          </a:xfrm>
          <a:custGeom>
            <a:avLst/>
            <a:gdLst/>
            <a:ahLst/>
            <a:cxnLst/>
            <a:rect l="l" t="t" r="r" b="b"/>
            <a:pathLst>
              <a:path w="65404" h="101600">
                <a:moveTo>
                  <a:pt x="61107" y="16274"/>
                </a:moveTo>
                <a:lnTo>
                  <a:pt x="44094" y="16274"/>
                </a:lnTo>
                <a:lnTo>
                  <a:pt x="48869" y="22217"/>
                </a:lnTo>
                <a:lnTo>
                  <a:pt x="48869" y="36530"/>
                </a:lnTo>
                <a:lnTo>
                  <a:pt x="18850" y="44188"/>
                </a:lnTo>
                <a:lnTo>
                  <a:pt x="8868" y="51129"/>
                </a:lnTo>
                <a:lnTo>
                  <a:pt x="2082" y="62470"/>
                </a:lnTo>
                <a:lnTo>
                  <a:pt x="0" y="79333"/>
                </a:lnTo>
                <a:lnTo>
                  <a:pt x="6880" y="91373"/>
                </a:lnTo>
                <a:lnTo>
                  <a:pt x="18371" y="98630"/>
                </a:lnTo>
                <a:lnTo>
                  <a:pt x="32245" y="101059"/>
                </a:lnTo>
                <a:lnTo>
                  <a:pt x="40796" y="100034"/>
                </a:lnTo>
                <a:lnTo>
                  <a:pt x="53244" y="94148"/>
                </a:lnTo>
                <a:lnTo>
                  <a:pt x="61254" y="84600"/>
                </a:lnTo>
                <a:lnTo>
                  <a:pt x="21374" y="84600"/>
                </a:lnTo>
                <a:lnTo>
                  <a:pt x="15456" y="78986"/>
                </a:lnTo>
                <a:lnTo>
                  <a:pt x="15456" y="65004"/>
                </a:lnTo>
                <a:lnTo>
                  <a:pt x="20713" y="59073"/>
                </a:lnTo>
                <a:lnTo>
                  <a:pt x="31585" y="56774"/>
                </a:lnTo>
                <a:lnTo>
                  <a:pt x="48869" y="52824"/>
                </a:lnTo>
                <a:lnTo>
                  <a:pt x="64770" y="52824"/>
                </a:lnTo>
                <a:lnTo>
                  <a:pt x="63683" y="20524"/>
                </a:lnTo>
                <a:lnTo>
                  <a:pt x="61107" y="16274"/>
                </a:lnTo>
                <a:close/>
              </a:path>
              <a:path w="65404" h="101600">
                <a:moveTo>
                  <a:pt x="64770" y="52824"/>
                </a:moveTo>
                <a:lnTo>
                  <a:pt x="48869" y="52824"/>
                </a:lnTo>
                <a:lnTo>
                  <a:pt x="48869" y="78021"/>
                </a:lnTo>
                <a:lnTo>
                  <a:pt x="42113" y="84600"/>
                </a:lnTo>
                <a:lnTo>
                  <a:pt x="61254" y="84600"/>
                </a:lnTo>
                <a:lnTo>
                  <a:pt x="62012" y="83696"/>
                </a:lnTo>
                <a:lnTo>
                  <a:pt x="65329" y="69436"/>
                </a:lnTo>
                <a:lnTo>
                  <a:pt x="64770" y="52824"/>
                </a:lnTo>
                <a:close/>
              </a:path>
              <a:path w="65404" h="101600">
                <a:moveTo>
                  <a:pt x="28947" y="0"/>
                </a:moveTo>
                <a:lnTo>
                  <a:pt x="16396" y="3484"/>
                </a:lnTo>
                <a:lnTo>
                  <a:pt x="6070" y="11333"/>
                </a:lnTo>
                <a:lnTo>
                  <a:pt x="4432" y="13137"/>
                </a:lnTo>
                <a:lnTo>
                  <a:pt x="3111" y="15448"/>
                </a:lnTo>
                <a:lnTo>
                  <a:pt x="3111" y="22865"/>
                </a:lnTo>
                <a:lnTo>
                  <a:pt x="6883" y="26332"/>
                </a:lnTo>
                <a:lnTo>
                  <a:pt x="19075" y="26332"/>
                </a:lnTo>
                <a:lnTo>
                  <a:pt x="20383" y="16274"/>
                </a:lnTo>
                <a:lnTo>
                  <a:pt x="61107" y="16274"/>
                </a:lnTo>
                <a:lnTo>
                  <a:pt x="57073" y="9616"/>
                </a:lnTo>
                <a:lnTo>
                  <a:pt x="45471" y="2482"/>
                </a:lnTo>
                <a:lnTo>
                  <a:pt x="28947" y="0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86362" y="6347416"/>
            <a:ext cx="60815" cy="88100"/>
          </a:xfrm>
          <a:custGeom>
            <a:avLst/>
            <a:gdLst/>
            <a:ahLst/>
            <a:cxnLst/>
            <a:rect l="l" t="t" r="r" b="b"/>
            <a:pathLst>
              <a:path w="71120" h="97154">
                <a:moveTo>
                  <a:pt x="22164" y="0"/>
                </a:moveTo>
                <a:lnTo>
                  <a:pt x="10634" y="7520"/>
                </a:lnTo>
                <a:lnTo>
                  <a:pt x="2854" y="18865"/>
                </a:lnTo>
                <a:lnTo>
                  <a:pt x="0" y="32861"/>
                </a:lnTo>
                <a:lnTo>
                  <a:pt x="0" y="94253"/>
                </a:lnTo>
                <a:lnTo>
                  <a:pt x="4102" y="97060"/>
                </a:lnTo>
                <a:lnTo>
                  <a:pt x="12344" y="97060"/>
                </a:lnTo>
                <a:lnTo>
                  <a:pt x="16446" y="94253"/>
                </a:lnTo>
                <a:lnTo>
                  <a:pt x="16446" y="88817"/>
                </a:lnTo>
                <a:lnTo>
                  <a:pt x="16657" y="29999"/>
                </a:lnTo>
                <a:lnTo>
                  <a:pt x="23203" y="18539"/>
                </a:lnTo>
                <a:lnTo>
                  <a:pt x="36991" y="13992"/>
                </a:lnTo>
                <a:lnTo>
                  <a:pt x="64405" y="13992"/>
                </a:lnTo>
                <a:lnTo>
                  <a:pt x="63790" y="12868"/>
                </a:lnTo>
                <a:lnTo>
                  <a:pt x="54139" y="5182"/>
                </a:lnTo>
                <a:lnTo>
                  <a:pt x="40285" y="639"/>
                </a:lnTo>
                <a:lnTo>
                  <a:pt x="22164" y="0"/>
                </a:lnTo>
                <a:close/>
              </a:path>
              <a:path w="71120" h="97154">
                <a:moveTo>
                  <a:pt x="64405" y="13992"/>
                </a:moveTo>
                <a:lnTo>
                  <a:pt x="36991" y="13992"/>
                </a:lnTo>
                <a:lnTo>
                  <a:pt x="49321" y="19982"/>
                </a:lnTo>
                <a:lnTo>
                  <a:pt x="54317" y="32861"/>
                </a:lnTo>
                <a:lnTo>
                  <a:pt x="54317" y="94253"/>
                </a:lnTo>
                <a:lnTo>
                  <a:pt x="58432" y="97060"/>
                </a:lnTo>
                <a:lnTo>
                  <a:pt x="66662" y="97060"/>
                </a:lnTo>
                <a:lnTo>
                  <a:pt x="70777" y="94253"/>
                </a:lnTo>
                <a:lnTo>
                  <a:pt x="70777" y="88817"/>
                </a:lnTo>
                <a:lnTo>
                  <a:pt x="69300" y="22936"/>
                </a:lnTo>
                <a:lnTo>
                  <a:pt x="64405" y="13992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65998" y="6346246"/>
            <a:ext cx="56471" cy="90979"/>
          </a:xfrm>
          <a:custGeom>
            <a:avLst/>
            <a:gdLst/>
            <a:ahLst/>
            <a:cxnLst/>
            <a:rect l="l" t="t" r="r" b="b"/>
            <a:pathLst>
              <a:path w="66040" h="100329">
                <a:moveTo>
                  <a:pt x="24055" y="0"/>
                </a:moveTo>
                <a:lnTo>
                  <a:pt x="11457" y="6006"/>
                </a:lnTo>
                <a:lnTo>
                  <a:pt x="3055" y="16363"/>
                </a:lnTo>
                <a:lnTo>
                  <a:pt x="0" y="30360"/>
                </a:lnTo>
                <a:lnTo>
                  <a:pt x="2401" y="80780"/>
                </a:lnTo>
                <a:lnTo>
                  <a:pt x="9969" y="91044"/>
                </a:lnTo>
                <a:lnTo>
                  <a:pt x="22184" y="97585"/>
                </a:lnTo>
                <a:lnTo>
                  <a:pt x="38510" y="99800"/>
                </a:lnTo>
                <a:lnTo>
                  <a:pt x="51135" y="96551"/>
                </a:lnTo>
                <a:lnTo>
                  <a:pt x="61721" y="89122"/>
                </a:lnTo>
                <a:lnTo>
                  <a:pt x="63207" y="87649"/>
                </a:lnTo>
                <a:lnTo>
                  <a:pt x="63868" y="86494"/>
                </a:lnTo>
                <a:lnTo>
                  <a:pt x="65011" y="84855"/>
                </a:lnTo>
                <a:lnTo>
                  <a:pt x="65462" y="83534"/>
                </a:lnTo>
                <a:lnTo>
                  <a:pt x="22212" y="83534"/>
                </a:lnTo>
                <a:lnTo>
                  <a:pt x="16459" y="76956"/>
                </a:lnTo>
                <a:lnTo>
                  <a:pt x="16459" y="21800"/>
                </a:lnTo>
                <a:lnTo>
                  <a:pt x="22212" y="15208"/>
                </a:lnTo>
                <a:lnTo>
                  <a:pt x="65462" y="15208"/>
                </a:lnTo>
                <a:lnTo>
                  <a:pt x="65011" y="13900"/>
                </a:lnTo>
                <a:lnTo>
                  <a:pt x="61802" y="9617"/>
                </a:lnTo>
                <a:lnTo>
                  <a:pt x="53096" y="3640"/>
                </a:lnTo>
                <a:lnTo>
                  <a:pt x="40479" y="381"/>
                </a:lnTo>
                <a:lnTo>
                  <a:pt x="24055" y="0"/>
                </a:lnTo>
                <a:close/>
              </a:path>
              <a:path w="66040" h="100329">
                <a:moveTo>
                  <a:pt x="61239" y="73489"/>
                </a:moveTo>
                <a:lnTo>
                  <a:pt x="54482" y="73489"/>
                </a:lnTo>
                <a:lnTo>
                  <a:pt x="52184" y="74632"/>
                </a:lnTo>
                <a:lnTo>
                  <a:pt x="50368" y="77273"/>
                </a:lnTo>
                <a:lnTo>
                  <a:pt x="46088" y="81744"/>
                </a:lnTo>
                <a:lnTo>
                  <a:pt x="40652" y="83534"/>
                </a:lnTo>
                <a:lnTo>
                  <a:pt x="65462" y="83534"/>
                </a:lnTo>
                <a:lnTo>
                  <a:pt x="65519" y="77273"/>
                </a:lnTo>
                <a:lnTo>
                  <a:pt x="61239" y="73489"/>
                </a:lnTo>
                <a:close/>
              </a:path>
              <a:path w="66040" h="100329">
                <a:moveTo>
                  <a:pt x="65462" y="15208"/>
                </a:moveTo>
                <a:lnTo>
                  <a:pt x="40004" y="15208"/>
                </a:lnTo>
                <a:lnTo>
                  <a:pt x="45923" y="16872"/>
                </a:lnTo>
                <a:lnTo>
                  <a:pt x="50368" y="21470"/>
                </a:lnTo>
                <a:lnTo>
                  <a:pt x="52184" y="24098"/>
                </a:lnTo>
                <a:lnTo>
                  <a:pt x="54482" y="25267"/>
                </a:lnTo>
                <a:lnTo>
                  <a:pt x="61239" y="25267"/>
                </a:lnTo>
                <a:lnTo>
                  <a:pt x="65519" y="21470"/>
                </a:lnTo>
                <a:lnTo>
                  <a:pt x="65462" y="15208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38309" y="6347424"/>
            <a:ext cx="60815" cy="89828"/>
          </a:xfrm>
          <a:custGeom>
            <a:avLst/>
            <a:gdLst/>
            <a:ahLst/>
            <a:cxnLst/>
            <a:rect l="l" t="t" r="r" b="b"/>
            <a:pathLst>
              <a:path w="71120" h="99059">
                <a:moveTo>
                  <a:pt x="22170" y="0"/>
                </a:moveTo>
                <a:lnTo>
                  <a:pt x="10638" y="7522"/>
                </a:lnTo>
                <a:lnTo>
                  <a:pt x="2856" y="18864"/>
                </a:lnTo>
                <a:lnTo>
                  <a:pt x="0" y="32853"/>
                </a:lnTo>
                <a:lnTo>
                  <a:pt x="235" y="67232"/>
                </a:lnTo>
                <a:lnTo>
                  <a:pt x="4529" y="79786"/>
                </a:lnTo>
                <a:lnTo>
                  <a:pt x="13451" y="89727"/>
                </a:lnTo>
                <a:lnTo>
                  <a:pt x="25997" y="96236"/>
                </a:lnTo>
                <a:lnTo>
                  <a:pt x="41164" y="98497"/>
                </a:lnTo>
                <a:lnTo>
                  <a:pt x="53791" y="95256"/>
                </a:lnTo>
                <a:lnTo>
                  <a:pt x="64376" y="87831"/>
                </a:lnTo>
                <a:lnTo>
                  <a:pt x="65862" y="86345"/>
                </a:lnTo>
                <a:lnTo>
                  <a:pt x="66509" y="85190"/>
                </a:lnTo>
                <a:lnTo>
                  <a:pt x="67665" y="83564"/>
                </a:lnTo>
                <a:lnTo>
                  <a:pt x="68095" y="82230"/>
                </a:lnTo>
                <a:lnTo>
                  <a:pt x="43294" y="82230"/>
                </a:lnTo>
                <a:lnTo>
                  <a:pt x="34056" y="82007"/>
                </a:lnTo>
                <a:lnTo>
                  <a:pt x="21619" y="75472"/>
                </a:lnTo>
                <a:lnTo>
                  <a:pt x="16471" y="63295"/>
                </a:lnTo>
                <a:lnTo>
                  <a:pt x="16471" y="52601"/>
                </a:lnTo>
                <a:lnTo>
                  <a:pt x="67017" y="52601"/>
                </a:lnTo>
                <a:lnTo>
                  <a:pt x="70789" y="48817"/>
                </a:lnTo>
                <a:lnTo>
                  <a:pt x="70789" y="44372"/>
                </a:lnTo>
                <a:lnTo>
                  <a:pt x="70221" y="36129"/>
                </a:lnTo>
                <a:lnTo>
                  <a:pt x="16471" y="36129"/>
                </a:lnTo>
                <a:lnTo>
                  <a:pt x="16681" y="30000"/>
                </a:lnTo>
                <a:lnTo>
                  <a:pt x="23224" y="18533"/>
                </a:lnTo>
                <a:lnTo>
                  <a:pt x="37006" y="13982"/>
                </a:lnTo>
                <a:lnTo>
                  <a:pt x="64419" y="13982"/>
                </a:lnTo>
                <a:lnTo>
                  <a:pt x="63802" y="12855"/>
                </a:lnTo>
                <a:lnTo>
                  <a:pt x="54152" y="5173"/>
                </a:lnTo>
                <a:lnTo>
                  <a:pt x="40297" y="634"/>
                </a:lnTo>
                <a:lnTo>
                  <a:pt x="22170" y="0"/>
                </a:lnTo>
                <a:close/>
              </a:path>
              <a:path w="71120" h="99059">
                <a:moveTo>
                  <a:pt x="63881" y="72185"/>
                </a:moveTo>
                <a:lnTo>
                  <a:pt x="57124" y="72185"/>
                </a:lnTo>
                <a:lnTo>
                  <a:pt x="54825" y="73340"/>
                </a:lnTo>
                <a:lnTo>
                  <a:pt x="53022" y="75969"/>
                </a:lnTo>
                <a:lnTo>
                  <a:pt x="48742" y="80440"/>
                </a:lnTo>
                <a:lnTo>
                  <a:pt x="43294" y="82230"/>
                </a:lnTo>
                <a:lnTo>
                  <a:pt x="68095" y="82230"/>
                </a:lnTo>
                <a:lnTo>
                  <a:pt x="68148" y="75969"/>
                </a:lnTo>
                <a:lnTo>
                  <a:pt x="63881" y="72185"/>
                </a:lnTo>
                <a:close/>
              </a:path>
              <a:path w="71120" h="99059">
                <a:moveTo>
                  <a:pt x="64419" y="13982"/>
                </a:moveTo>
                <a:lnTo>
                  <a:pt x="37006" y="13982"/>
                </a:lnTo>
                <a:lnTo>
                  <a:pt x="49331" y="19967"/>
                </a:lnTo>
                <a:lnTo>
                  <a:pt x="54330" y="32853"/>
                </a:lnTo>
                <a:lnTo>
                  <a:pt x="54330" y="36129"/>
                </a:lnTo>
                <a:lnTo>
                  <a:pt x="70221" y="36129"/>
                </a:lnTo>
                <a:lnTo>
                  <a:pt x="69311" y="22921"/>
                </a:lnTo>
                <a:lnTo>
                  <a:pt x="64419" y="13982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15154" y="6345133"/>
            <a:ext cx="52669" cy="92131"/>
          </a:xfrm>
          <a:custGeom>
            <a:avLst/>
            <a:gdLst/>
            <a:ahLst/>
            <a:cxnLst/>
            <a:rect l="l" t="t" r="r" b="b"/>
            <a:pathLst>
              <a:path w="61595" h="101600">
                <a:moveTo>
                  <a:pt x="10858" y="75387"/>
                </a:moveTo>
                <a:lnTo>
                  <a:pt x="4267" y="75387"/>
                </a:lnTo>
                <a:lnTo>
                  <a:pt x="0" y="79159"/>
                </a:lnTo>
                <a:lnTo>
                  <a:pt x="0" y="85242"/>
                </a:lnTo>
                <a:lnTo>
                  <a:pt x="482" y="86893"/>
                </a:lnTo>
                <a:lnTo>
                  <a:pt x="5038" y="92457"/>
                </a:lnTo>
                <a:lnTo>
                  <a:pt x="16675" y="99016"/>
                </a:lnTo>
                <a:lnTo>
                  <a:pt x="29464" y="101219"/>
                </a:lnTo>
                <a:lnTo>
                  <a:pt x="32949" y="101068"/>
                </a:lnTo>
                <a:lnTo>
                  <a:pt x="44375" y="98051"/>
                </a:lnTo>
                <a:lnTo>
                  <a:pt x="53810" y="90688"/>
                </a:lnTo>
                <a:lnTo>
                  <a:pt x="56723" y="84759"/>
                </a:lnTo>
                <a:lnTo>
                  <a:pt x="24345" y="84759"/>
                </a:lnTo>
                <a:lnTo>
                  <a:pt x="18923" y="83274"/>
                </a:lnTo>
                <a:lnTo>
                  <a:pt x="15468" y="79489"/>
                </a:lnTo>
                <a:lnTo>
                  <a:pt x="15138" y="78994"/>
                </a:lnTo>
                <a:lnTo>
                  <a:pt x="13335" y="76517"/>
                </a:lnTo>
                <a:lnTo>
                  <a:pt x="10858" y="75387"/>
                </a:lnTo>
                <a:close/>
              </a:path>
              <a:path w="61595" h="101600">
                <a:moveTo>
                  <a:pt x="29680" y="0"/>
                </a:moveTo>
                <a:lnTo>
                  <a:pt x="19274" y="2100"/>
                </a:lnTo>
                <a:lnTo>
                  <a:pt x="10334" y="8638"/>
                </a:lnTo>
                <a:lnTo>
                  <a:pt x="4641" y="20816"/>
                </a:lnTo>
                <a:lnTo>
                  <a:pt x="3975" y="39838"/>
                </a:lnTo>
                <a:lnTo>
                  <a:pt x="12514" y="48330"/>
                </a:lnTo>
                <a:lnTo>
                  <a:pt x="23672" y="53883"/>
                </a:lnTo>
                <a:lnTo>
                  <a:pt x="34854" y="58398"/>
                </a:lnTo>
                <a:lnTo>
                  <a:pt x="43466" y="63776"/>
                </a:lnTo>
                <a:lnTo>
                  <a:pt x="46913" y="71920"/>
                </a:lnTo>
                <a:lnTo>
                  <a:pt x="46913" y="78181"/>
                </a:lnTo>
                <a:lnTo>
                  <a:pt x="41148" y="84759"/>
                </a:lnTo>
                <a:lnTo>
                  <a:pt x="56723" y="84759"/>
                </a:lnTo>
                <a:lnTo>
                  <a:pt x="59870" y="78355"/>
                </a:lnTo>
                <a:lnTo>
                  <a:pt x="61171" y="60426"/>
                </a:lnTo>
                <a:lnTo>
                  <a:pt x="53059" y="50165"/>
                </a:lnTo>
                <a:lnTo>
                  <a:pt x="41693" y="43634"/>
                </a:lnTo>
                <a:lnTo>
                  <a:pt x="29977" y="38871"/>
                </a:lnTo>
                <a:lnTo>
                  <a:pt x="20818" y="33917"/>
                </a:lnTo>
                <a:lnTo>
                  <a:pt x="17119" y="26809"/>
                </a:lnTo>
                <a:lnTo>
                  <a:pt x="17119" y="21209"/>
                </a:lnTo>
                <a:lnTo>
                  <a:pt x="21717" y="16446"/>
                </a:lnTo>
                <a:lnTo>
                  <a:pt x="59521" y="16446"/>
                </a:lnTo>
                <a:lnTo>
                  <a:pt x="59423" y="15964"/>
                </a:lnTo>
                <a:lnTo>
                  <a:pt x="54034" y="9301"/>
                </a:lnTo>
                <a:lnTo>
                  <a:pt x="42781" y="2458"/>
                </a:lnTo>
                <a:lnTo>
                  <a:pt x="29680" y="0"/>
                </a:lnTo>
                <a:close/>
              </a:path>
              <a:path w="61595" h="101600">
                <a:moveTo>
                  <a:pt x="59521" y="16446"/>
                </a:moveTo>
                <a:lnTo>
                  <a:pt x="36550" y="16446"/>
                </a:lnTo>
                <a:lnTo>
                  <a:pt x="40830" y="19075"/>
                </a:lnTo>
                <a:lnTo>
                  <a:pt x="44615" y="23355"/>
                </a:lnTo>
                <a:lnTo>
                  <a:pt x="46253" y="26149"/>
                </a:lnTo>
                <a:lnTo>
                  <a:pt x="48717" y="27305"/>
                </a:lnTo>
                <a:lnTo>
                  <a:pt x="55626" y="27305"/>
                </a:lnTo>
                <a:lnTo>
                  <a:pt x="59753" y="23672"/>
                </a:lnTo>
                <a:lnTo>
                  <a:pt x="59753" y="17589"/>
                </a:lnTo>
                <a:lnTo>
                  <a:pt x="59521" y="16446"/>
                </a:lnTo>
                <a:close/>
              </a:path>
            </a:pathLst>
          </a:custGeom>
          <a:solidFill>
            <a:srgbClr val="778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78756" y="5806174"/>
            <a:ext cx="396385" cy="420348"/>
          </a:xfrm>
          <a:custGeom>
            <a:avLst/>
            <a:gdLst/>
            <a:ahLst/>
            <a:cxnLst/>
            <a:rect l="l" t="t" r="r" b="b"/>
            <a:pathLst>
              <a:path w="463550" h="463550">
                <a:moveTo>
                  <a:pt x="85420" y="0"/>
                </a:moveTo>
                <a:lnTo>
                  <a:pt x="44456" y="10533"/>
                </a:lnTo>
                <a:lnTo>
                  <a:pt x="14216" y="38381"/>
                </a:lnTo>
                <a:lnTo>
                  <a:pt x="329" y="77913"/>
                </a:lnTo>
                <a:lnTo>
                  <a:pt x="0" y="377863"/>
                </a:lnTo>
                <a:lnTo>
                  <a:pt x="1239" y="392361"/>
                </a:lnTo>
                <a:lnTo>
                  <a:pt x="18170" y="430376"/>
                </a:lnTo>
                <a:lnTo>
                  <a:pt x="50538" y="455790"/>
                </a:lnTo>
                <a:lnTo>
                  <a:pt x="463283" y="463283"/>
                </a:lnTo>
                <a:lnTo>
                  <a:pt x="463283" y="85420"/>
                </a:lnTo>
                <a:lnTo>
                  <a:pt x="452749" y="44456"/>
                </a:lnTo>
                <a:lnTo>
                  <a:pt x="424902" y="14216"/>
                </a:lnTo>
                <a:lnTo>
                  <a:pt x="385370" y="329"/>
                </a:lnTo>
                <a:lnTo>
                  <a:pt x="85420" y="0"/>
                </a:lnTo>
                <a:close/>
              </a:path>
            </a:pathLst>
          </a:custGeom>
          <a:solidFill>
            <a:srgbClr val="D31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69720" y="5927700"/>
            <a:ext cx="213395" cy="59885"/>
          </a:xfrm>
          <a:custGeom>
            <a:avLst/>
            <a:gdLst/>
            <a:ahLst/>
            <a:cxnLst/>
            <a:rect l="l" t="t" r="r" b="b"/>
            <a:pathLst>
              <a:path w="249554" h="66040">
                <a:moveTo>
                  <a:pt x="217538" y="0"/>
                </a:moveTo>
                <a:lnTo>
                  <a:pt x="22238" y="1575"/>
                </a:lnTo>
                <a:lnTo>
                  <a:pt x="10010" y="8820"/>
                </a:lnTo>
                <a:lnTo>
                  <a:pt x="2534" y="19992"/>
                </a:lnTo>
                <a:lnTo>
                  <a:pt x="0" y="32918"/>
                </a:lnTo>
                <a:lnTo>
                  <a:pt x="1144" y="41684"/>
                </a:lnTo>
                <a:lnTo>
                  <a:pt x="7006" y="53686"/>
                </a:lnTo>
                <a:lnTo>
                  <a:pt x="17673" y="62483"/>
                </a:lnTo>
                <a:lnTo>
                  <a:pt x="32956" y="65900"/>
                </a:lnTo>
                <a:lnTo>
                  <a:pt x="221096" y="65737"/>
                </a:lnTo>
                <a:lnTo>
                  <a:pt x="233732" y="61768"/>
                </a:lnTo>
                <a:lnTo>
                  <a:pt x="242801" y="53038"/>
                </a:lnTo>
                <a:lnTo>
                  <a:pt x="248083" y="40273"/>
                </a:lnTo>
                <a:lnTo>
                  <a:pt x="249356" y="24199"/>
                </a:lnTo>
                <a:lnTo>
                  <a:pt x="243491" y="12203"/>
                </a:lnTo>
                <a:lnTo>
                  <a:pt x="232817" y="3413"/>
                </a:lnTo>
                <a:lnTo>
                  <a:pt x="2175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69720" y="6044944"/>
            <a:ext cx="213395" cy="59885"/>
          </a:xfrm>
          <a:custGeom>
            <a:avLst/>
            <a:gdLst/>
            <a:ahLst/>
            <a:cxnLst/>
            <a:rect l="l" t="t" r="r" b="b"/>
            <a:pathLst>
              <a:path w="249554" h="66040">
                <a:moveTo>
                  <a:pt x="217538" y="0"/>
                </a:moveTo>
                <a:lnTo>
                  <a:pt x="22196" y="1591"/>
                </a:lnTo>
                <a:lnTo>
                  <a:pt x="9991" y="8853"/>
                </a:lnTo>
                <a:lnTo>
                  <a:pt x="2529" y="20040"/>
                </a:lnTo>
                <a:lnTo>
                  <a:pt x="0" y="32981"/>
                </a:lnTo>
                <a:lnTo>
                  <a:pt x="1136" y="41704"/>
                </a:lnTo>
                <a:lnTo>
                  <a:pt x="6993" y="53700"/>
                </a:lnTo>
                <a:lnTo>
                  <a:pt x="17663" y="62496"/>
                </a:lnTo>
                <a:lnTo>
                  <a:pt x="32956" y="65912"/>
                </a:lnTo>
                <a:lnTo>
                  <a:pt x="221107" y="65748"/>
                </a:lnTo>
                <a:lnTo>
                  <a:pt x="233738" y="61781"/>
                </a:lnTo>
                <a:lnTo>
                  <a:pt x="242803" y="53056"/>
                </a:lnTo>
                <a:lnTo>
                  <a:pt x="248079" y="40290"/>
                </a:lnTo>
                <a:lnTo>
                  <a:pt x="249347" y="24206"/>
                </a:lnTo>
                <a:lnTo>
                  <a:pt x="243475" y="12203"/>
                </a:lnTo>
                <a:lnTo>
                  <a:pt x="232805" y="3412"/>
                </a:lnTo>
                <a:lnTo>
                  <a:pt x="2175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87581" y="5806254"/>
            <a:ext cx="242718" cy="420348"/>
          </a:xfrm>
          <a:custGeom>
            <a:avLst/>
            <a:gdLst/>
            <a:ahLst/>
            <a:cxnLst/>
            <a:rect l="l" t="t" r="r" b="b"/>
            <a:pathLst>
              <a:path w="283845" h="463550">
                <a:moveTo>
                  <a:pt x="147358" y="0"/>
                </a:moveTo>
                <a:lnTo>
                  <a:pt x="23946" y="1105"/>
                </a:lnTo>
                <a:lnTo>
                  <a:pt x="11690" y="7565"/>
                </a:lnTo>
                <a:lnTo>
                  <a:pt x="3184" y="18435"/>
                </a:lnTo>
                <a:lnTo>
                  <a:pt x="0" y="32143"/>
                </a:lnTo>
                <a:lnTo>
                  <a:pt x="1105" y="439159"/>
                </a:lnTo>
                <a:lnTo>
                  <a:pt x="7565" y="451414"/>
                </a:lnTo>
                <a:lnTo>
                  <a:pt x="18435" y="459920"/>
                </a:lnTo>
                <a:lnTo>
                  <a:pt x="32143" y="463105"/>
                </a:lnTo>
                <a:lnTo>
                  <a:pt x="147358" y="463105"/>
                </a:lnTo>
                <a:lnTo>
                  <a:pt x="194365" y="454713"/>
                </a:lnTo>
                <a:lnTo>
                  <a:pt x="230274" y="434658"/>
                </a:lnTo>
                <a:lnTo>
                  <a:pt x="258515" y="404768"/>
                </a:lnTo>
                <a:lnTo>
                  <a:pt x="262215" y="398818"/>
                </a:lnTo>
                <a:lnTo>
                  <a:pt x="64287" y="398818"/>
                </a:lnTo>
                <a:lnTo>
                  <a:pt x="64287" y="255384"/>
                </a:lnTo>
                <a:lnTo>
                  <a:pt x="264127" y="255384"/>
                </a:lnTo>
                <a:lnTo>
                  <a:pt x="260937" y="249643"/>
                </a:lnTo>
                <a:lnTo>
                  <a:pt x="253741" y="238734"/>
                </a:lnTo>
                <a:lnTo>
                  <a:pt x="245755" y="228379"/>
                </a:lnTo>
                <a:lnTo>
                  <a:pt x="237048" y="218640"/>
                </a:lnTo>
                <a:lnTo>
                  <a:pt x="245713" y="209230"/>
                </a:lnTo>
                <a:lnTo>
                  <a:pt x="253345" y="199040"/>
                </a:lnTo>
                <a:lnTo>
                  <a:pt x="258116" y="191096"/>
                </a:lnTo>
                <a:lnTo>
                  <a:pt x="64287" y="191096"/>
                </a:lnTo>
                <a:lnTo>
                  <a:pt x="64287" y="64287"/>
                </a:lnTo>
                <a:lnTo>
                  <a:pt x="258279" y="64287"/>
                </a:lnTo>
                <a:lnTo>
                  <a:pt x="254314" y="57521"/>
                </a:lnTo>
                <a:lnTo>
                  <a:pt x="226330" y="27220"/>
                </a:lnTo>
                <a:lnTo>
                  <a:pt x="189846" y="7218"/>
                </a:lnTo>
                <a:lnTo>
                  <a:pt x="162034" y="832"/>
                </a:lnTo>
                <a:lnTo>
                  <a:pt x="147358" y="0"/>
                </a:lnTo>
                <a:close/>
              </a:path>
              <a:path w="283845" h="463550">
                <a:moveTo>
                  <a:pt x="264127" y="255384"/>
                </a:moveTo>
                <a:lnTo>
                  <a:pt x="64287" y="255384"/>
                </a:lnTo>
                <a:lnTo>
                  <a:pt x="159336" y="256396"/>
                </a:lnTo>
                <a:lnTo>
                  <a:pt x="171669" y="259754"/>
                </a:lnTo>
                <a:lnTo>
                  <a:pt x="201863" y="283050"/>
                </a:lnTo>
                <a:lnTo>
                  <a:pt x="217169" y="324283"/>
                </a:lnTo>
                <a:lnTo>
                  <a:pt x="217923" y="341591"/>
                </a:lnTo>
                <a:lnTo>
                  <a:pt x="213744" y="355028"/>
                </a:lnTo>
                <a:lnTo>
                  <a:pt x="187644" y="386562"/>
                </a:lnTo>
                <a:lnTo>
                  <a:pt x="147358" y="398818"/>
                </a:lnTo>
                <a:lnTo>
                  <a:pt x="262215" y="398818"/>
                </a:lnTo>
                <a:lnTo>
                  <a:pt x="280611" y="352971"/>
                </a:lnTo>
                <a:lnTo>
                  <a:pt x="283592" y="323247"/>
                </a:lnTo>
                <a:lnTo>
                  <a:pt x="282608" y="310319"/>
                </a:lnTo>
                <a:lnTo>
                  <a:pt x="280415" y="297572"/>
                </a:lnTo>
                <a:lnTo>
                  <a:pt x="277080" y="285070"/>
                </a:lnTo>
                <a:lnTo>
                  <a:pt x="272676" y="272872"/>
                </a:lnTo>
                <a:lnTo>
                  <a:pt x="267272" y="261043"/>
                </a:lnTo>
                <a:lnTo>
                  <a:pt x="264127" y="255384"/>
                </a:lnTo>
                <a:close/>
              </a:path>
              <a:path w="283845" h="463550">
                <a:moveTo>
                  <a:pt x="258279" y="64287"/>
                </a:moveTo>
                <a:lnTo>
                  <a:pt x="64287" y="64287"/>
                </a:lnTo>
                <a:lnTo>
                  <a:pt x="156097" y="64884"/>
                </a:lnTo>
                <a:lnTo>
                  <a:pt x="169675" y="68321"/>
                </a:lnTo>
                <a:lnTo>
                  <a:pt x="201000" y="93674"/>
                </a:lnTo>
                <a:lnTo>
                  <a:pt x="210489" y="119557"/>
                </a:lnTo>
                <a:lnTo>
                  <a:pt x="210483" y="128320"/>
                </a:lnTo>
                <a:lnTo>
                  <a:pt x="196303" y="167597"/>
                </a:lnTo>
                <a:lnTo>
                  <a:pt x="161696" y="189440"/>
                </a:lnTo>
                <a:lnTo>
                  <a:pt x="147358" y="191096"/>
                </a:lnTo>
                <a:lnTo>
                  <a:pt x="258116" y="191096"/>
                </a:lnTo>
                <a:lnTo>
                  <a:pt x="272773" y="151423"/>
                </a:lnTo>
                <a:lnTo>
                  <a:pt x="275294" y="124168"/>
                </a:lnTo>
                <a:lnTo>
                  <a:pt x="274096" y="109653"/>
                </a:lnTo>
                <a:lnTo>
                  <a:pt x="271306" y="95639"/>
                </a:lnTo>
                <a:lnTo>
                  <a:pt x="267017" y="82218"/>
                </a:lnTo>
                <a:lnTo>
                  <a:pt x="261323" y="69481"/>
                </a:lnTo>
                <a:lnTo>
                  <a:pt x="258279" y="64287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62076" y="5914700"/>
            <a:ext cx="211767" cy="316700"/>
          </a:xfrm>
          <a:custGeom>
            <a:avLst/>
            <a:gdLst/>
            <a:ahLst/>
            <a:cxnLst/>
            <a:rect l="l" t="t" r="r" b="b"/>
            <a:pathLst>
              <a:path w="247650" h="349250">
                <a:moveTo>
                  <a:pt x="112418" y="0"/>
                </a:moveTo>
                <a:lnTo>
                  <a:pt x="71439" y="11029"/>
                </a:lnTo>
                <a:lnTo>
                  <a:pt x="37414" y="34543"/>
                </a:lnTo>
                <a:lnTo>
                  <a:pt x="13001" y="67885"/>
                </a:lnTo>
                <a:lnTo>
                  <a:pt x="852" y="108492"/>
                </a:lnTo>
                <a:lnTo>
                  <a:pt x="0" y="226480"/>
                </a:lnTo>
                <a:lnTo>
                  <a:pt x="996" y="240562"/>
                </a:lnTo>
                <a:lnTo>
                  <a:pt x="13654" y="279880"/>
                </a:lnTo>
                <a:lnTo>
                  <a:pt x="38634" y="312717"/>
                </a:lnTo>
                <a:lnTo>
                  <a:pt x="73128" y="336388"/>
                </a:lnTo>
                <a:lnTo>
                  <a:pt x="114327" y="348206"/>
                </a:lnTo>
                <a:lnTo>
                  <a:pt x="129065" y="349047"/>
                </a:lnTo>
                <a:lnTo>
                  <a:pt x="129907" y="349044"/>
                </a:lnTo>
                <a:lnTo>
                  <a:pt x="170412" y="343266"/>
                </a:lnTo>
                <a:lnTo>
                  <a:pt x="205344" y="327136"/>
                </a:lnTo>
                <a:lnTo>
                  <a:pt x="231877" y="301739"/>
                </a:lnTo>
                <a:lnTo>
                  <a:pt x="236190" y="295554"/>
                </a:lnTo>
                <a:lnTo>
                  <a:pt x="238209" y="289636"/>
                </a:lnTo>
                <a:lnTo>
                  <a:pt x="238206" y="283340"/>
                </a:lnTo>
                <a:lnTo>
                  <a:pt x="115850" y="283340"/>
                </a:lnTo>
                <a:lnTo>
                  <a:pt x="102198" y="278812"/>
                </a:lnTo>
                <a:lnTo>
                  <a:pt x="71351" y="251116"/>
                </a:lnTo>
                <a:lnTo>
                  <a:pt x="64270" y="225514"/>
                </a:lnTo>
                <a:lnTo>
                  <a:pt x="64270" y="193954"/>
                </a:lnTo>
                <a:lnTo>
                  <a:pt x="223128" y="192848"/>
                </a:lnTo>
                <a:lnTo>
                  <a:pt x="235383" y="186389"/>
                </a:lnTo>
                <a:lnTo>
                  <a:pt x="243889" y="175519"/>
                </a:lnTo>
                <a:lnTo>
                  <a:pt x="247074" y="161810"/>
                </a:lnTo>
                <a:lnTo>
                  <a:pt x="246975" y="129667"/>
                </a:lnTo>
                <a:lnTo>
                  <a:pt x="64270" y="129667"/>
                </a:lnTo>
                <a:lnTo>
                  <a:pt x="64300" y="121100"/>
                </a:lnTo>
                <a:lnTo>
                  <a:pt x="78517" y="85041"/>
                </a:lnTo>
                <a:lnTo>
                  <a:pt x="115655" y="65670"/>
                </a:lnTo>
                <a:lnTo>
                  <a:pt x="132361" y="64418"/>
                </a:lnTo>
                <a:lnTo>
                  <a:pt x="231856" y="64418"/>
                </a:lnTo>
                <a:lnTo>
                  <a:pt x="225287" y="53937"/>
                </a:lnTo>
                <a:lnTo>
                  <a:pt x="196701" y="25323"/>
                </a:lnTo>
                <a:lnTo>
                  <a:pt x="158508" y="6565"/>
                </a:lnTo>
                <a:lnTo>
                  <a:pt x="128553" y="689"/>
                </a:lnTo>
                <a:lnTo>
                  <a:pt x="112418" y="0"/>
                </a:lnTo>
                <a:close/>
              </a:path>
              <a:path w="247650" h="349250">
                <a:moveTo>
                  <a:pt x="198831" y="251621"/>
                </a:moveTo>
                <a:lnTo>
                  <a:pt x="187780" y="256692"/>
                </a:lnTo>
                <a:lnTo>
                  <a:pt x="177417" y="267240"/>
                </a:lnTo>
                <a:lnTo>
                  <a:pt x="169349" y="273569"/>
                </a:lnTo>
                <a:lnTo>
                  <a:pt x="159742" y="278386"/>
                </a:lnTo>
                <a:lnTo>
                  <a:pt x="148011" y="281649"/>
                </a:lnTo>
                <a:lnTo>
                  <a:pt x="133575" y="283315"/>
                </a:lnTo>
                <a:lnTo>
                  <a:pt x="115850" y="283340"/>
                </a:lnTo>
                <a:lnTo>
                  <a:pt x="238206" y="283340"/>
                </a:lnTo>
                <a:lnTo>
                  <a:pt x="238206" y="282687"/>
                </a:lnTo>
                <a:lnTo>
                  <a:pt x="235220" y="270716"/>
                </a:lnTo>
                <a:lnTo>
                  <a:pt x="227164" y="260668"/>
                </a:lnTo>
                <a:lnTo>
                  <a:pt x="214786" y="253863"/>
                </a:lnTo>
                <a:lnTo>
                  <a:pt x="198831" y="251621"/>
                </a:lnTo>
                <a:close/>
              </a:path>
              <a:path w="247650" h="349250">
                <a:moveTo>
                  <a:pt x="231856" y="64418"/>
                </a:moveTo>
                <a:lnTo>
                  <a:pt x="132361" y="64418"/>
                </a:lnTo>
                <a:lnTo>
                  <a:pt x="146126" y="68101"/>
                </a:lnTo>
                <a:lnTo>
                  <a:pt x="158271" y="74743"/>
                </a:lnTo>
                <a:lnTo>
                  <a:pt x="168401" y="83951"/>
                </a:lnTo>
                <a:lnTo>
                  <a:pt x="176124" y="95332"/>
                </a:lnTo>
                <a:lnTo>
                  <a:pt x="181046" y="108492"/>
                </a:lnTo>
                <a:lnTo>
                  <a:pt x="182774" y="123037"/>
                </a:lnTo>
                <a:lnTo>
                  <a:pt x="182774" y="129667"/>
                </a:lnTo>
                <a:lnTo>
                  <a:pt x="246975" y="129667"/>
                </a:lnTo>
                <a:lnTo>
                  <a:pt x="242556" y="90072"/>
                </a:lnTo>
                <a:lnTo>
                  <a:pt x="232385" y="65262"/>
                </a:lnTo>
                <a:lnTo>
                  <a:pt x="231856" y="64418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15719" y="5807038"/>
            <a:ext cx="55384" cy="419196"/>
          </a:xfrm>
          <a:custGeom>
            <a:avLst/>
            <a:gdLst/>
            <a:ahLst/>
            <a:cxnLst/>
            <a:rect l="l" t="t" r="r" b="b"/>
            <a:pathLst>
              <a:path w="64770" h="462279">
                <a:moveTo>
                  <a:pt x="24444" y="0"/>
                </a:moveTo>
                <a:lnTo>
                  <a:pt x="12292" y="5501"/>
                </a:lnTo>
                <a:lnTo>
                  <a:pt x="3430" y="15969"/>
                </a:lnTo>
                <a:lnTo>
                  <a:pt x="0" y="31278"/>
                </a:lnTo>
                <a:lnTo>
                  <a:pt x="1204" y="439559"/>
                </a:lnTo>
                <a:lnTo>
                  <a:pt x="8046" y="452075"/>
                </a:lnTo>
                <a:lnTo>
                  <a:pt x="19077" y="459678"/>
                </a:lnTo>
                <a:lnTo>
                  <a:pt x="32156" y="462240"/>
                </a:lnTo>
                <a:lnTo>
                  <a:pt x="39851" y="461378"/>
                </a:lnTo>
                <a:lnTo>
                  <a:pt x="52001" y="455880"/>
                </a:lnTo>
                <a:lnTo>
                  <a:pt x="60859" y="445410"/>
                </a:lnTo>
                <a:lnTo>
                  <a:pt x="64287" y="430096"/>
                </a:lnTo>
                <a:lnTo>
                  <a:pt x="64271" y="30137"/>
                </a:lnTo>
                <a:lnTo>
                  <a:pt x="61077" y="16718"/>
                </a:lnTo>
                <a:lnTo>
                  <a:pt x="52864" y="7113"/>
                </a:lnTo>
                <a:lnTo>
                  <a:pt x="40398" y="1487"/>
                </a:lnTo>
                <a:lnTo>
                  <a:pt x="24444" y="0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02473" y="5801783"/>
            <a:ext cx="193848" cy="424954"/>
          </a:xfrm>
          <a:custGeom>
            <a:avLst/>
            <a:gdLst/>
            <a:ahLst/>
            <a:cxnLst/>
            <a:rect l="l" t="t" r="r" b="b"/>
            <a:pathLst>
              <a:path w="226695" h="468629">
                <a:moveTo>
                  <a:pt x="143424" y="0"/>
                </a:moveTo>
                <a:lnTo>
                  <a:pt x="102074" y="13025"/>
                </a:lnTo>
                <a:lnTo>
                  <a:pt x="71937" y="40367"/>
                </a:lnTo>
                <a:lnTo>
                  <a:pt x="56762" y="78509"/>
                </a:lnTo>
                <a:lnTo>
                  <a:pt x="55677" y="93016"/>
                </a:lnTo>
                <a:lnTo>
                  <a:pt x="55677" y="129554"/>
                </a:lnTo>
                <a:lnTo>
                  <a:pt x="30129" y="129570"/>
                </a:lnTo>
                <a:lnTo>
                  <a:pt x="16714" y="132771"/>
                </a:lnTo>
                <a:lnTo>
                  <a:pt x="7112" y="140992"/>
                </a:lnTo>
                <a:lnTo>
                  <a:pt x="1487" y="153461"/>
                </a:lnTo>
                <a:lnTo>
                  <a:pt x="0" y="169410"/>
                </a:lnTo>
                <a:lnTo>
                  <a:pt x="5499" y="181560"/>
                </a:lnTo>
                <a:lnTo>
                  <a:pt x="15968" y="190423"/>
                </a:lnTo>
                <a:lnTo>
                  <a:pt x="31280" y="193854"/>
                </a:lnTo>
                <a:lnTo>
                  <a:pt x="55677" y="193854"/>
                </a:lnTo>
                <a:lnTo>
                  <a:pt x="56878" y="445345"/>
                </a:lnTo>
                <a:lnTo>
                  <a:pt x="63714" y="457866"/>
                </a:lnTo>
                <a:lnTo>
                  <a:pt x="74742" y="465471"/>
                </a:lnTo>
                <a:lnTo>
                  <a:pt x="87820" y="468034"/>
                </a:lnTo>
                <a:lnTo>
                  <a:pt x="95524" y="467171"/>
                </a:lnTo>
                <a:lnTo>
                  <a:pt x="107675" y="461671"/>
                </a:lnTo>
                <a:lnTo>
                  <a:pt x="116535" y="451202"/>
                </a:lnTo>
                <a:lnTo>
                  <a:pt x="119964" y="435891"/>
                </a:lnTo>
                <a:lnTo>
                  <a:pt x="119964" y="193854"/>
                </a:lnTo>
                <a:lnTo>
                  <a:pt x="188681" y="193838"/>
                </a:lnTo>
                <a:lnTo>
                  <a:pt x="202095" y="190636"/>
                </a:lnTo>
                <a:lnTo>
                  <a:pt x="211696" y="182416"/>
                </a:lnTo>
                <a:lnTo>
                  <a:pt x="217320" y="169946"/>
                </a:lnTo>
                <a:lnTo>
                  <a:pt x="218807" y="153998"/>
                </a:lnTo>
                <a:lnTo>
                  <a:pt x="213305" y="141846"/>
                </a:lnTo>
                <a:lnTo>
                  <a:pt x="202837" y="132984"/>
                </a:lnTo>
                <a:lnTo>
                  <a:pt x="187528" y="129554"/>
                </a:lnTo>
                <a:lnTo>
                  <a:pt x="119964" y="129554"/>
                </a:lnTo>
                <a:lnTo>
                  <a:pt x="121142" y="84808"/>
                </a:lnTo>
                <a:lnTo>
                  <a:pt x="126978" y="74450"/>
                </a:lnTo>
                <a:lnTo>
                  <a:pt x="138689" y="66734"/>
                </a:lnTo>
                <a:lnTo>
                  <a:pt x="157366" y="63728"/>
                </a:lnTo>
                <a:lnTo>
                  <a:pt x="220306" y="63728"/>
                </a:lnTo>
                <a:lnTo>
                  <a:pt x="224103" y="57482"/>
                </a:lnTo>
                <a:lnTo>
                  <a:pt x="210443" y="15645"/>
                </a:lnTo>
                <a:lnTo>
                  <a:pt x="165780" y="965"/>
                </a:lnTo>
                <a:lnTo>
                  <a:pt x="143424" y="0"/>
                </a:lnTo>
                <a:close/>
              </a:path>
              <a:path w="226695" h="468629">
                <a:moveTo>
                  <a:pt x="220306" y="63728"/>
                </a:moveTo>
                <a:lnTo>
                  <a:pt x="157366" y="63728"/>
                </a:lnTo>
                <a:lnTo>
                  <a:pt x="171628" y="66801"/>
                </a:lnTo>
                <a:lnTo>
                  <a:pt x="181232" y="71404"/>
                </a:lnTo>
                <a:lnTo>
                  <a:pt x="190997" y="75031"/>
                </a:lnTo>
                <a:lnTo>
                  <a:pt x="206332" y="75446"/>
                </a:lnTo>
                <a:lnTo>
                  <a:pt x="217003" y="69163"/>
                </a:lnTo>
                <a:lnTo>
                  <a:pt x="220306" y="63728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24865" y="5807041"/>
            <a:ext cx="55384" cy="419196"/>
          </a:xfrm>
          <a:custGeom>
            <a:avLst/>
            <a:gdLst/>
            <a:ahLst/>
            <a:cxnLst/>
            <a:rect l="l" t="t" r="r" b="b"/>
            <a:pathLst>
              <a:path w="64770" h="462279">
                <a:moveTo>
                  <a:pt x="24444" y="0"/>
                </a:moveTo>
                <a:lnTo>
                  <a:pt x="12294" y="5499"/>
                </a:lnTo>
                <a:lnTo>
                  <a:pt x="3431" y="15968"/>
                </a:lnTo>
                <a:lnTo>
                  <a:pt x="0" y="31280"/>
                </a:lnTo>
                <a:lnTo>
                  <a:pt x="1202" y="63793"/>
                </a:lnTo>
                <a:lnTo>
                  <a:pt x="8041" y="76313"/>
                </a:lnTo>
                <a:lnTo>
                  <a:pt x="19070" y="83921"/>
                </a:lnTo>
                <a:lnTo>
                  <a:pt x="32143" y="86487"/>
                </a:lnTo>
                <a:lnTo>
                  <a:pt x="39847" y="85623"/>
                </a:lnTo>
                <a:lnTo>
                  <a:pt x="51998" y="80119"/>
                </a:lnTo>
                <a:lnTo>
                  <a:pt x="60858" y="69649"/>
                </a:lnTo>
                <a:lnTo>
                  <a:pt x="64287" y="54343"/>
                </a:lnTo>
                <a:lnTo>
                  <a:pt x="64271" y="30140"/>
                </a:lnTo>
                <a:lnTo>
                  <a:pt x="61075" y="16720"/>
                </a:lnTo>
                <a:lnTo>
                  <a:pt x="52860" y="7115"/>
                </a:lnTo>
                <a:lnTo>
                  <a:pt x="40393" y="1488"/>
                </a:lnTo>
                <a:lnTo>
                  <a:pt x="24444" y="0"/>
                </a:lnTo>
                <a:close/>
              </a:path>
              <a:path w="64770" h="462279">
                <a:moveTo>
                  <a:pt x="24444" y="124625"/>
                </a:moveTo>
                <a:lnTo>
                  <a:pt x="12294" y="130124"/>
                </a:lnTo>
                <a:lnTo>
                  <a:pt x="3431" y="140593"/>
                </a:lnTo>
                <a:lnTo>
                  <a:pt x="0" y="155905"/>
                </a:lnTo>
                <a:lnTo>
                  <a:pt x="1202" y="439548"/>
                </a:lnTo>
                <a:lnTo>
                  <a:pt x="8041" y="452068"/>
                </a:lnTo>
                <a:lnTo>
                  <a:pt x="19070" y="459676"/>
                </a:lnTo>
                <a:lnTo>
                  <a:pt x="32143" y="462242"/>
                </a:lnTo>
                <a:lnTo>
                  <a:pt x="39847" y="461377"/>
                </a:lnTo>
                <a:lnTo>
                  <a:pt x="51998" y="455874"/>
                </a:lnTo>
                <a:lnTo>
                  <a:pt x="60858" y="445404"/>
                </a:lnTo>
                <a:lnTo>
                  <a:pt x="64287" y="430098"/>
                </a:lnTo>
                <a:lnTo>
                  <a:pt x="64271" y="154765"/>
                </a:lnTo>
                <a:lnTo>
                  <a:pt x="61075" y="141345"/>
                </a:lnTo>
                <a:lnTo>
                  <a:pt x="52860" y="131740"/>
                </a:lnTo>
                <a:lnTo>
                  <a:pt x="40393" y="126113"/>
                </a:lnTo>
                <a:lnTo>
                  <a:pt x="24444" y="124625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29951" y="5920050"/>
            <a:ext cx="211767" cy="311518"/>
          </a:xfrm>
          <a:custGeom>
            <a:avLst/>
            <a:gdLst/>
            <a:ahLst/>
            <a:cxnLst/>
            <a:rect l="l" t="t" r="r" b="b"/>
            <a:pathLst>
              <a:path w="247650" h="343534">
                <a:moveTo>
                  <a:pt x="24439" y="1"/>
                </a:moveTo>
                <a:lnTo>
                  <a:pt x="12288" y="5504"/>
                </a:lnTo>
                <a:lnTo>
                  <a:pt x="3428" y="15975"/>
                </a:lnTo>
                <a:lnTo>
                  <a:pt x="0" y="31281"/>
                </a:lnTo>
                <a:lnTo>
                  <a:pt x="496" y="230729"/>
                </a:lnTo>
                <a:lnTo>
                  <a:pt x="11529" y="271708"/>
                </a:lnTo>
                <a:lnTo>
                  <a:pt x="35046" y="305733"/>
                </a:lnTo>
                <a:lnTo>
                  <a:pt x="68389" y="330148"/>
                </a:lnTo>
                <a:lnTo>
                  <a:pt x="108897" y="342292"/>
                </a:lnTo>
                <a:lnTo>
                  <a:pt x="123532" y="343155"/>
                </a:lnTo>
                <a:lnTo>
                  <a:pt x="134660" y="342658"/>
                </a:lnTo>
                <a:lnTo>
                  <a:pt x="175632" y="331622"/>
                </a:lnTo>
                <a:lnTo>
                  <a:pt x="209655" y="308103"/>
                </a:lnTo>
                <a:lnTo>
                  <a:pt x="232074" y="278239"/>
                </a:lnTo>
                <a:lnTo>
                  <a:pt x="114684" y="278239"/>
                </a:lnTo>
                <a:lnTo>
                  <a:pt x="100924" y="274552"/>
                </a:lnTo>
                <a:lnTo>
                  <a:pt x="70927" y="247318"/>
                </a:lnTo>
                <a:lnTo>
                  <a:pt x="64256" y="30139"/>
                </a:lnTo>
                <a:lnTo>
                  <a:pt x="61062" y="16725"/>
                </a:lnTo>
                <a:lnTo>
                  <a:pt x="52849" y="7120"/>
                </a:lnTo>
                <a:lnTo>
                  <a:pt x="40377" y="1490"/>
                </a:lnTo>
                <a:lnTo>
                  <a:pt x="24439" y="1"/>
                </a:lnTo>
                <a:close/>
              </a:path>
              <a:path w="247650" h="343534">
                <a:moveTo>
                  <a:pt x="207231" y="0"/>
                </a:moveTo>
                <a:lnTo>
                  <a:pt x="195079" y="5504"/>
                </a:lnTo>
                <a:lnTo>
                  <a:pt x="186220" y="15975"/>
                </a:lnTo>
                <a:lnTo>
                  <a:pt x="182791" y="31281"/>
                </a:lnTo>
                <a:lnTo>
                  <a:pt x="182760" y="221570"/>
                </a:lnTo>
                <a:lnTo>
                  <a:pt x="180837" y="234910"/>
                </a:lnTo>
                <a:lnTo>
                  <a:pt x="158475" y="266361"/>
                </a:lnTo>
                <a:lnTo>
                  <a:pt x="114684" y="278239"/>
                </a:lnTo>
                <a:lnTo>
                  <a:pt x="232074" y="278239"/>
                </a:lnTo>
                <a:lnTo>
                  <a:pt x="246221" y="234157"/>
                </a:lnTo>
                <a:lnTo>
                  <a:pt x="247062" y="30139"/>
                </a:lnTo>
                <a:lnTo>
                  <a:pt x="243863" y="16725"/>
                </a:lnTo>
                <a:lnTo>
                  <a:pt x="235644" y="7120"/>
                </a:lnTo>
                <a:lnTo>
                  <a:pt x="223176" y="1490"/>
                </a:lnTo>
                <a:lnTo>
                  <a:pt x="207231" y="0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77516" y="5914691"/>
            <a:ext cx="189505" cy="316700"/>
          </a:xfrm>
          <a:custGeom>
            <a:avLst/>
            <a:gdLst/>
            <a:ahLst/>
            <a:cxnLst/>
            <a:rect l="l" t="t" r="r" b="b"/>
            <a:pathLst>
              <a:path w="221615" h="349250">
                <a:moveTo>
                  <a:pt x="24277" y="254551"/>
                </a:moveTo>
                <a:lnTo>
                  <a:pt x="11976" y="261272"/>
                </a:lnTo>
                <a:lnTo>
                  <a:pt x="3290" y="272109"/>
                </a:lnTo>
                <a:lnTo>
                  <a:pt x="0" y="285347"/>
                </a:lnTo>
                <a:lnTo>
                  <a:pt x="0" y="292053"/>
                </a:lnTo>
                <a:lnTo>
                  <a:pt x="28480" y="326264"/>
                </a:lnTo>
                <a:lnTo>
                  <a:pt x="65306" y="343302"/>
                </a:lnTo>
                <a:lnTo>
                  <a:pt x="103606" y="349063"/>
                </a:lnTo>
                <a:lnTo>
                  <a:pt x="104404" y="349061"/>
                </a:lnTo>
                <a:lnTo>
                  <a:pt x="143760" y="343023"/>
                </a:lnTo>
                <a:lnTo>
                  <a:pt x="179417" y="325031"/>
                </a:lnTo>
                <a:lnTo>
                  <a:pt x="206623" y="294574"/>
                </a:lnTo>
                <a:lnTo>
                  <a:pt x="211693" y="284219"/>
                </a:lnTo>
                <a:lnTo>
                  <a:pt x="94019" y="284219"/>
                </a:lnTo>
                <a:lnTo>
                  <a:pt x="80632" y="281316"/>
                </a:lnTo>
                <a:lnTo>
                  <a:pt x="69135" y="276094"/>
                </a:lnTo>
                <a:lnTo>
                  <a:pt x="60020" y="268736"/>
                </a:lnTo>
                <a:lnTo>
                  <a:pt x="51339" y="259718"/>
                </a:lnTo>
                <a:lnTo>
                  <a:pt x="40229" y="255266"/>
                </a:lnTo>
                <a:lnTo>
                  <a:pt x="24277" y="254551"/>
                </a:lnTo>
                <a:close/>
              </a:path>
              <a:path w="221615" h="349250">
                <a:moveTo>
                  <a:pt x="96382" y="0"/>
                </a:moveTo>
                <a:lnTo>
                  <a:pt x="58249" y="10074"/>
                </a:lnTo>
                <a:lnTo>
                  <a:pt x="26641" y="33822"/>
                </a:lnTo>
                <a:lnTo>
                  <a:pt x="6859" y="72131"/>
                </a:lnTo>
                <a:lnTo>
                  <a:pt x="2859" y="106198"/>
                </a:lnTo>
                <a:lnTo>
                  <a:pt x="5568" y="120262"/>
                </a:lnTo>
                <a:lnTo>
                  <a:pt x="24554" y="153490"/>
                </a:lnTo>
                <a:lnTo>
                  <a:pt x="55890" y="176694"/>
                </a:lnTo>
                <a:lnTo>
                  <a:pt x="94513" y="194271"/>
                </a:lnTo>
                <a:lnTo>
                  <a:pt x="108132" y="199639"/>
                </a:lnTo>
                <a:lnTo>
                  <a:pt x="121414" y="205448"/>
                </a:lnTo>
                <a:lnTo>
                  <a:pt x="155260" y="240555"/>
                </a:lnTo>
                <a:lnTo>
                  <a:pt x="156513" y="254803"/>
                </a:lnTo>
                <a:lnTo>
                  <a:pt x="151776" y="264040"/>
                </a:lnTo>
                <a:lnTo>
                  <a:pt x="143389" y="272192"/>
                </a:lnTo>
                <a:lnTo>
                  <a:pt x="131122" y="278668"/>
                </a:lnTo>
                <a:lnTo>
                  <a:pt x="114742" y="282874"/>
                </a:lnTo>
                <a:lnTo>
                  <a:pt x="94019" y="284219"/>
                </a:lnTo>
                <a:lnTo>
                  <a:pt x="211693" y="284219"/>
                </a:lnTo>
                <a:lnTo>
                  <a:pt x="212993" y="281564"/>
                </a:lnTo>
                <a:lnTo>
                  <a:pt x="217721" y="267093"/>
                </a:lnTo>
                <a:lnTo>
                  <a:pt x="220629" y="251143"/>
                </a:lnTo>
                <a:lnTo>
                  <a:pt x="221543" y="233694"/>
                </a:lnTo>
                <a:lnTo>
                  <a:pt x="219047" y="219435"/>
                </a:lnTo>
                <a:lnTo>
                  <a:pt x="201509" y="185134"/>
                </a:lnTo>
                <a:lnTo>
                  <a:pt x="172071" y="160577"/>
                </a:lnTo>
                <a:lnTo>
                  <a:pt x="134812" y="141945"/>
                </a:lnTo>
                <a:lnTo>
                  <a:pt x="107643" y="130930"/>
                </a:lnTo>
                <a:lnTo>
                  <a:pt x="94489" y="124818"/>
                </a:lnTo>
                <a:lnTo>
                  <a:pt x="83281" y="117836"/>
                </a:lnTo>
                <a:lnTo>
                  <a:pt x="74659" y="109408"/>
                </a:lnTo>
                <a:lnTo>
                  <a:pt x="69266" y="98957"/>
                </a:lnTo>
                <a:lnTo>
                  <a:pt x="67743" y="85908"/>
                </a:lnTo>
                <a:lnTo>
                  <a:pt x="73270" y="76732"/>
                </a:lnTo>
                <a:lnTo>
                  <a:pt x="83387" y="69915"/>
                </a:lnTo>
                <a:lnTo>
                  <a:pt x="98281" y="65814"/>
                </a:lnTo>
                <a:lnTo>
                  <a:pt x="118140" y="64782"/>
                </a:lnTo>
                <a:lnTo>
                  <a:pt x="209969" y="64782"/>
                </a:lnTo>
                <a:lnTo>
                  <a:pt x="209969" y="61433"/>
                </a:lnTo>
                <a:lnTo>
                  <a:pt x="185821" y="29099"/>
                </a:lnTo>
                <a:lnTo>
                  <a:pt x="140008" y="5605"/>
                </a:lnTo>
                <a:lnTo>
                  <a:pt x="111641" y="548"/>
                </a:lnTo>
                <a:lnTo>
                  <a:pt x="96382" y="0"/>
                </a:lnTo>
                <a:close/>
              </a:path>
              <a:path w="221615" h="349250">
                <a:moveTo>
                  <a:pt x="209969" y="64782"/>
                </a:moveTo>
                <a:lnTo>
                  <a:pt x="118140" y="64782"/>
                </a:lnTo>
                <a:lnTo>
                  <a:pt x="129743" y="68597"/>
                </a:lnTo>
                <a:lnTo>
                  <a:pt x="140639" y="75479"/>
                </a:lnTo>
                <a:lnTo>
                  <a:pt x="151193" y="85640"/>
                </a:lnTo>
                <a:lnTo>
                  <a:pt x="158441" y="93628"/>
                </a:lnTo>
                <a:lnTo>
                  <a:pt x="169479" y="98260"/>
                </a:lnTo>
                <a:lnTo>
                  <a:pt x="185911" y="99052"/>
                </a:lnTo>
                <a:lnTo>
                  <a:pt x="198245" y="92483"/>
                </a:lnTo>
                <a:lnTo>
                  <a:pt x="206780" y="81707"/>
                </a:lnTo>
                <a:lnTo>
                  <a:pt x="209878" y="68597"/>
                </a:lnTo>
                <a:lnTo>
                  <a:pt x="209969" y="64782"/>
                </a:lnTo>
                <a:close/>
              </a:path>
            </a:pathLst>
          </a:custGeom>
          <a:solidFill>
            <a:srgbClr val="425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AutoShape 2" descr="Résultat de recherche d'images pour &quot;AFMC association francophone des médecins chef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39" name="object 15"/>
          <p:cNvSpPr/>
          <p:nvPr/>
        </p:nvSpPr>
        <p:spPr>
          <a:xfrm>
            <a:off x="2627784" y="3284984"/>
            <a:ext cx="3250898" cy="1591562"/>
          </a:xfrm>
          <a:custGeom>
            <a:avLst/>
            <a:gdLst/>
            <a:ahLst/>
            <a:cxnLst/>
            <a:rect l="l" t="t" r="r" b="b"/>
            <a:pathLst>
              <a:path w="3801745" h="1755139">
                <a:moveTo>
                  <a:pt x="3649040" y="4505"/>
                </a:moveTo>
                <a:lnTo>
                  <a:pt x="3673042" y="2513"/>
                </a:lnTo>
                <a:lnTo>
                  <a:pt x="3694379" y="1005"/>
                </a:lnTo>
                <a:lnTo>
                  <a:pt x="3713210" y="121"/>
                </a:lnTo>
                <a:lnTo>
                  <a:pt x="3729690" y="0"/>
                </a:lnTo>
                <a:lnTo>
                  <a:pt x="3743976" y="779"/>
                </a:lnTo>
                <a:lnTo>
                  <a:pt x="3782316" y="15679"/>
                </a:lnTo>
                <a:lnTo>
                  <a:pt x="3798091" y="56093"/>
                </a:lnTo>
                <a:lnTo>
                  <a:pt x="3801146" y="108486"/>
                </a:lnTo>
                <a:lnTo>
                  <a:pt x="3801355" y="1427165"/>
                </a:lnTo>
                <a:lnTo>
                  <a:pt x="152221" y="1750419"/>
                </a:lnTo>
                <a:lnTo>
                  <a:pt x="128215" y="1752412"/>
                </a:lnTo>
                <a:lnTo>
                  <a:pt x="106874" y="1753920"/>
                </a:lnTo>
                <a:lnTo>
                  <a:pt x="88041" y="1754805"/>
                </a:lnTo>
                <a:lnTo>
                  <a:pt x="71559" y="1754927"/>
                </a:lnTo>
                <a:lnTo>
                  <a:pt x="57270" y="1754149"/>
                </a:lnTo>
                <a:lnTo>
                  <a:pt x="18924" y="1739253"/>
                </a:lnTo>
                <a:lnTo>
                  <a:pt x="3147" y="1698843"/>
                </a:lnTo>
                <a:lnTo>
                  <a:pt x="91" y="1646452"/>
                </a:lnTo>
                <a:lnTo>
                  <a:pt x="0" y="452573"/>
                </a:lnTo>
                <a:lnTo>
                  <a:pt x="369" y="431783"/>
                </a:lnTo>
                <a:lnTo>
                  <a:pt x="4595" y="383167"/>
                </a:lnTo>
                <a:lnTo>
                  <a:pt x="23361" y="344228"/>
                </a:lnTo>
                <a:lnTo>
                  <a:pt x="66325" y="325124"/>
                </a:lnTo>
                <a:lnTo>
                  <a:pt x="120462" y="317415"/>
                </a:lnTo>
                <a:lnTo>
                  <a:pt x="3649040" y="4505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6"/>
          <p:cNvSpPr txBox="1"/>
          <p:nvPr/>
        </p:nvSpPr>
        <p:spPr>
          <a:xfrm rot="21300000">
            <a:off x="2981822" y="3567714"/>
            <a:ext cx="3217836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21"/>
              </a:lnSpc>
            </a:pPr>
            <a:r>
              <a:rPr lang="nl-BE" sz="5300" b="1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Merci</a:t>
            </a:r>
            <a:r>
              <a:rPr sz="5300" b="1" spc="-640" dirty="0" smtClean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7900" b="1" baseline="3703" dirty="0">
                <a:solidFill>
                  <a:srgbClr val="FFFFFF"/>
                </a:solidFill>
                <a:latin typeface="BelfiusAlternative"/>
                <a:cs typeface="BelfiusAlternative"/>
              </a:rPr>
              <a:t>!</a:t>
            </a:r>
            <a:endParaRPr sz="7900" baseline="3703" dirty="0">
              <a:latin typeface="BelfiusAlternative"/>
              <a:cs typeface="BelfiusAlternative"/>
            </a:endParaRPr>
          </a:p>
        </p:txBody>
      </p:sp>
      <p:sp>
        <p:nvSpPr>
          <p:cNvPr id="41" name="object 35"/>
          <p:cNvSpPr txBox="1"/>
          <p:nvPr/>
        </p:nvSpPr>
        <p:spPr>
          <a:xfrm>
            <a:off x="382223" y="5120994"/>
            <a:ext cx="7286121" cy="1980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marR="4453">
              <a:lnSpc>
                <a:spcPct val="117100"/>
              </a:lnSpc>
            </a:pPr>
            <a:r>
              <a:rPr lang="nl-BE" b="1" spc="13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Robert Golenvaux, chargé de relations senior</a:t>
            </a:r>
          </a:p>
          <a:p>
            <a:pPr marL="11131" marR="4453">
              <a:lnSpc>
                <a:spcPct val="117100"/>
              </a:lnSpc>
            </a:pPr>
            <a:r>
              <a:rPr lang="nl-BE" sz="1400" b="1" spc="13" dirty="0" smtClean="0">
                <a:solidFill>
                  <a:srgbClr val="425B6C"/>
                </a:solidFill>
                <a:latin typeface="BelfiusAlternative"/>
                <a:cs typeface="BelfiusAlternative"/>
                <a:hlinkClick r:id="rId4"/>
              </a:rPr>
              <a:t>Robert.golenvaux@belfius.be</a:t>
            </a:r>
            <a:endParaRPr lang="nl-BE" sz="1400" b="1" spc="13" dirty="0" smtClean="0">
              <a:solidFill>
                <a:srgbClr val="425B6C"/>
              </a:solidFill>
              <a:latin typeface="BelfiusAlternative"/>
              <a:cs typeface="BelfiusAlternative"/>
            </a:endParaRPr>
          </a:p>
          <a:p>
            <a:pPr marL="11131" marR="4453">
              <a:lnSpc>
                <a:spcPct val="117100"/>
              </a:lnSpc>
            </a:pPr>
            <a:r>
              <a:rPr lang="nl-BE" sz="1400" b="1" spc="13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0475/52.98.47</a:t>
            </a:r>
          </a:p>
          <a:p>
            <a:pPr marL="11131" marR="4453">
              <a:lnSpc>
                <a:spcPct val="117100"/>
              </a:lnSpc>
            </a:pPr>
            <a:r>
              <a:rPr b="1" spc="4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B</a:t>
            </a:r>
            <a:r>
              <a:rPr b="1" spc="-4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b="1" spc="26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b="1" spc="4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na</a:t>
            </a:r>
            <a:r>
              <a:rPr b="1" spc="9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b="1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d </a:t>
            </a:r>
            <a:r>
              <a:rPr b="1" spc="-9" dirty="0">
                <a:solidFill>
                  <a:srgbClr val="425B6C"/>
                </a:solidFill>
                <a:latin typeface="BelfiusAlternative"/>
                <a:cs typeface="BelfiusAlternative"/>
              </a:rPr>
              <a:t>M</a:t>
            </a:r>
            <a:r>
              <a:rPr b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ch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a</a:t>
            </a:r>
            <a:r>
              <a:rPr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u</a:t>
            </a:r>
            <a:r>
              <a:rPr b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x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, di</a:t>
            </a:r>
            <a:r>
              <a:rPr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r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c</a:t>
            </a:r>
            <a:r>
              <a:rPr b="1" spc="9" dirty="0">
                <a:solidFill>
                  <a:srgbClr val="425B6C"/>
                </a:solidFill>
                <a:latin typeface="BelfiusAlternative"/>
                <a:cs typeface="BelfiusAlternative"/>
              </a:rPr>
              <a:t>t</a:t>
            </a:r>
            <a:r>
              <a:rPr b="1" spc="-4" dirty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r>
              <a:rPr b="1" spc="4" dirty="0">
                <a:solidFill>
                  <a:srgbClr val="425B6C"/>
                </a:solidFill>
                <a:latin typeface="BelfiusAlternative"/>
                <a:cs typeface="BelfiusAlternative"/>
              </a:rPr>
              <a:t>u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r </a:t>
            </a:r>
            <a:r>
              <a:rPr b="1" dirty="0" err="1">
                <a:solidFill>
                  <a:srgbClr val="425B6C"/>
                </a:solidFill>
                <a:latin typeface="BelfiusAlternative"/>
                <a:cs typeface="BelfiusAlternative"/>
              </a:rPr>
              <a:t>ad</a:t>
            </a:r>
            <a:r>
              <a:rPr b="1" spc="-9" dirty="0" err="1">
                <a:solidFill>
                  <a:srgbClr val="425B6C"/>
                </a:solidFill>
                <a:latin typeface="BelfiusAlternative"/>
                <a:cs typeface="BelfiusAlternative"/>
              </a:rPr>
              <a:t>jo</a:t>
            </a:r>
            <a:r>
              <a:rPr b="1" dirty="0" err="1">
                <a:solidFill>
                  <a:srgbClr val="425B6C"/>
                </a:solidFill>
                <a:latin typeface="BelfiusAlternative"/>
                <a:cs typeface="BelfiusAlternative"/>
              </a:rPr>
              <a:t>int</a:t>
            </a:r>
            <a:r>
              <a:rPr b="1" dirty="0">
                <a:solidFill>
                  <a:srgbClr val="425B6C"/>
                </a:solidFill>
                <a:latin typeface="BelfiusAlternative"/>
                <a:cs typeface="BelfiusAlternative"/>
              </a:rPr>
              <a:t> </a:t>
            </a:r>
            <a:r>
              <a:rPr b="1" spc="-26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W</a:t>
            </a:r>
            <a:r>
              <a:rPr b="1" spc="4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al</a:t>
            </a:r>
            <a:r>
              <a:rPr b="1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lo</a:t>
            </a:r>
            <a:r>
              <a:rPr b="1" spc="-4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n</a:t>
            </a:r>
            <a:r>
              <a:rPr b="1" spc="-9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i</a:t>
            </a:r>
            <a:r>
              <a:rPr b="1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e</a:t>
            </a:r>
            <a:endParaRPr lang="nl-BE" b="1" dirty="0" smtClean="0">
              <a:solidFill>
                <a:srgbClr val="425B6C"/>
              </a:solidFill>
              <a:latin typeface="BelfiusAlternative"/>
              <a:cs typeface="BelfiusAlternative"/>
            </a:endParaRPr>
          </a:p>
          <a:p>
            <a:pPr marL="11131" marR="4453">
              <a:lnSpc>
                <a:spcPct val="117100"/>
              </a:lnSpc>
            </a:pPr>
            <a:r>
              <a:rPr lang="nl-BE" sz="1400" b="1" dirty="0" smtClean="0">
                <a:solidFill>
                  <a:srgbClr val="425B6C"/>
                </a:solidFill>
                <a:latin typeface="BelfiusAlternative"/>
                <a:cs typeface="BelfiusAlternative"/>
                <a:hlinkClick r:id="rId5"/>
              </a:rPr>
              <a:t>Bernard.michaux@belfius.be</a:t>
            </a:r>
            <a:endParaRPr lang="nl-BE" sz="1400" b="1" dirty="0" smtClean="0">
              <a:solidFill>
                <a:srgbClr val="425B6C"/>
              </a:solidFill>
              <a:latin typeface="BelfiusAlternative"/>
              <a:cs typeface="BelfiusAlternative"/>
            </a:endParaRPr>
          </a:p>
          <a:p>
            <a:pPr marL="11131" marR="4453">
              <a:lnSpc>
                <a:spcPct val="117100"/>
              </a:lnSpc>
            </a:pPr>
            <a:r>
              <a:rPr lang="nl-BE" sz="1400" b="1" dirty="0" smtClean="0">
                <a:solidFill>
                  <a:srgbClr val="425B6C"/>
                </a:solidFill>
                <a:latin typeface="BelfiusAlternative"/>
                <a:cs typeface="BelfiusAlternative"/>
              </a:rPr>
              <a:t>0475/52.98.80</a:t>
            </a:r>
          </a:p>
          <a:p>
            <a:pPr marL="11131" marR="4453">
              <a:lnSpc>
                <a:spcPct val="117100"/>
              </a:lnSpc>
            </a:pPr>
            <a:endParaRPr dirty="0">
              <a:latin typeface="BelfiusAlternative"/>
              <a:cs typeface="BelfiusAlternative"/>
            </a:endParaRPr>
          </a:p>
        </p:txBody>
      </p:sp>
    </p:spTree>
    <p:extLst>
      <p:ext uri="{BB962C8B-B14F-4D97-AF65-F5344CB8AC3E}">
        <p14:creationId xmlns:p14="http://schemas.microsoft.com/office/powerpoint/2010/main" val="1374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4283" y="901102"/>
            <a:ext cx="5068295" cy="4675072"/>
          </a:xfrm>
          <a:custGeom>
            <a:avLst/>
            <a:gdLst/>
            <a:ahLst/>
            <a:cxnLst/>
            <a:rect l="l" t="t" r="r" b="b"/>
            <a:pathLst>
              <a:path w="5927090" h="5155565">
                <a:moveTo>
                  <a:pt x="5927042" y="4658288"/>
                </a:moveTo>
                <a:lnTo>
                  <a:pt x="300602" y="5150122"/>
                </a:lnTo>
                <a:lnTo>
                  <a:pt x="253225" y="5153280"/>
                </a:lnTo>
                <a:lnTo>
                  <a:pt x="211107" y="5155043"/>
                </a:lnTo>
                <a:lnTo>
                  <a:pt x="173937" y="5155126"/>
                </a:lnTo>
                <a:lnTo>
                  <a:pt x="141408" y="5153244"/>
                </a:lnTo>
                <a:lnTo>
                  <a:pt x="89031" y="5142450"/>
                </a:lnTo>
                <a:lnTo>
                  <a:pt x="51500" y="5120382"/>
                </a:lnTo>
                <a:lnTo>
                  <a:pt x="26343" y="5084765"/>
                </a:lnTo>
                <a:lnTo>
                  <a:pt x="11083" y="5033320"/>
                </a:lnTo>
                <a:lnTo>
                  <a:pt x="3247" y="4963771"/>
                </a:lnTo>
                <a:lnTo>
                  <a:pt x="1340" y="4921496"/>
                </a:lnTo>
                <a:lnTo>
                  <a:pt x="360" y="4873841"/>
                </a:lnTo>
                <a:lnTo>
                  <a:pt x="0" y="4820521"/>
                </a:lnTo>
                <a:lnTo>
                  <a:pt x="0" y="853148"/>
                </a:lnTo>
                <a:lnTo>
                  <a:pt x="360" y="799765"/>
                </a:lnTo>
                <a:lnTo>
                  <a:pt x="1340" y="751939"/>
                </a:lnTo>
                <a:lnTo>
                  <a:pt x="3247" y="709330"/>
                </a:lnTo>
                <a:lnTo>
                  <a:pt x="11083" y="638410"/>
                </a:lnTo>
                <a:lnTo>
                  <a:pt x="26343" y="584295"/>
                </a:lnTo>
                <a:lnTo>
                  <a:pt x="51500" y="544275"/>
                </a:lnTo>
                <a:lnTo>
                  <a:pt x="89031" y="515641"/>
                </a:lnTo>
                <a:lnTo>
                  <a:pt x="141408" y="495682"/>
                </a:lnTo>
                <a:lnTo>
                  <a:pt x="211107" y="481688"/>
                </a:lnTo>
                <a:lnTo>
                  <a:pt x="253225" y="476081"/>
                </a:lnTo>
                <a:lnTo>
                  <a:pt x="300602" y="470949"/>
                </a:lnTo>
                <a:lnTo>
                  <a:pt x="412367" y="460755"/>
                </a:lnTo>
                <a:lnTo>
                  <a:pt x="5626388" y="5003"/>
                </a:lnTo>
                <a:lnTo>
                  <a:pt x="5673765" y="1845"/>
                </a:lnTo>
                <a:lnTo>
                  <a:pt x="5715883" y="83"/>
                </a:lnTo>
                <a:lnTo>
                  <a:pt x="5753052" y="0"/>
                </a:lnTo>
                <a:lnTo>
                  <a:pt x="5785582" y="1881"/>
                </a:lnTo>
                <a:lnTo>
                  <a:pt x="5837959" y="12675"/>
                </a:lnTo>
                <a:lnTo>
                  <a:pt x="5875489" y="34743"/>
                </a:lnTo>
                <a:lnTo>
                  <a:pt x="5900647" y="70360"/>
                </a:lnTo>
                <a:lnTo>
                  <a:pt x="5915906" y="121805"/>
                </a:lnTo>
                <a:lnTo>
                  <a:pt x="5923742" y="191354"/>
                </a:lnTo>
                <a:lnTo>
                  <a:pt x="5925650" y="233629"/>
                </a:lnTo>
                <a:lnTo>
                  <a:pt x="5926629" y="281284"/>
                </a:lnTo>
                <a:lnTo>
                  <a:pt x="5926990" y="334604"/>
                </a:lnTo>
                <a:lnTo>
                  <a:pt x="5927042" y="4658288"/>
                </a:lnTo>
                <a:close/>
              </a:path>
            </a:pathLst>
          </a:custGeom>
          <a:solidFill>
            <a:srgbClr val="E3D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pc="9" dirty="0"/>
              <a:t>B</a:t>
            </a:r>
            <a:r>
              <a:rPr spc="13" dirty="0"/>
              <a:t>i</a:t>
            </a:r>
            <a:r>
              <a:rPr spc="18" dirty="0"/>
              <a:t>l</a:t>
            </a:r>
            <a:r>
              <a:rPr spc="22" dirty="0"/>
              <a:t>a</a:t>
            </a:r>
            <a:r>
              <a:rPr dirty="0"/>
              <a:t>n</a:t>
            </a:r>
            <a:r>
              <a:rPr spc="44" dirty="0"/>
              <a:t> </a:t>
            </a:r>
            <a:r>
              <a:rPr spc="9" dirty="0"/>
              <a:t>e</a:t>
            </a:r>
            <a:r>
              <a:rPr dirty="0"/>
              <a:t>t</a:t>
            </a:r>
            <a:r>
              <a:rPr spc="44" dirty="0"/>
              <a:t> </a:t>
            </a:r>
            <a:r>
              <a:rPr spc="53" dirty="0"/>
              <a:t>r</a:t>
            </a:r>
            <a:r>
              <a:rPr spc="13" dirty="0"/>
              <a:t>a</a:t>
            </a:r>
            <a:r>
              <a:rPr spc="48" dirty="0"/>
              <a:t>t</a:t>
            </a:r>
            <a:r>
              <a:rPr spc="-4" dirty="0"/>
              <a:t>i</a:t>
            </a:r>
            <a:r>
              <a:rPr spc="22" dirty="0"/>
              <a:t>o</a:t>
            </a:r>
            <a:r>
              <a:rPr dirty="0"/>
              <a:t>s</a:t>
            </a:r>
            <a:r>
              <a:rPr spc="44" dirty="0"/>
              <a:t> </a:t>
            </a:r>
            <a:r>
              <a:rPr spc="100" dirty="0"/>
              <a:t>f</a:t>
            </a:r>
            <a:r>
              <a:rPr spc="13" dirty="0"/>
              <a:t>i</a:t>
            </a:r>
            <a:r>
              <a:rPr spc="22" dirty="0"/>
              <a:t>na</a:t>
            </a:r>
            <a:r>
              <a:rPr spc="13" dirty="0"/>
              <a:t>nc</a:t>
            </a:r>
            <a:r>
              <a:rPr spc="-4" dirty="0"/>
              <a:t>i</a:t>
            </a:r>
            <a:r>
              <a:rPr spc="9" dirty="0"/>
              <a:t>e</a:t>
            </a:r>
            <a:r>
              <a:rPr spc="66" dirty="0"/>
              <a:t>r</a:t>
            </a:r>
            <a:r>
              <a:rPr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3677485" y="1919075"/>
            <a:ext cx="4602408" cy="0"/>
          </a:xfrm>
          <a:custGeom>
            <a:avLst/>
            <a:gdLst/>
            <a:ahLst/>
            <a:cxnLst/>
            <a:rect l="l" t="t" r="r" b="b"/>
            <a:pathLst>
              <a:path w="5382259">
                <a:moveTo>
                  <a:pt x="0" y="0"/>
                </a:moveTo>
                <a:lnTo>
                  <a:pt x="5382000" y="0"/>
                </a:lnTo>
              </a:path>
            </a:pathLst>
          </a:custGeom>
          <a:ln w="7302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77485" y="2294490"/>
            <a:ext cx="4602408" cy="0"/>
          </a:xfrm>
          <a:custGeom>
            <a:avLst/>
            <a:gdLst/>
            <a:ahLst/>
            <a:cxnLst/>
            <a:rect l="l" t="t" r="r" b="b"/>
            <a:pathLst>
              <a:path w="5382259">
                <a:moveTo>
                  <a:pt x="0" y="0"/>
                </a:moveTo>
                <a:lnTo>
                  <a:pt x="5382000" y="0"/>
                </a:lnTo>
              </a:path>
            </a:pathLst>
          </a:custGeom>
          <a:ln w="73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77485" y="3233029"/>
            <a:ext cx="4602408" cy="0"/>
          </a:xfrm>
          <a:custGeom>
            <a:avLst/>
            <a:gdLst/>
            <a:ahLst/>
            <a:cxnLst/>
            <a:rect l="l" t="t" r="r" b="b"/>
            <a:pathLst>
              <a:path w="5382259">
                <a:moveTo>
                  <a:pt x="0" y="0"/>
                </a:moveTo>
                <a:lnTo>
                  <a:pt x="5382000" y="0"/>
                </a:lnTo>
              </a:path>
            </a:pathLst>
          </a:custGeom>
          <a:ln w="73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77485" y="4734692"/>
            <a:ext cx="4602408" cy="0"/>
          </a:xfrm>
          <a:custGeom>
            <a:avLst/>
            <a:gdLst/>
            <a:ahLst/>
            <a:cxnLst/>
            <a:rect l="l" t="t" r="r" b="b"/>
            <a:pathLst>
              <a:path w="5382259">
                <a:moveTo>
                  <a:pt x="0" y="0"/>
                </a:moveTo>
                <a:lnTo>
                  <a:pt x="5382000" y="0"/>
                </a:lnTo>
              </a:path>
            </a:pathLst>
          </a:custGeom>
          <a:ln w="7302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77485" y="4453130"/>
            <a:ext cx="4602408" cy="0"/>
          </a:xfrm>
          <a:custGeom>
            <a:avLst/>
            <a:gdLst/>
            <a:ahLst/>
            <a:cxnLst/>
            <a:rect l="l" t="t" r="r" b="b"/>
            <a:pathLst>
              <a:path w="5382259">
                <a:moveTo>
                  <a:pt x="0" y="0"/>
                </a:moveTo>
                <a:lnTo>
                  <a:pt x="5382000" y="0"/>
                </a:lnTo>
              </a:path>
            </a:pathLst>
          </a:custGeom>
          <a:ln w="73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77485" y="2576052"/>
            <a:ext cx="4602408" cy="0"/>
          </a:xfrm>
          <a:custGeom>
            <a:avLst/>
            <a:gdLst/>
            <a:ahLst/>
            <a:cxnLst/>
            <a:rect l="l" t="t" r="r" b="b"/>
            <a:pathLst>
              <a:path w="5382259">
                <a:moveTo>
                  <a:pt x="0" y="0"/>
                </a:moveTo>
                <a:lnTo>
                  <a:pt x="5382000" y="0"/>
                </a:lnTo>
              </a:path>
            </a:pathLst>
          </a:custGeom>
          <a:ln w="7302">
            <a:solidFill>
              <a:srgbClr val="D31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8532" y="632308"/>
            <a:ext cx="6533708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/>
            <a:r>
              <a:rPr sz="2100" b="1" spc="-18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D</a:t>
            </a:r>
            <a:r>
              <a:rPr sz="2100" b="1" spc="-4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o</a:t>
            </a:r>
            <a:r>
              <a:rPr sz="21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2100" b="1" spc="-13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sz="2100" b="1" spc="-4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sz="2100" b="1" spc="4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21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s </a:t>
            </a:r>
            <a:r>
              <a:rPr sz="2100" b="1" spc="-22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b</a:t>
            </a:r>
            <a:r>
              <a:rPr sz="2100" b="1" spc="-9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spc="-4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sz="21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an </a:t>
            </a:r>
            <a:r>
              <a:rPr sz="2100" b="1" spc="-9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sz="2100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u</a:t>
            </a:r>
            <a:r>
              <a:rPr sz="2100" b="1" spc="-4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b</a:t>
            </a:r>
            <a:r>
              <a:rPr sz="2100" b="1" spc="35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sz="2100" b="1" spc="-22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q</a:t>
            </a:r>
            <a:r>
              <a:rPr sz="2100" b="1" spc="-4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u</a:t>
            </a:r>
            <a:r>
              <a:rPr sz="2100" b="1" spc="4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2100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sz="21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lang="fr-BE" sz="21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–</a:t>
            </a:r>
            <a:r>
              <a:rPr sz="21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2100" b="1" spc="4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p</a:t>
            </a:r>
            <a:r>
              <a:rPr sz="2100" b="1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sz="2100" b="1" spc="13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sz="2100" b="1" spc="-9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sz="2100" b="1" spc="35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sz="2100" b="1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f</a:t>
            </a:r>
            <a:r>
              <a:rPr lang="fr-BE" sz="21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 =&gt; ressources</a:t>
            </a:r>
            <a:endParaRPr sz="2100" dirty="0">
              <a:solidFill>
                <a:schemeClr val="tx1">
                  <a:lumMod val="40000"/>
                  <a:lumOff val="60000"/>
                </a:schemeClr>
              </a:solidFill>
              <a:latin typeface="BelfiusAlternative"/>
              <a:cs typeface="BelfiusAlternative"/>
            </a:endParaRPr>
          </a:p>
          <a:p>
            <a:pPr marL="11131">
              <a:spcBef>
                <a:spcPts val="329"/>
              </a:spcBef>
            </a:pPr>
            <a:r>
              <a:rPr sz="1100" b="1" spc="-13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9</a:t>
            </a:r>
            <a:r>
              <a:rPr sz="11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2</a:t>
            </a:r>
            <a:r>
              <a:rPr sz="1100" b="1" spc="-22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-13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H</a:t>
            </a:r>
            <a:r>
              <a:rPr sz="11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sz="1100" b="1" spc="-22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/</a:t>
            </a:r>
            <a:r>
              <a:rPr sz="1100" b="1" spc="-22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-13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moyenn</a:t>
            </a:r>
            <a:r>
              <a:rPr sz="11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sz="1100" b="1" spc="-22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sz="1100" b="1" spc="-13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>agrégée</a:t>
            </a:r>
            <a:endParaRPr sz="1100" dirty="0">
              <a:solidFill>
                <a:schemeClr val="tx1">
                  <a:lumMod val="40000"/>
                  <a:lumOff val="60000"/>
                </a:schemeClr>
              </a:solidFill>
              <a:latin typeface="BelfiusAlternative"/>
              <a:cs typeface="BelfiusAlternativ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95532" y="4907657"/>
            <a:ext cx="368149" cy="176201"/>
          </a:xfrm>
          <a:custGeom>
            <a:avLst/>
            <a:gdLst/>
            <a:ahLst/>
            <a:cxnLst/>
            <a:rect l="l" t="t" r="r" b="b"/>
            <a:pathLst>
              <a:path w="430529" h="194310">
                <a:moveTo>
                  <a:pt x="430225" y="0"/>
                </a:moveTo>
                <a:lnTo>
                  <a:pt x="0" y="2108"/>
                </a:lnTo>
                <a:lnTo>
                  <a:pt x="22733" y="194246"/>
                </a:lnTo>
                <a:lnTo>
                  <a:pt x="430225" y="0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2546" y="4800340"/>
            <a:ext cx="2880942" cy="902307"/>
          </a:xfrm>
          <a:custGeom>
            <a:avLst/>
            <a:gdLst/>
            <a:ahLst/>
            <a:cxnLst/>
            <a:rect l="l" t="t" r="r" b="b"/>
            <a:pathLst>
              <a:path w="3227704" h="995045">
                <a:moveTo>
                  <a:pt x="3227669" y="716223"/>
                </a:moveTo>
                <a:lnTo>
                  <a:pt x="47467" y="994301"/>
                </a:lnTo>
                <a:lnTo>
                  <a:pt x="29892" y="994822"/>
                </a:lnTo>
                <a:lnTo>
                  <a:pt x="17298" y="993206"/>
                </a:lnTo>
                <a:lnTo>
                  <a:pt x="138" y="950096"/>
                </a:lnTo>
                <a:lnTo>
                  <a:pt x="0" y="926336"/>
                </a:lnTo>
                <a:lnTo>
                  <a:pt x="0" y="349988"/>
                </a:lnTo>
                <a:lnTo>
                  <a:pt x="1162" y="308614"/>
                </a:lnTo>
                <a:lnTo>
                  <a:pt x="30383" y="277055"/>
                </a:lnTo>
                <a:lnTo>
                  <a:pt x="71722" y="272322"/>
                </a:lnTo>
                <a:lnTo>
                  <a:pt x="3180214" y="519"/>
                </a:lnTo>
                <a:lnTo>
                  <a:pt x="3197785" y="0"/>
                </a:lnTo>
                <a:lnTo>
                  <a:pt x="3210375" y="1617"/>
                </a:lnTo>
                <a:lnTo>
                  <a:pt x="3227531" y="44736"/>
                </a:lnTo>
                <a:lnTo>
                  <a:pt x="3227669" y="716223"/>
                </a:lnTo>
                <a:close/>
              </a:path>
            </a:pathLst>
          </a:custGeom>
          <a:solidFill>
            <a:srgbClr val="5F0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 rot="21360000">
            <a:off x="599476" y="5248752"/>
            <a:ext cx="28273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+</a:t>
            </a:r>
            <a:endParaRPr>
              <a:latin typeface="BelfiusAlternative"/>
              <a:cs typeface="BelfiusAlternative"/>
            </a:endParaRPr>
          </a:p>
        </p:txBody>
      </p:sp>
      <p:sp>
        <p:nvSpPr>
          <p:cNvPr id="15" name="object 15"/>
          <p:cNvSpPr txBox="1"/>
          <p:nvPr/>
        </p:nvSpPr>
        <p:spPr>
          <a:xfrm rot="21360000">
            <a:off x="791325" y="5162820"/>
            <a:ext cx="717336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spc="105" dirty="0">
                <a:solidFill>
                  <a:srgbClr val="FFFFFF"/>
                </a:solidFill>
                <a:latin typeface="BelfiusAlternative"/>
                <a:cs typeface="BelfiusAlternative"/>
              </a:rPr>
              <a:t>1</a:t>
            </a:r>
            <a:r>
              <a:rPr sz="3200" b="1" spc="-53" baseline="1157" dirty="0">
                <a:solidFill>
                  <a:srgbClr val="FFFFFF"/>
                </a:solidFill>
                <a:latin typeface="BelfiusAlternative"/>
                <a:cs typeface="BelfiusAlternative"/>
              </a:rPr>
              <a:t>294</a:t>
            </a:r>
            <a:endParaRPr sz="3200" baseline="1157">
              <a:latin typeface="BelfiusAlternative"/>
              <a:cs typeface="BelfiusAlternative"/>
            </a:endParaRPr>
          </a:p>
        </p:txBody>
      </p:sp>
      <p:sp>
        <p:nvSpPr>
          <p:cNvPr id="16" name="object 16"/>
          <p:cNvSpPr txBox="1"/>
          <p:nvPr/>
        </p:nvSpPr>
        <p:spPr>
          <a:xfrm rot="21360000">
            <a:off x="1495651" y="5140627"/>
            <a:ext cx="98178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spc="-35" dirty="0">
                <a:solidFill>
                  <a:srgbClr val="FFFFFF"/>
                </a:solidFill>
                <a:latin typeface="BelfiusAlternative"/>
                <a:cs typeface="BelfiusAlternative"/>
              </a:rPr>
              <a:t>mi</a:t>
            </a:r>
            <a:r>
              <a:rPr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b="1" spc="-79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400" b="1" spc="-59" baseline="1543" dirty="0">
                <a:solidFill>
                  <a:srgbClr val="FFFFFF"/>
                </a:solidFill>
                <a:latin typeface="BelfiusAlternative"/>
                <a:cs typeface="BelfiusAlternative"/>
              </a:rPr>
              <a:t>EUR</a:t>
            </a:r>
            <a:r>
              <a:rPr sz="2400" b="1" spc="-6" baseline="1543" dirty="0">
                <a:solidFill>
                  <a:srgbClr val="FFFFFF"/>
                </a:solidFill>
                <a:latin typeface="BelfiusAlternative"/>
                <a:cs typeface="BelfiusAlternative"/>
              </a:rPr>
              <a:t>,</a:t>
            </a:r>
            <a:r>
              <a:rPr sz="2400" b="1" spc="-118" baseline="1543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endParaRPr sz="2400" baseline="4629" dirty="0">
              <a:latin typeface="BelfiusAlternative"/>
              <a:cs typeface="BelfiusAlternative"/>
            </a:endParaRPr>
          </a:p>
        </p:txBody>
      </p:sp>
      <p:sp>
        <p:nvSpPr>
          <p:cNvPr id="17" name="object 17"/>
          <p:cNvSpPr txBox="1"/>
          <p:nvPr/>
        </p:nvSpPr>
        <p:spPr>
          <a:xfrm rot="21360000">
            <a:off x="2413169" y="5006327"/>
            <a:ext cx="9650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nl-BE" sz="2100" b="1" spc="-35" dirty="0" smtClean="0">
                <a:solidFill>
                  <a:srgbClr val="F598A1"/>
                </a:solidFill>
                <a:latin typeface="BelfiusAlternative"/>
                <a:cs typeface="BelfiusAlternative"/>
              </a:rPr>
              <a:t> +</a:t>
            </a:r>
            <a:r>
              <a:rPr sz="2100" b="1" spc="-35" dirty="0" smtClean="0">
                <a:solidFill>
                  <a:srgbClr val="F598A1"/>
                </a:solidFill>
                <a:latin typeface="BelfiusAlternative"/>
                <a:cs typeface="BelfiusAlternative"/>
              </a:rPr>
              <a:t>7,9</a:t>
            </a:r>
            <a:r>
              <a:rPr lang="nl-BE" sz="2100" b="1" spc="-35" dirty="0" smtClean="0">
                <a:solidFill>
                  <a:srgbClr val="F598A1"/>
                </a:solidFill>
                <a:latin typeface="BelfiusAlternative"/>
                <a:cs typeface="BelfiusAlternative"/>
              </a:rPr>
              <a:t> %</a:t>
            </a:r>
            <a:endParaRPr sz="2100" dirty="0">
              <a:latin typeface="BelfiusAlternative"/>
              <a:cs typeface="BelfiusAlternativ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189426" y="2214127"/>
            <a:ext cx="488058" cy="167875"/>
          </a:xfrm>
          <a:custGeom>
            <a:avLst/>
            <a:gdLst/>
            <a:ahLst/>
            <a:cxnLst/>
            <a:rect l="l" t="t" r="r" b="b"/>
            <a:pathLst>
              <a:path w="430529" h="194310">
                <a:moveTo>
                  <a:pt x="430225" y="0"/>
                </a:moveTo>
                <a:lnTo>
                  <a:pt x="0" y="2108"/>
                </a:lnTo>
                <a:lnTo>
                  <a:pt x="22733" y="194246"/>
                </a:lnTo>
                <a:lnTo>
                  <a:pt x="43022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5083" y="1861481"/>
            <a:ext cx="2978405" cy="902307"/>
          </a:xfrm>
          <a:custGeom>
            <a:avLst/>
            <a:gdLst/>
            <a:ahLst/>
            <a:cxnLst/>
            <a:rect l="l" t="t" r="r" b="b"/>
            <a:pathLst>
              <a:path w="3227704" h="995044">
                <a:moveTo>
                  <a:pt x="3227669" y="716223"/>
                </a:moveTo>
                <a:lnTo>
                  <a:pt x="47467" y="994301"/>
                </a:lnTo>
                <a:lnTo>
                  <a:pt x="29892" y="994822"/>
                </a:lnTo>
                <a:lnTo>
                  <a:pt x="17298" y="993206"/>
                </a:lnTo>
                <a:lnTo>
                  <a:pt x="138" y="950096"/>
                </a:lnTo>
                <a:lnTo>
                  <a:pt x="0" y="926336"/>
                </a:lnTo>
                <a:lnTo>
                  <a:pt x="0" y="349988"/>
                </a:lnTo>
                <a:lnTo>
                  <a:pt x="1162" y="308614"/>
                </a:lnTo>
                <a:lnTo>
                  <a:pt x="30383" y="277055"/>
                </a:lnTo>
                <a:lnTo>
                  <a:pt x="71722" y="272322"/>
                </a:lnTo>
                <a:lnTo>
                  <a:pt x="3180214" y="519"/>
                </a:lnTo>
                <a:lnTo>
                  <a:pt x="3197785" y="0"/>
                </a:lnTo>
                <a:lnTo>
                  <a:pt x="3210375" y="1617"/>
                </a:lnTo>
                <a:lnTo>
                  <a:pt x="3227531" y="44736"/>
                </a:lnTo>
                <a:lnTo>
                  <a:pt x="3227669" y="7162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 rot="21300000">
            <a:off x="1347976" y="2069345"/>
            <a:ext cx="146697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Subside</a:t>
            </a:r>
            <a:r>
              <a:rPr sz="11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1100"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100" b="1" spc="-18" dirty="0">
                <a:solidFill>
                  <a:srgbClr val="FFFFFF"/>
                </a:solidFill>
                <a:latin typeface="BelfiusAlternative"/>
                <a:cs typeface="BelfiusAlternative"/>
              </a:rPr>
              <a:t>d’invest.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22" name="object 22"/>
          <p:cNvSpPr txBox="1"/>
          <p:nvPr/>
        </p:nvSpPr>
        <p:spPr>
          <a:xfrm rot="21360000">
            <a:off x="488700" y="2421057"/>
            <a:ext cx="28273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+</a:t>
            </a:r>
            <a:endParaRPr dirty="0">
              <a:latin typeface="BelfiusAlternative"/>
              <a:cs typeface="BelfiusAlternative"/>
            </a:endParaRPr>
          </a:p>
        </p:txBody>
      </p:sp>
      <p:sp>
        <p:nvSpPr>
          <p:cNvPr id="23" name="object 23"/>
          <p:cNvSpPr txBox="1"/>
          <p:nvPr/>
        </p:nvSpPr>
        <p:spPr>
          <a:xfrm rot="21360000">
            <a:off x="714891" y="2386579"/>
            <a:ext cx="565077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spc="-35" dirty="0">
                <a:solidFill>
                  <a:srgbClr val="FFFFFF"/>
                </a:solidFill>
                <a:latin typeface="BelfiusAlternative"/>
                <a:cs typeface="BelfiusAlternative"/>
              </a:rPr>
              <a:t>200</a:t>
            </a:r>
            <a:endParaRPr sz="2100" dirty="0">
              <a:latin typeface="BelfiusAlternative"/>
              <a:cs typeface="BelfiusAlternative"/>
            </a:endParaRPr>
          </a:p>
        </p:txBody>
      </p:sp>
      <p:sp>
        <p:nvSpPr>
          <p:cNvPr id="24" name="object 24"/>
          <p:cNvSpPr txBox="1"/>
          <p:nvPr/>
        </p:nvSpPr>
        <p:spPr>
          <a:xfrm rot="21360000">
            <a:off x="1207767" y="2368459"/>
            <a:ext cx="98178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spc="-35" dirty="0">
                <a:solidFill>
                  <a:srgbClr val="FFFFFF"/>
                </a:solidFill>
                <a:latin typeface="BelfiusAlternative"/>
                <a:cs typeface="BelfiusAlternative"/>
              </a:rPr>
              <a:t>mi</a:t>
            </a:r>
            <a:r>
              <a:rPr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b="1" spc="-79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400" b="1" spc="-59" baseline="1543" dirty="0">
                <a:solidFill>
                  <a:srgbClr val="FFFFFF"/>
                </a:solidFill>
                <a:latin typeface="BelfiusAlternative"/>
                <a:cs typeface="BelfiusAlternative"/>
              </a:rPr>
              <a:t>EUR</a:t>
            </a:r>
            <a:r>
              <a:rPr sz="2400" b="1" spc="-6" baseline="1543" dirty="0">
                <a:solidFill>
                  <a:srgbClr val="FFFFFF"/>
                </a:solidFill>
                <a:latin typeface="BelfiusAlternative"/>
                <a:cs typeface="BelfiusAlternative"/>
              </a:rPr>
              <a:t>,</a:t>
            </a:r>
            <a:r>
              <a:rPr sz="2400" b="1" spc="-118" baseline="1543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endParaRPr sz="2400" baseline="4629" dirty="0">
              <a:latin typeface="BelfiusAlternative"/>
              <a:cs typeface="BelfiusAlternative"/>
            </a:endParaRPr>
          </a:p>
        </p:txBody>
      </p:sp>
      <p:sp>
        <p:nvSpPr>
          <p:cNvPr id="25" name="object 25"/>
          <p:cNvSpPr txBox="1"/>
          <p:nvPr/>
        </p:nvSpPr>
        <p:spPr>
          <a:xfrm rot="21360000">
            <a:off x="2197393" y="2220421"/>
            <a:ext cx="1177976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nl-BE" sz="2100" b="1" spc="-48" dirty="0" smtClean="0">
                <a:solidFill>
                  <a:srgbClr val="5F0035"/>
                </a:solidFill>
                <a:latin typeface="BelfiusAlternative"/>
                <a:cs typeface="BelfiusAlternative"/>
              </a:rPr>
              <a:t> + </a:t>
            </a:r>
            <a:r>
              <a:rPr sz="2100" b="1" spc="-48" dirty="0" smtClean="0">
                <a:solidFill>
                  <a:srgbClr val="5F0035"/>
                </a:solidFill>
                <a:latin typeface="BelfiusAlternative"/>
                <a:cs typeface="BelfiusAlternative"/>
              </a:rPr>
              <a:t>10,2</a:t>
            </a:r>
            <a:r>
              <a:rPr lang="nl-BE" sz="2100" b="1" spc="-48" dirty="0" smtClean="0">
                <a:solidFill>
                  <a:srgbClr val="5F0035"/>
                </a:solidFill>
                <a:latin typeface="BelfiusAlternative"/>
                <a:cs typeface="BelfiusAlternative"/>
              </a:rPr>
              <a:t> %</a:t>
            </a:r>
            <a:endParaRPr sz="2100" dirty="0">
              <a:latin typeface="BelfiusAlternative"/>
              <a:cs typeface="BelfiusAlternative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09336" y="2707580"/>
            <a:ext cx="368149" cy="176201"/>
          </a:xfrm>
          <a:custGeom>
            <a:avLst/>
            <a:gdLst/>
            <a:ahLst/>
            <a:cxnLst/>
            <a:rect l="l" t="t" r="r" b="b"/>
            <a:pathLst>
              <a:path w="430529" h="194310">
                <a:moveTo>
                  <a:pt x="430225" y="0"/>
                </a:moveTo>
                <a:lnTo>
                  <a:pt x="0" y="2108"/>
                </a:lnTo>
                <a:lnTo>
                  <a:pt x="22733" y="194246"/>
                </a:lnTo>
                <a:lnTo>
                  <a:pt x="43022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5083" y="2656926"/>
            <a:ext cx="2990123" cy="902307"/>
          </a:xfrm>
          <a:custGeom>
            <a:avLst/>
            <a:gdLst/>
            <a:ahLst/>
            <a:cxnLst/>
            <a:rect l="l" t="t" r="r" b="b"/>
            <a:pathLst>
              <a:path w="3227704" h="995045">
                <a:moveTo>
                  <a:pt x="3227669" y="716223"/>
                </a:moveTo>
                <a:lnTo>
                  <a:pt x="47467" y="994301"/>
                </a:lnTo>
                <a:lnTo>
                  <a:pt x="29892" y="994822"/>
                </a:lnTo>
                <a:lnTo>
                  <a:pt x="17298" y="993206"/>
                </a:lnTo>
                <a:lnTo>
                  <a:pt x="138" y="950096"/>
                </a:lnTo>
                <a:lnTo>
                  <a:pt x="0" y="926336"/>
                </a:lnTo>
                <a:lnTo>
                  <a:pt x="0" y="349988"/>
                </a:lnTo>
                <a:lnTo>
                  <a:pt x="1162" y="308614"/>
                </a:lnTo>
                <a:lnTo>
                  <a:pt x="30383" y="277055"/>
                </a:lnTo>
                <a:lnTo>
                  <a:pt x="71722" y="272322"/>
                </a:lnTo>
                <a:lnTo>
                  <a:pt x="3180214" y="519"/>
                </a:lnTo>
                <a:lnTo>
                  <a:pt x="3197785" y="0"/>
                </a:lnTo>
                <a:lnTo>
                  <a:pt x="3210375" y="1617"/>
                </a:lnTo>
                <a:lnTo>
                  <a:pt x="3227531" y="44736"/>
                </a:lnTo>
                <a:lnTo>
                  <a:pt x="3227669" y="7162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 rot="21300000">
            <a:off x="1344360" y="2855531"/>
            <a:ext cx="147898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00"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Dette</a:t>
            </a:r>
            <a:r>
              <a:rPr sz="1100" b="1" spc="-9" dirty="0">
                <a:solidFill>
                  <a:srgbClr val="FFFFFF"/>
                </a:solidFill>
                <a:latin typeface="BelfiusAlternative"/>
                <a:cs typeface="BelfiusAlternative"/>
              </a:rPr>
              <a:t>s</a:t>
            </a:r>
            <a:r>
              <a:rPr sz="1100"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1100"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lon</a:t>
            </a:r>
            <a:r>
              <a:rPr sz="1100" b="1" dirty="0">
                <a:solidFill>
                  <a:srgbClr val="FFFFFF"/>
                </a:solidFill>
                <a:latin typeface="BelfiusAlternative"/>
                <a:cs typeface="BelfiusAlternative"/>
              </a:rPr>
              <a:t>g</a:t>
            </a:r>
            <a:r>
              <a:rPr sz="1100" b="1" spc="-22" dirty="0">
                <a:solidFill>
                  <a:srgbClr val="FFFFFF"/>
                </a:solidFill>
                <a:latin typeface="BelfiusAlternative"/>
                <a:cs typeface="BelfiusAlternative"/>
              </a:rPr>
              <a:t> terme</a:t>
            </a:r>
            <a:endParaRPr sz="1100" dirty="0">
              <a:latin typeface="BelfiusAlternative"/>
              <a:cs typeface="BelfiusAlternative"/>
            </a:endParaRPr>
          </a:p>
        </p:txBody>
      </p:sp>
      <p:sp>
        <p:nvSpPr>
          <p:cNvPr id="30" name="object 30"/>
          <p:cNvSpPr txBox="1"/>
          <p:nvPr/>
        </p:nvSpPr>
        <p:spPr>
          <a:xfrm rot="21360000">
            <a:off x="608967" y="3152781"/>
            <a:ext cx="28273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spc="-13" dirty="0">
                <a:solidFill>
                  <a:srgbClr val="FFFFFF"/>
                </a:solidFill>
                <a:latin typeface="BelfiusAlternative"/>
                <a:cs typeface="BelfiusAlternative"/>
              </a:rPr>
              <a:t>+</a:t>
            </a:r>
            <a:endParaRPr>
              <a:latin typeface="BelfiusAlternative"/>
              <a:cs typeface="BelfiusAlternative"/>
            </a:endParaRPr>
          </a:p>
        </p:txBody>
      </p:sp>
      <p:sp>
        <p:nvSpPr>
          <p:cNvPr id="31" name="object 31"/>
          <p:cNvSpPr txBox="1"/>
          <p:nvPr/>
        </p:nvSpPr>
        <p:spPr>
          <a:xfrm rot="21360000">
            <a:off x="792119" y="3069781"/>
            <a:ext cx="565077" cy="334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00" b="1" spc="-35" dirty="0">
                <a:solidFill>
                  <a:srgbClr val="FFFFFF"/>
                </a:solidFill>
                <a:latin typeface="BelfiusAlternative"/>
                <a:cs typeface="BelfiusAlternative"/>
              </a:rPr>
              <a:t>757</a:t>
            </a:r>
            <a:endParaRPr sz="2100" dirty="0">
              <a:latin typeface="BelfiusAlternative"/>
              <a:cs typeface="BelfiusAlternative"/>
            </a:endParaRPr>
          </a:p>
        </p:txBody>
      </p:sp>
      <p:sp>
        <p:nvSpPr>
          <p:cNvPr id="32" name="object 32"/>
          <p:cNvSpPr txBox="1"/>
          <p:nvPr/>
        </p:nvSpPr>
        <p:spPr>
          <a:xfrm rot="21360000">
            <a:off x="1332712" y="3060654"/>
            <a:ext cx="98178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spc="-26" dirty="0">
                <a:solidFill>
                  <a:srgbClr val="FFFFFF"/>
                </a:solidFill>
                <a:latin typeface="BelfiusAlternative"/>
                <a:cs typeface="BelfiusAlternative"/>
              </a:rPr>
              <a:t>mi</a:t>
            </a:r>
            <a:r>
              <a:rPr b="1" dirty="0">
                <a:solidFill>
                  <a:srgbClr val="FFFFFF"/>
                </a:solidFill>
                <a:latin typeface="BelfiusAlternative"/>
                <a:cs typeface="BelfiusAlternative"/>
              </a:rPr>
              <a:t>o</a:t>
            </a:r>
            <a:r>
              <a:rPr b="1" spc="-79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r>
              <a:rPr sz="2400" b="1" spc="-59" baseline="1543" dirty="0">
                <a:solidFill>
                  <a:srgbClr val="FFFFFF"/>
                </a:solidFill>
                <a:latin typeface="BelfiusAlternative"/>
                <a:cs typeface="BelfiusAlternative"/>
              </a:rPr>
              <a:t>EUR</a:t>
            </a:r>
            <a:r>
              <a:rPr sz="2400" b="1" spc="-6" baseline="1543" dirty="0">
                <a:solidFill>
                  <a:srgbClr val="FFFFFF"/>
                </a:solidFill>
                <a:latin typeface="BelfiusAlternative"/>
                <a:cs typeface="BelfiusAlternative"/>
              </a:rPr>
              <a:t>,</a:t>
            </a:r>
            <a:r>
              <a:rPr sz="2400" b="1" spc="-118" baseline="1543" dirty="0">
                <a:solidFill>
                  <a:srgbClr val="FFFFFF"/>
                </a:solidFill>
                <a:latin typeface="BelfiusAlternative"/>
                <a:cs typeface="BelfiusAlternative"/>
              </a:rPr>
              <a:t> </a:t>
            </a:r>
            <a:endParaRPr sz="2400" baseline="4629" dirty="0">
              <a:latin typeface="BelfiusAlternative"/>
              <a:cs typeface="BelfiusAlternative"/>
            </a:endParaRPr>
          </a:p>
        </p:txBody>
      </p:sp>
      <p:sp>
        <p:nvSpPr>
          <p:cNvPr id="33" name="object 33"/>
          <p:cNvSpPr txBox="1"/>
          <p:nvPr/>
        </p:nvSpPr>
        <p:spPr>
          <a:xfrm rot="21360000">
            <a:off x="2260203" y="2946496"/>
            <a:ext cx="1016533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nl-BE" sz="2100" b="1" spc="-35" dirty="0" smtClean="0">
                <a:solidFill>
                  <a:srgbClr val="5F0035"/>
                </a:solidFill>
                <a:latin typeface="BelfiusAlternative"/>
                <a:cs typeface="BelfiusAlternative"/>
              </a:rPr>
              <a:t>+</a:t>
            </a:r>
            <a:r>
              <a:rPr sz="2100" b="1" spc="-35" dirty="0" smtClean="0">
                <a:solidFill>
                  <a:srgbClr val="5F0035"/>
                </a:solidFill>
                <a:latin typeface="BelfiusAlternative"/>
                <a:cs typeface="BelfiusAlternative"/>
              </a:rPr>
              <a:t>15,1</a:t>
            </a:r>
            <a:r>
              <a:rPr lang="nl-BE" sz="2100" b="1" spc="-35" dirty="0" smtClean="0">
                <a:solidFill>
                  <a:srgbClr val="5F0035"/>
                </a:solidFill>
                <a:latin typeface="BelfiusAlternative"/>
                <a:cs typeface="BelfiusAlternative"/>
              </a:rPr>
              <a:t> %</a:t>
            </a:r>
            <a:endParaRPr sz="2100" dirty="0">
              <a:latin typeface="BelfiusAlternative"/>
              <a:cs typeface="BelfiusAlternative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68996"/>
              </p:ext>
            </p:extLst>
          </p:nvPr>
        </p:nvGraphicFramePr>
        <p:xfrm>
          <a:off x="3677484" y="1455030"/>
          <a:ext cx="4602189" cy="3548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4596"/>
                <a:gridCol w="1383544"/>
                <a:gridCol w="896102"/>
                <a:gridCol w="707947"/>
              </a:tblGrid>
              <a:tr h="493118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000" b="1" i="1" spc="-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A</a:t>
                      </a:r>
                      <a:r>
                        <a:rPr sz="1000" b="1" i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bs</a:t>
                      </a:r>
                      <a:r>
                        <a:rPr sz="1000" b="1" i="1" spc="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ol</a:t>
                      </a:r>
                      <a:r>
                        <a:rPr sz="1000" b="1" i="1" spc="-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.</a:t>
                      </a:r>
                      <a:r>
                        <a:rPr sz="1000" b="1" i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: x 1 </a:t>
                      </a:r>
                      <a:r>
                        <a:rPr sz="1000" b="1" i="1" spc="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00</a:t>
                      </a:r>
                      <a:r>
                        <a:rPr sz="1000" b="1" i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 </a:t>
                      </a:r>
                      <a:r>
                        <a:rPr sz="1000" b="1" i="1" spc="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00</a:t>
                      </a:r>
                      <a:r>
                        <a:rPr sz="1000" b="1" i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 </a:t>
                      </a:r>
                      <a:r>
                        <a:rPr sz="1000" b="1" i="1" spc="-4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E</a:t>
                      </a:r>
                      <a:r>
                        <a:rPr sz="1000" b="1" i="1" spc="-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U</a:t>
                      </a:r>
                      <a:r>
                        <a:rPr sz="1000" b="1" i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R</a:t>
                      </a:r>
                      <a:endParaRPr sz="10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</a:pPr>
                      <a:r>
                        <a:rPr sz="2100" b="1" spc="20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P</a:t>
                      </a:r>
                      <a:r>
                        <a:rPr sz="2100" b="1" spc="25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a</a:t>
                      </a:r>
                      <a:r>
                        <a:rPr sz="2100" b="1" spc="40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s</a:t>
                      </a:r>
                      <a:r>
                        <a:rPr sz="2100" b="1" spc="15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s</a:t>
                      </a:r>
                      <a:r>
                        <a:rPr sz="2100" b="1" spc="60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i</a:t>
                      </a:r>
                      <a:r>
                        <a:rPr sz="2100" b="1" dirty="0" err="1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f</a:t>
                      </a:r>
                      <a:r>
                        <a:rPr lang="fr-BE" sz="2100" b="1" dirty="0" smtClean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endParaRPr sz="2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87680" algn="l">
                        <a:lnSpc>
                          <a:spcPct val="100000"/>
                        </a:lnSpc>
                      </a:pPr>
                      <a:r>
                        <a:rPr sz="1100" b="1" i="1" spc="-3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</a:t>
                      </a:r>
                      <a:r>
                        <a:rPr sz="1100" b="1" i="1" spc="-8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</a:t>
                      </a:r>
                      <a:r>
                        <a:rPr sz="1100" b="1" i="1" spc="-5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</a:t>
                      </a:r>
                      <a:r>
                        <a:rPr sz="1100" b="1" i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3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69875" algn="l">
                        <a:lnSpc>
                          <a:spcPct val="100000"/>
                        </a:lnSpc>
                      </a:pPr>
                      <a:r>
                        <a:rPr sz="1100" b="1" i="1" spc="-3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</a:t>
                      </a:r>
                      <a:r>
                        <a:rPr sz="1100" b="1" i="1" spc="-80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</a:t>
                      </a:r>
                      <a:r>
                        <a:rPr sz="1100" b="1" i="1" spc="-9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</a:t>
                      </a:r>
                      <a:r>
                        <a:rPr sz="1100" b="1" i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solidFill>
                      <a:srgbClr val="E3DDD2"/>
                    </a:solidFill>
                  </a:tcPr>
                </a:tc>
              </a:tr>
              <a:tr h="161943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Capitaux</a:t>
                      </a:r>
                      <a:r>
                        <a:rPr sz="1100" b="1" spc="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propres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5</a:t>
                      </a:r>
                      <a:r>
                        <a:rPr sz="1100" b="1" spc="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559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6</a:t>
                      </a:r>
                      <a:r>
                        <a:rPr sz="1100" b="1" spc="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003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187708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100" b="1" spc="10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Subside</a:t>
                      </a: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s</a:t>
                      </a:r>
                      <a:r>
                        <a:rPr sz="1100" b="1" spc="25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spc="10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d’invest.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782B50"/>
                          </a:solidFill>
                          <a:latin typeface="BelfiusAlternative"/>
                          <a:cs typeface="BelfiusAlternative"/>
                        </a:rPr>
                        <a:t>1</a:t>
                      </a:r>
                      <a:r>
                        <a:rPr sz="1100" b="1" spc="5" dirty="0">
                          <a:solidFill>
                            <a:srgbClr val="782B50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782B50"/>
                          </a:solidFill>
                          <a:latin typeface="BelfiusAlternative"/>
                          <a:cs typeface="BelfiusAlternative"/>
                        </a:rPr>
                        <a:t>954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782B50"/>
                          </a:solidFill>
                          <a:latin typeface="BelfiusAlternative"/>
                          <a:cs typeface="BelfiusAlternative"/>
                        </a:rPr>
                        <a:t>2</a:t>
                      </a:r>
                      <a:r>
                        <a:rPr sz="1100" b="1" spc="5" dirty="0">
                          <a:solidFill>
                            <a:srgbClr val="782B50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782B50"/>
                          </a:solidFill>
                          <a:latin typeface="BelfiusAlternative"/>
                          <a:cs typeface="BelfiusAlternative"/>
                        </a:rPr>
                        <a:t>154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281561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Provisions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</a:t>
                      </a:r>
                      <a:r>
                        <a:rPr sz="1100" b="1" spc="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119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1</a:t>
                      </a:r>
                      <a:r>
                        <a:rPr sz="1100" b="1" spc="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048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281561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Dettes</a:t>
                      </a:r>
                      <a:r>
                        <a:rPr sz="1100" b="1" spc="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long</a:t>
                      </a:r>
                      <a:r>
                        <a:rPr sz="1100" b="1" spc="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terme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5</a:t>
                      </a:r>
                      <a:r>
                        <a:rPr sz="1100" b="1" spc="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008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5</a:t>
                      </a:r>
                      <a:r>
                        <a:rPr sz="1100" b="1" spc="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765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187707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Dettes</a:t>
                      </a:r>
                      <a:r>
                        <a:rPr sz="1100" b="1" spc="5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fin.</a:t>
                      </a:r>
                      <a:r>
                        <a:rPr sz="1100" b="1" spc="5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à</a:t>
                      </a:r>
                      <a:r>
                        <a:rPr sz="1100" b="1" spc="5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spc="-114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L</a:t>
                      </a: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T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4</a:t>
                      </a:r>
                      <a:r>
                        <a:rPr sz="1100" b="1" spc="5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839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5</a:t>
                      </a:r>
                      <a:r>
                        <a:rPr sz="1100" b="1" spc="5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450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187707"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-</a:t>
                      </a:r>
                      <a:r>
                        <a:rPr sz="1100" spc="5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établ.</a:t>
                      </a:r>
                      <a:r>
                        <a:rPr sz="1100" spc="5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de</a:t>
                      </a:r>
                      <a:r>
                        <a:rPr sz="1100" spc="5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crédit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FFFFFF"/>
                      </a:solidFill>
                      <a:prstDash val="solid"/>
                    </a:lnT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FFFFFF"/>
                      </a:solidFill>
                      <a:prstDash val="solid"/>
                    </a:lnT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782B50"/>
                          </a:solidFill>
                          <a:latin typeface="BelfiusAlternative"/>
                          <a:cs typeface="BelfiusAlternative"/>
                        </a:rPr>
                        <a:t>4</a:t>
                      </a:r>
                      <a:r>
                        <a:rPr sz="1100" spc="5" dirty="0">
                          <a:solidFill>
                            <a:srgbClr val="782B50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dirty="0">
                          <a:solidFill>
                            <a:srgbClr val="782B50"/>
                          </a:solidFill>
                          <a:latin typeface="BelfiusAlternative"/>
                          <a:cs typeface="BelfiusAlternative"/>
                        </a:rPr>
                        <a:t>357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FFFFFF"/>
                      </a:solidFill>
                      <a:prstDash val="solid"/>
                    </a:lnT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782B50"/>
                          </a:solidFill>
                          <a:latin typeface="BelfiusAlternative"/>
                          <a:cs typeface="BelfiusAlternative"/>
                        </a:rPr>
                        <a:t>4</a:t>
                      </a:r>
                      <a:r>
                        <a:rPr sz="1100" spc="5" dirty="0">
                          <a:solidFill>
                            <a:srgbClr val="782B50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dirty="0">
                          <a:solidFill>
                            <a:srgbClr val="782B50"/>
                          </a:solidFill>
                          <a:latin typeface="BelfiusAlternative"/>
                          <a:cs typeface="BelfiusAlternative"/>
                        </a:rPr>
                        <a:t>954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FFFFFF"/>
                      </a:solidFill>
                      <a:prstDash val="solid"/>
                    </a:lnT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281561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Dettes</a:t>
                      </a:r>
                      <a:r>
                        <a:rPr sz="1100" b="1" spc="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court</a:t>
                      </a:r>
                      <a:r>
                        <a:rPr sz="1100" b="1" spc="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terme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</a:t>
                      </a:r>
                      <a:r>
                        <a:rPr sz="1100" b="1" spc="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593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4</a:t>
                      </a:r>
                      <a:r>
                        <a:rPr sz="1100" b="1" spc="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759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187708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Dettes</a:t>
                      </a:r>
                      <a:r>
                        <a:rPr sz="1100" b="1" spc="5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spc="-114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L</a:t>
                      </a: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T</a:t>
                      </a:r>
                      <a:r>
                        <a:rPr sz="1100" b="1" spc="5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à</a:t>
                      </a:r>
                      <a:r>
                        <a:rPr sz="1100" b="1" spc="5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échéance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51435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782B50"/>
                          </a:solidFill>
                          <a:latin typeface="BelfiusAlternative"/>
                          <a:cs typeface="BelfiusAlternative"/>
                        </a:rPr>
                        <a:t>520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782B50"/>
                          </a:solidFill>
                          <a:latin typeface="BelfiusAlternative"/>
                          <a:cs typeface="BelfiusAlternative"/>
                        </a:rPr>
                        <a:t>554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187707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Dettes</a:t>
                      </a:r>
                      <a:r>
                        <a:rPr sz="1100" b="1" spc="5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fin.</a:t>
                      </a:r>
                      <a:r>
                        <a:rPr sz="1100" b="1" spc="5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CT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FFFFFF"/>
                      </a:solidFill>
                      <a:prstDash val="solid"/>
                    </a:lnT>
                    <a:lnB w="7302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FFFFFF"/>
                      </a:solidFill>
                      <a:prstDash val="solid"/>
                    </a:lnT>
                    <a:lnB w="7302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51435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369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FFFFFF"/>
                      </a:solidFill>
                      <a:prstDash val="solid"/>
                    </a:lnT>
                    <a:lnB w="7302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404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FFFFFF"/>
                      </a:solidFill>
                      <a:prstDash val="solid"/>
                    </a:lnT>
                    <a:lnB w="7302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187707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Fournisseurs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FFFFFF"/>
                      </a:solidFill>
                      <a:prstDash val="solid"/>
                    </a:lnT>
                    <a:lnB w="7302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FFFFFF"/>
                      </a:solidFill>
                      <a:prstDash val="solid"/>
                    </a:lnT>
                    <a:lnB w="7302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1</a:t>
                      </a:r>
                      <a:r>
                        <a:rPr sz="1100" b="1" spc="5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194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FFFFFF"/>
                      </a:solidFill>
                      <a:prstDash val="solid"/>
                    </a:lnT>
                    <a:lnB w="7302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1</a:t>
                      </a:r>
                      <a:r>
                        <a:rPr sz="1100" b="1" spc="5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261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FFFFFF"/>
                      </a:solidFill>
                      <a:prstDash val="solid"/>
                    </a:lnT>
                    <a:lnB w="7302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187707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Rattrapages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FFFFFF"/>
                      </a:solidFill>
                      <a:prstDash val="solid"/>
                    </a:lnT>
                    <a:lnB w="7302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FFFFFF"/>
                      </a:solidFill>
                      <a:prstDash val="solid"/>
                    </a:lnT>
                    <a:lnB w="7302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51435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333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FFFFFF"/>
                      </a:solidFill>
                      <a:prstDash val="solid"/>
                    </a:lnT>
                    <a:lnB w="7302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371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FFFFFF"/>
                      </a:solidFill>
                      <a:prstDash val="solid"/>
                    </a:lnT>
                    <a:lnB w="7302">
                      <a:solidFill>
                        <a:srgbClr val="FFFFFF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187707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Rémunérations</a:t>
                      </a:r>
                      <a:r>
                        <a:rPr sz="1100" b="1" spc="5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et</a:t>
                      </a:r>
                      <a:r>
                        <a:rPr sz="1100" b="1" spc="5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C.S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FFFFFF"/>
                      </a:solidFill>
                      <a:prstDash val="solid"/>
                    </a:lnT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FFFFFF"/>
                      </a:solidFill>
                      <a:prstDash val="solid"/>
                    </a:lnT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51435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925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FFFFFF"/>
                      </a:solidFill>
                      <a:prstDash val="solid"/>
                    </a:lnT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5F7787"/>
                          </a:solidFill>
                          <a:latin typeface="BelfiusAlternative"/>
                          <a:cs typeface="BelfiusAlternative"/>
                        </a:rPr>
                        <a:t>905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FFFFFF"/>
                      </a:solidFill>
                      <a:prstDash val="solid"/>
                    </a:lnT>
                    <a:lnB w="7302">
                      <a:solidFill>
                        <a:srgbClr val="D3104A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281561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Comptes</a:t>
                      </a:r>
                      <a:r>
                        <a:rPr sz="1100" b="1" spc="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de</a:t>
                      </a:r>
                      <a:r>
                        <a:rPr sz="1100" b="1" spc="5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régularis.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5F0035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5F0035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marL="51435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204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5F0035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425B6C"/>
                          </a:solidFill>
                          <a:latin typeface="BelfiusAlternative"/>
                          <a:cs typeface="BelfiusAlternative"/>
                        </a:rPr>
                        <a:t>202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D3104A"/>
                      </a:solidFill>
                      <a:prstDash val="solid"/>
                    </a:lnT>
                    <a:lnB w="7302">
                      <a:solidFill>
                        <a:srgbClr val="5F0035"/>
                      </a:solidFill>
                      <a:prstDash val="solid"/>
                    </a:lnB>
                    <a:solidFill>
                      <a:srgbClr val="E3DDD2"/>
                    </a:solidFill>
                  </a:tcPr>
                </a:tc>
              </a:tr>
              <a:tr h="259480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TO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T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AL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5F0035"/>
                      </a:solidFill>
                      <a:prstDash val="solid"/>
                    </a:lnT>
                    <a:lnB w="7302">
                      <a:solidFill>
                        <a:srgbClr val="5F0035"/>
                      </a:solidFill>
                      <a:prstDash val="solid"/>
                    </a:lnB>
                    <a:solidFill>
                      <a:srgbClr val="5F0035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5F0035"/>
                      </a:solidFill>
                      <a:prstDash val="solid"/>
                    </a:lnT>
                    <a:lnB w="7302">
                      <a:solidFill>
                        <a:srgbClr val="5F0035"/>
                      </a:solidFill>
                      <a:prstDash val="solid"/>
                    </a:lnB>
                    <a:solidFill>
                      <a:srgbClr val="5F0035"/>
                    </a:solidFill>
                  </a:tcPr>
                </a:tc>
                <a:tc>
                  <a:txBody>
                    <a:bodyPr/>
                    <a:lstStyle/>
                    <a:p>
                      <a:pPr marL="41846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16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484</a:t>
                      </a:r>
                      <a:endParaRPr sz="110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5F0035"/>
                      </a:solidFill>
                      <a:prstDash val="solid"/>
                    </a:lnT>
                    <a:lnB w="7302">
                      <a:solidFill>
                        <a:srgbClr val="5F0035"/>
                      </a:solidFill>
                      <a:prstDash val="solid"/>
                    </a:lnB>
                    <a:solidFill>
                      <a:srgbClr val="5F0035"/>
                    </a:solidFill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17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BelfiusAlternative"/>
                          <a:cs typeface="BelfiusAlternative"/>
                        </a:rPr>
                        <a:t>778</a:t>
                      </a:r>
                      <a:endParaRPr sz="1100" dirty="0">
                        <a:latin typeface="BelfiusAlternative"/>
                        <a:cs typeface="BelfiusAlternative"/>
                      </a:endParaRPr>
                    </a:p>
                  </a:txBody>
                  <a:tcPr marL="0" marR="0" marT="0" marB="0">
                    <a:lnT w="7302">
                      <a:solidFill>
                        <a:srgbClr val="5F0035"/>
                      </a:solidFill>
                      <a:prstDash val="solid"/>
                    </a:lnT>
                    <a:lnB w="7302">
                      <a:solidFill>
                        <a:srgbClr val="5F0035"/>
                      </a:solidFill>
                      <a:prstDash val="solid"/>
                    </a:lnB>
                    <a:solidFill>
                      <a:srgbClr val="5F0035"/>
                    </a:solidFill>
                  </a:tcPr>
                </a:tc>
              </a:tr>
            </a:tbl>
          </a:graphicData>
        </a:graphic>
      </p:graphicFrame>
      <p:sp>
        <p:nvSpPr>
          <p:cNvPr id="34" name="Rectangle à coins arrondis 80"/>
          <p:cNvSpPr/>
          <p:nvPr/>
        </p:nvSpPr>
        <p:spPr>
          <a:xfrm>
            <a:off x="1676165" y="5517232"/>
            <a:ext cx="7432339" cy="129614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u="sng" dirty="0" smtClean="0">
                <a:solidFill>
                  <a:schemeClr val="bg1"/>
                </a:solidFill>
              </a:rPr>
              <a:t>Wallonie Bruxelles</a:t>
            </a:r>
          </a:p>
          <a:p>
            <a:r>
              <a:rPr lang="fr-BE" sz="1400" b="1" dirty="0" smtClean="0">
                <a:solidFill>
                  <a:schemeClr val="bg1"/>
                </a:solidFill>
              </a:rPr>
              <a:t>Total Bilan	 :			6.921 =&gt; 7.305		soit + 5,54 %</a:t>
            </a:r>
          </a:p>
          <a:p>
            <a:endParaRPr lang="fr-BE" sz="1400" b="1" dirty="0" smtClean="0">
              <a:solidFill>
                <a:schemeClr val="bg1"/>
              </a:solidFill>
            </a:endParaRPr>
          </a:p>
          <a:p>
            <a:r>
              <a:rPr lang="fr-BE" sz="1400" b="1" dirty="0" smtClean="0">
                <a:solidFill>
                  <a:schemeClr val="bg1"/>
                </a:solidFill>
              </a:rPr>
              <a:t>Capitaux propres :		1.792 =&gt; 1.950 		soit + 8,81 %</a:t>
            </a:r>
          </a:p>
          <a:p>
            <a:r>
              <a:rPr lang="fr-BE" sz="1400" b="1" dirty="0" smtClean="0">
                <a:solidFill>
                  <a:schemeClr val="bg1"/>
                </a:solidFill>
              </a:rPr>
              <a:t>Subsides en capital : 		636 =&gt; 729			soit + 14,53 %</a:t>
            </a:r>
          </a:p>
          <a:p>
            <a:r>
              <a:rPr lang="fr-BE" sz="1400" b="1" dirty="0" smtClean="0">
                <a:solidFill>
                  <a:schemeClr val="bg1"/>
                </a:solidFill>
              </a:rPr>
              <a:t>Dettes Long terme :		1.839 =&gt; 1.997		soit + 8,60 % </a:t>
            </a:r>
          </a:p>
        </p:txBody>
      </p:sp>
    </p:spTree>
    <p:extLst>
      <p:ext uri="{BB962C8B-B14F-4D97-AF65-F5344CB8AC3E}">
        <p14:creationId xmlns:p14="http://schemas.microsoft.com/office/powerpoint/2010/main" val="253193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131"/>
            <a:r>
              <a:rPr lang="fr-FR" spc="9" dirty="0">
                <a:solidFill>
                  <a:schemeClr val="bg1">
                    <a:lumMod val="85000"/>
                  </a:schemeClr>
                </a:solidFill>
              </a:rPr>
              <a:t>B</a:t>
            </a:r>
            <a:r>
              <a:rPr lang="fr-FR" spc="13" dirty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fr-FR" spc="18" dirty="0">
                <a:solidFill>
                  <a:schemeClr val="bg1">
                    <a:lumMod val="85000"/>
                  </a:schemeClr>
                </a:solidFill>
              </a:rPr>
              <a:t>l</a:t>
            </a:r>
            <a:r>
              <a:rPr lang="fr-FR" spc="22" dirty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lang="fr-FR" spc="44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pc="9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lang="fr-FR" spc="44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pc="53" dirty="0">
                <a:solidFill>
                  <a:schemeClr val="bg1">
                    <a:lumMod val="85000"/>
                  </a:schemeClr>
                </a:solidFill>
              </a:rPr>
              <a:t>r</a:t>
            </a:r>
            <a:r>
              <a:rPr lang="fr-FR" spc="13" dirty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fr-FR" spc="48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lang="fr-FR" spc="-4" dirty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fr-FR" spc="22" dirty="0">
                <a:solidFill>
                  <a:schemeClr val="bg1">
                    <a:lumMod val="85000"/>
                  </a:schemeClr>
                </a:solidFill>
              </a:rPr>
              <a:t>o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lang="fr-FR" spc="44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pc="100" dirty="0">
                <a:solidFill>
                  <a:schemeClr val="bg1">
                    <a:lumMod val="85000"/>
                  </a:schemeClr>
                </a:solidFill>
              </a:rPr>
              <a:t>f</a:t>
            </a:r>
            <a:r>
              <a:rPr lang="fr-FR" spc="13" dirty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fr-FR" spc="22" dirty="0">
                <a:solidFill>
                  <a:schemeClr val="bg1">
                    <a:lumMod val="85000"/>
                  </a:schemeClr>
                </a:solidFill>
              </a:rPr>
              <a:t>na</a:t>
            </a:r>
            <a:r>
              <a:rPr lang="fr-FR" spc="13" dirty="0">
                <a:solidFill>
                  <a:schemeClr val="bg1">
                    <a:lumMod val="85000"/>
                  </a:schemeClr>
                </a:solidFill>
              </a:rPr>
              <a:t>nc</a:t>
            </a:r>
            <a:r>
              <a:rPr lang="fr-FR" spc="-4" dirty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fr-FR" spc="9" dirty="0">
                <a:solidFill>
                  <a:schemeClr val="bg1">
                    <a:lumMod val="85000"/>
                  </a:schemeClr>
                </a:solidFill>
              </a:rPr>
              <a:t>e</a:t>
            </a:r>
            <a:r>
              <a:rPr lang="fr-FR" spc="66" dirty="0">
                <a:solidFill>
                  <a:schemeClr val="bg1">
                    <a:lumMod val="85000"/>
                  </a:schemeClr>
                </a:solidFill>
              </a:rPr>
              <a:t>r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lang="fr-FR" b="1" spc="-18" dirty="0" smtClean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/>
            </a:r>
            <a:br>
              <a:rPr lang="fr-FR" b="1" spc="-18" dirty="0" smtClean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</a:br>
            <a:r>
              <a:rPr lang="fr-FR" sz="2000" b="1" spc="-18" dirty="0" smtClean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D</a:t>
            </a:r>
            <a:r>
              <a:rPr lang="fr-FR" sz="2000" b="1" spc="-4" dirty="0" smtClean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o</a:t>
            </a:r>
            <a:r>
              <a:rPr lang="fr-FR" sz="2000" b="1" dirty="0" smtClean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lang="fr-FR" sz="2000" b="1" spc="-13" dirty="0" smtClean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n</a:t>
            </a:r>
            <a:r>
              <a:rPr lang="fr-FR" sz="2000" b="1" spc="-4" dirty="0" smtClean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é</a:t>
            </a:r>
            <a:r>
              <a:rPr lang="fr-FR" sz="2000" b="1" spc="4" dirty="0" smtClean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lang="fr-FR" sz="2000" b="1" dirty="0" smtClean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s </a:t>
            </a:r>
            <a:r>
              <a:rPr lang="fr-FR" sz="2000" b="1" spc="-22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b</a:t>
            </a:r>
            <a:r>
              <a:rPr lang="fr-FR" sz="2000" b="1" spc="-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lang="fr-FR" sz="2000" b="1" spc="-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l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an </a:t>
            </a:r>
            <a:r>
              <a:rPr lang="fr-FR" sz="2000" b="1" spc="-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u</a:t>
            </a:r>
            <a:r>
              <a:rPr lang="fr-FR" sz="2000" b="1" spc="-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b</a:t>
            </a:r>
            <a:r>
              <a:rPr lang="fr-FR" sz="2000" b="1" spc="35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r</a:t>
            </a:r>
            <a:r>
              <a:rPr lang="fr-FR" sz="2000" b="1" spc="-22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q</a:t>
            </a:r>
            <a:r>
              <a:rPr lang="fr-FR" sz="2000" b="1" spc="-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u</a:t>
            </a:r>
            <a:r>
              <a:rPr lang="fr-FR" sz="20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s </a:t>
            </a:r>
            <a:r>
              <a:rPr lang="fr-FR" sz="2000" b="1" spc="-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c</a:t>
            </a:r>
            <a:r>
              <a:rPr lang="fr-FR" sz="2000" b="1" spc="22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t</a:t>
            </a:r>
            <a:r>
              <a:rPr lang="fr-FR" sz="2000" b="1" spc="35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f - </a:t>
            </a:r>
            <a:r>
              <a:rPr lang="fr-FR" sz="2000" b="1" spc="4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p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a</a:t>
            </a:r>
            <a:r>
              <a:rPr lang="fr-FR" sz="2000" b="1" spc="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lang="fr-FR" sz="2000" b="1" spc="-9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s</a:t>
            </a:r>
            <a:r>
              <a:rPr lang="fr-FR" sz="2000" b="1" spc="35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i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f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/>
            </a:r>
            <a:br>
              <a:rPr lang="fr-FR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</a:br>
            <a:r>
              <a:rPr lang="fr-FR" sz="12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9</a:t>
            </a:r>
            <a:r>
              <a:rPr lang="fr-FR" sz="12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2</a:t>
            </a:r>
            <a:r>
              <a:rPr lang="fr-FR" sz="1200" b="1" spc="-22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lang="fr-FR" sz="12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H</a:t>
            </a:r>
            <a:r>
              <a:rPr lang="fr-FR" sz="12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G</a:t>
            </a:r>
            <a:r>
              <a:rPr lang="fr-FR" sz="1200" b="1" spc="-22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lang="fr-FR" sz="12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/</a:t>
            </a:r>
            <a:r>
              <a:rPr lang="fr-FR" sz="1200" b="1" spc="-22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lang="fr-FR" sz="12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moyenn</a:t>
            </a:r>
            <a:r>
              <a:rPr lang="fr-FR" sz="1200" b="1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e</a:t>
            </a:r>
            <a:r>
              <a:rPr lang="fr-FR" sz="1200" b="1" spc="-22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 </a:t>
            </a:r>
            <a:r>
              <a:rPr lang="fr-FR" sz="1200" b="1" spc="-13" dirty="0">
                <a:solidFill>
                  <a:schemeClr val="bg1">
                    <a:lumMod val="85000"/>
                  </a:schemeClr>
                </a:solidFill>
                <a:latin typeface="BelfiusAlternative"/>
                <a:cs typeface="BelfiusAlternative"/>
              </a:rPr>
              <a:t>agrégée</a:t>
            </a:r>
            <a:r>
              <a:rPr lang="fr-FR" sz="1200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  <a:t/>
            </a:r>
            <a:br>
              <a:rPr lang="fr-FR" sz="1200" dirty="0">
                <a:solidFill>
                  <a:schemeClr val="tx1">
                    <a:lumMod val="40000"/>
                    <a:lumOff val="60000"/>
                  </a:schemeClr>
                </a:solidFill>
                <a:latin typeface="BelfiusAlternative"/>
                <a:cs typeface="BelfiusAlternative"/>
              </a:rPr>
            </a:br>
            <a:endParaRPr lang="fr-F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71625"/>
            <a:ext cx="9144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 Diagonal Corner Rectangle 3"/>
          <p:cNvSpPr/>
          <p:nvPr/>
        </p:nvSpPr>
        <p:spPr>
          <a:xfrm>
            <a:off x="3851920" y="1412776"/>
            <a:ext cx="1656184" cy="576064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Structure saine</a:t>
            </a:r>
          </a:p>
        </p:txBody>
      </p:sp>
      <p:sp>
        <p:nvSpPr>
          <p:cNvPr id="7" name="Rectangle à coins arrondis 80"/>
          <p:cNvSpPr/>
          <p:nvPr/>
        </p:nvSpPr>
        <p:spPr>
          <a:xfrm>
            <a:off x="467544" y="5286375"/>
            <a:ext cx="8496944" cy="157162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u="sng" dirty="0" smtClean="0">
                <a:solidFill>
                  <a:schemeClr val="bg1"/>
                </a:solidFill>
              </a:rPr>
              <a:t>Wallonie Bruxelles</a:t>
            </a:r>
          </a:p>
          <a:p>
            <a:r>
              <a:rPr lang="fr-BE" sz="1400" b="1" dirty="0" smtClean="0">
                <a:solidFill>
                  <a:schemeClr val="bg1"/>
                </a:solidFill>
              </a:rPr>
              <a:t>					</a:t>
            </a:r>
            <a:r>
              <a:rPr lang="fr-BE" sz="1400" b="1" u="sng" dirty="0" smtClean="0">
                <a:solidFill>
                  <a:schemeClr val="bg1"/>
                </a:solidFill>
              </a:rPr>
              <a:t>2013 				2014			2013				2014</a:t>
            </a:r>
          </a:p>
          <a:p>
            <a:r>
              <a:rPr lang="fr-BE" sz="1400" b="1" dirty="0" smtClean="0">
                <a:solidFill>
                  <a:schemeClr val="bg1"/>
                </a:solidFill>
              </a:rPr>
              <a:t>Terrain et bâtiments		35.69 			39.89</a:t>
            </a:r>
          </a:p>
          <a:p>
            <a:r>
              <a:rPr lang="fr-BE" sz="1400" b="1" dirty="0" smtClean="0">
                <a:solidFill>
                  <a:schemeClr val="bg1"/>
                </a:solidFill>
              </a:rPr>
              <a:t>Matériel médical		5.26				4.89	</a:t>
            </a:r>
          </a:p>
          <a:p>
            <a:r>
              <a:rPr lang="fr-BE" sz="1400" b="1" dirty="0" smtClean="0">
                <a:solidFill>
                  <a:schemeClr val="bg1"/>
                </a:solidFill>
              </a:rPr>
              <a:t>							Capitaux propres :		25.89				26.69</a:t>
            </a:r>
          </a:p>
          <a:p>
            <a:r>
              <a:rPr lang="fr-BE" sz="1400" b="1" dirty="0" smtClean="0">
                <a:solidFill>
                  <a:schemeClr val="bg1"/>
                </a:solidFill>
              </a:rPr>
              <a:t>							Subsides en capital : 		9.20				9.98</a:t>
            </a:r>
          </a:p>
          <a:p>
            <a:r>
              <a:rPr lang="fr-BE" sz="1400" b="1" dirty="0" smtClean="0">
                <a:solidFill>
                  <a:schemeClr val="bg1"/>
                </a:solidFill>
              </a:rPr>
              <a:t>							Dettes Long terme :		31.75				34.10 </a:t>
            </a:r>
          </a:p>
        </p:txBody>
      </p:sp>
    </p:spTree>
    <p:extLst>
      <p:ext uri="{BB962C8B-B14F-4D97-AF65-F5344CB8AC3E}">
        <p14:creationId xmlns:p14="http://schemas.microsoft.com/office/powerpoint/2010/main" val="181661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3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m_strFormatTime&gt;%1&lt;/m_strFormatTime&gt;&lt;/m_precDefaultMonth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5&quot;&gt;&lt;elem m_fUsage=&quot;2.66093099999999970000E+000&quot;&gt;&lt;m_msothmcolidx val=&quot;0&quot;/&gt;&lt;m_rgb r=&quot;b9&quot; g=&quot;fa&quot; b=&quot;89&quot;/&gt;&lt;m_ppcolschidx tagver0=&quot;23004&quot; tagname0=&quot;m_ppcolschidxUNRECOGNIZED&quot; val=&quot;0&quot;/&gt;&lt;m_nBrightness val=&quot;0&quot;/&gt;&lt;/elem&gt;&lt;elem m_fUsage=&quot;1.89999999999999990000E+000&quot;&gt;&lt;m_msothmcolidx val=&quot;0&quot;/&gt;&lt;m_rgb r=&quot;f7&quot; g=&quot;c0&quot; b=&quot;4&quot;/&gt;&lt;m_ppcolschidx tagver0=&quot;23004&quot; tagname0=&quot;m_ppcolschidxUNRECOGNIZED&quot; val=&quot;0&quot;/&gt;&lt;m_nBrightness val=&quot;0&quot;/&gt;&lt;/elem&gt;&lt;elem m_fUsage=&quot;1.48307534010000050000E+000&quot;&gt;&lt;m_msothmcolidx val=&quot;0&quot;/&gt;&lt;m_rgb r=&quot;cd&quot; g=&quot;f0&quot; b=&quot;c8&quot;/&gt;&lt;m_ppcolschidx tagver0=&quot;23004&quot; tagname0=&quot;m_ppcolschidxUNRECOGNIZED&quot; val=&quot;0&quot;/&gt;&lt;m_nBrightness val=&quot;0&quot;/&gt;&lt;/elem&gt;&lt;elem m_fUsage=&quot;4.30467210000000160000E-001&quot;&gt;&lt;m_msothmcolidx val=&quot;0&quot;/&gt;&lt;m_rgb r=&quot;80&quot; g=&quot;ed&quot; b=&quot;45&quot;/&gt;&lt;m_ppcolschidx tagver0=&quot;23004&quot; tagname0=&quot;m_ppcolschidxUNRECOGNIZED&quot; val=&quot;0&quot;/&gt;&lt;m_nBrightness val=&quot;0&quot;/&gt;&lt;/elem&gt;&lt;elem m_fUsage=&quot;3.87420489000000150000E-001&quot;&gt;&lt;m_msothmcolidx val=&quot;0&quot;/&gt;&lt;m_rgb r=&quot;eb&quot; g=&quot;be&quot; b=&quot;36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Belfius">
      <a:dk1>
        <a:srgbClr val="51626F"/>
      </a:dk1>
      <a:lt1>
        <a:sysClr val="window" lastClr="FFFFFF"/>
      </a:lt1>
      <a:dk2>
        <a:srgbClr val="D2D2D7"/>
      </a:dk2>
      <a:lt2>
        <a:srgbClr val="979FAA"/>
      </a:lt2>
      <a:accent1>
        <a:srgbClr val="C30045"/>
      </a:accent1>
      <a:accent2>
        <a:srgbClr val="8C193C"/>
      </a:accent2>
      <a:accent3>
        <a:srgbClr val="AF1E3C"/>
      </a:accent3>
      <a:accent4>
        <a:srgbClr val="DC1E5F"/>
      </a:accent4>
      <a:accent5>
        <a:srgbClr val="F03241"/>
      </a:accent5>
      <a:accent6>
        <a:srgbClr val="FAAFA0"/>
      </a:accent6>
      <a:hlink>
        <a:srgbClr val="CF6A6D"/>
      </a:hlink>
      <a:folHlink>
        <a:srgbClr val="FFDA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51626F"/>
      </a:dk1>
      <a:lt1>
        <a:sysClr val="window" lastClr="FFFFFF"/>
      </a:lt1>
      <a:dk2>
        <a:srgbClr val="1C0B4B"/>
      </a:dk2>
      <a:lt2>
        <a:srgbClr val="979FAA"/>
      </a:lt2>
      <a:accent1>
        <a:srgbClr val="C30045"/>
      </a:accent1>
      <a:accent2>
        <a:srgbClr val="D0893C"/>
      </a:accent2>
      <a:accent3>
        <a:srgbClr val="DFE77B"/>
      </a:accent3>
      <a:accent4>
        <a:srgbClr val="697D19"/>
      </a:accent4>
      <a:accent5>
        <a:srgbClr val="6E3386"/>
      </a:accent5>
      <a:accent6>
        <a:srgbClr val="DC1E5F"/>
      </a:accent6>
      <a:hlink>
        <a:srgbClr val="C30045"/>
      </a:hlink>
      <a:folHlink>
        <a:srgbClr val="5162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BELFIUS 1">
      <a:dk1>
        <a:srgbClr val="51626F"/>
      </a:dk1>
      <a:lt1>
        <a:sysClr val="window" lastClr="FFFFFF"/>
      </a:lt1>
      <a:dk2>
        <a:srgbClr val="1C0B4B"/>
      </a:dk2>
      <a:lt2>
        <a:srgbClr val="979FAA"/>
      </a:lt2>
      <a:accent1>
        <a:srgbClr val="C30045"/>
      </a:accent1>
      <a:accent2>
        <a:srgbClr val="D0893C"/>
      </a:accent2>
      <a:accent3>
        <a:srgbClr val="DFE77B"/>
      </a:accent3>
      <a:accent4>
        <a:srgbClr val="697D19"/>
      </a:accent4>
      <a:accent5>
        <a:srgbClr val="6E3386"/>
      </a:accent5>
      <a:accent6>
        <a:srgbClr val="42589E"/>
      </a:accent6>
      <a:hlink>
        <a:srgbClr val="C30045"/>
      </a:hlink>
      <a:folHlink>
        <a:srgbClr val="5162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4468</Words>
  <Application>Microsoft Office PowerPoint</Application>
  <PresentationFormat>On-screen Show (4:3)</PresentationFormat>
  <Paragraphs>1818</Paragraphs>
  <Slides>75</Slides>
  <Notes>64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9" baseType="lpstr">
      <vt:lpstr>Office Theme</vt:lpstr>
      <vt:lpstr>1_Office Theme</vt:lpstr>
      <vt:lpstr>2_Office Theme</vt:lpstr>
      <vt:lpstr>Diapositive think-cell</vt:lpstr>
      <vt:lpstr>PowerPoint Presentation</vt:lpstr>
      <vt:lpstr>Contenu Etude sectorielle 2011 - 2014</vt:lpstr>
      <vt:lpstr>Echantillon 2014 = Secteur Composition</vt:lpstr>
      <vt:lpstr>Hôpitaux généraux repris dans MAHA</vt:lpstr>
      <vt:lpstr>Analyse sectorielle des hôpitaux généraux sur base du modèle MAHA</vt:lpstr>
      <vt:lpstr>Contenu Etude sectorielle 2011 - 2014</vt:lpstr>
      <vt:lpstr>Bilan et ratios financiers =&gt;situation patrimoniale</vt:lpstr>
      <vt:lpstr>Bilan et ratios financiers</vt:lpstr>
      <vt:lpstr>Bilan et ratios financiers Données bilan Rubriques actif - passif 92 HG / moyenne agrégée </vt:lpstr>
      <vt:lpstr>Bilan et ratios financiers Analyse de 2 dimensions financières</vt:lpstr>
      <vt:lpstr>Bilan et ratios financiers</vt:lpstr>
      <vt:lpstr>Bilan et ratios financiers</vt:lpstr>
      <vt:lpstr>Bilan et ratios financiers</vt:lpstr>
      <vt:lpstr>Bilan et ratios financiers Analyse de 2 dimensions financières</vt:lpstr>
      <vt:lpstr>Bilan et ratios financiers</vt:lpstr>
      <vt:lpstr>Bilan et ratios financiers</vt:lpstr>
      <vt:lpstr>Bilan et ratios financiers</vt:lpstr>
      <vt:lpstr>Bilan et ratios financiers Analyse de 2 dimensions financières</vt:lpstr>
      <vt:lpstr>Données d’investissement Détail de l’effort d’investissement du secteur</vt:lpstr>
      <vt:lpstr>PowerPoint Presentation</vt:lpstr>
      <vt:lpstr>Données d’investissement continuité ACI</vt:lpstr>
      <vt:lpstr>Continuité terrains et constructions</vt:lpstr>
      <vt:lpstr>Continuité matériel médical</vt:lpstr>
      <vt:lpstr>Contenu Etude sectorielle 2011 - 2014</vt:lpstr>
      <vt:lpstr>Compte de résultats</vt:lpstr>
      <vt:lpstr>Compte de résultats</vt:lpstr>
      <vt:lpstr>Compte de résultats</vt:lpstr>
      <vt:lpstr>Budget moyens financiers Parties de budget par journée justifiée</vt:lpstr>
      <vt:lpstr>Compte de résultats</vt:lpstr>
      <vt:lpstr>Compte de résultats</vt:lpstr>
      <vt:lpstr>Compte de résultats </vt:lpstr>
      <vt:lpstr>Compte de résultat</vt:lpstr>
      <vt:lpstr>Compte de résultats Cashflow / dettes LT à échéance</vt:lpstr>
      <vt:lpstr>Compte de résultats Cashflow = trésorerie de l’année</vt:lpstr>
      <vt:lpstr>Compte de résultats Cashflow / dette LT à échéance Evolution 92 HG / moyenne agrégée </vt:lpstr>
      <vt:lpstr>Compte de résultats Comptabilité analytique</vt:lpstr>
      <vt:lpstr>Compte de résultats Comptabilité analytique: composantes des centres de frais définitifs</vt:lpstr>
      <vt:lpstr>PowerPoint Presentation</vt:lpstr>
      <vt:lpstr>Compte de résultats</vt:lpstr>
      <vt:lpstr>Compte de résultats</vt:lpstr>
      <vt:lpstr>Compte de résultats</vt:lpstr>
      <vt:lpstr>Compte de résultats</vt:lpstr>
      <vt:lpstr>Contenu Etude sectorielle 2011 - 2014</vt:lpstr>
      <vt:lpstr>Activité services Données</vt:lpstr>
      <vt:lpstr>Activités des services</vt:lpstr>
      <vt:lpstr>Activité services</vt:lpstr>
      <vt:lpstr>Activité services</vt:lpstr>
      <vt:lpstr>Activité services</vt:lpstr>
      <vt:lpstr>Activité services</vt:lpstr>
      <vt:lpstr>Activité services Durée séjour &amp; occupation</vt:lpstr>
      <vt:lpstr>Activité services</vt:lpstr>
      <vt:lpstr>Activité services</vt:lpstr>
      <vt:lpstr>Activité services</vt:lpstr>
      <vt:lpstr>Activité services</vt:lpstr>
      <vt:lpstr>Activité services</vt:lpstr>
      <vt:lpstr>Activité services Evolution hospitalisation de jour sur 5 ans</vt:lpstr>
      <vt:lpstr>PowerPoint Presentation</vt:lpstr>
      <vt:lpstr>Contenu Etude sectorielle 2011 - 2014</vt:lpstr>
      <vt:lpstr>Compte de résultats</vt:lpstr>
      <vt:lpstr>Données d’activité Coûts du personnel en 000 €</vt:lpstr>
      <vt:lpstr>Coût du personnel </vt:lpstr>
      <vt:lpstr>Données personnel</vt:lpstr>
      <vt:lpstr>Données d’activité Nombre ETP</vt:lpstr>
      <vt:lpstr>Données personnel</vt:lpstr>
      <vt:lpstr>Données personnel </vt:lpstr>
      <vt:lpstr>Contenu Etude sectorielle 2011 - 2014</vt:lpstr>
      <vt:lpstr>Test des clignotants </vt:lpstr>
      <vt:lpstr>Test des clignotants</vt:lpstr>
      <vt:lpstr>Test des clignotants</vt:lpstr>
      <vt:lpstr>Test combiné élargi :14 clignotants</vt:lpstr>
      <vt:lpstr>Test des clignotants</vt:lpstr>
      <vt:lpstr>Test des clignotants</vt:lpstr>
      <vt:lpstr>Test combiné élargi : 14 clignotants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2015-09-10T11:56:52Z</dcterms:created>
  <dcterms:modified xsi:type="dcterms:W3CDTF">2016-05-27T05:54:23Z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-1420160101</vt:i4>
  </property>
  <property fmtid="{D5CDD505-2E9C-101B-9397-08002B2CF9AE}" pid="3" name="_NewReviewCycle">
    <vt:lpwstr/>
  </property>
  <property fmtid="{D5CDD505-2E9C-101B-9397-08002B2CF9AE}" pid="4" name="_PreviousAdHocReviewCycleID">
    <vt:i4>382342685</vt:i4>
  </property>
</Properties>
</file>