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4594" r:id="rId1"/>
  </p:sldMasterIdLst>
  <p:notesMasterIdLst>
    <p:notesMasterId r:id="rId39"/>
  </p:notesMasterIdLst>
  <p:handoutMasterIdLst>
    <p:handoutMasterId r:id="rId40"/>
  </p:handoutMasterIdLst>
  <p:sldIdLst>
    <p:sldId id="256" r:id="rId2"/>
    <p:sldId id="541" r:id="rId3"/>
    <p:sldId id="474" r:id="rId4"/>
    <p:sldId id="551" r:id="rId5"/>
    <p:sldId id="486" r:id="rId6"/>
    <p:sldId id="487" r:id="rId7"/>
    <p:sldId id="503" r:id="rId8"/>
    <p:sldId id="502" r:id="rId9"/>
    <p:sldId id="521" r:id="rId10"/>
    <p:sldId id="523" r:id="rId11"/>
    <p:sldId id="506" r:id="rId12"/>
    <p:sldId id="524" r:id="rId13"/>
    <p:sldId id="489" r:id="rId14"/>
    <p:sldId id="542" r:id="rId15"/>
    <p:sldId id="527" r:id="rId16"/>
    <p:sldId id="500" r:id="rId17"/>
    <p:sldId id="507" r:id="rId18"/>
    <p:sldId id="508" r:id="rId19"/>
    <p:sldId id="522" r:id="rId20"/>
    <p:sldId id="490" r:id="rId21"/>
    <p:sldId id="492" r:id="rId22"/>
    <p:sldId id="540" r:id="rId23"/>
    <p:sldId id="552" r:id="rId24"/>
    <p:sldId id="528" r:id="rId25"/>
    <p:sldId id="510" r:id="rId26"/>
    <p:sldId id="516" r:id="rId27"/>
    <p:sldId id="529" r:id="rId28"/>
    <p:sldId id="532" r:id="rId29"/>
    <p:sldId id="545" r:id="rId30"/>
    <p:sldId id="530" r:id="rId31"/>
    <p:sldId id="548" r:id="rId32"/>
    <p:sldId id="546" r:id="rId33"/>
    <p:sldId id="533" r:id="rId34"/>
    <p:sldId id="553" r:id="rId35"/>
    <p:sldId id="547" r:id="rId36"/>
    <p:sldId id="513" r:id="rId37"/>
    <p:sldId id="519" r:id="rId38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1BE"/>
    <a:srgbClr val="F5E1BE"/>
    <a:srgbClr val="FAE1BE"/>
    <a:srgbClr val="FAE1B8"/>
    <a:srgbClr val="FAE1B6"/>
    <a:srgbClr val="FAE1C7"/>
    <a:srgbClr val="FAEBBE"/>
    <a:srgbClr val="FFF0C3"/>
    <a:srgbClr val="F6F0B8"/>
    <a:srgbClr val="F6E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2344" autoAdjust="0"/>
  </p:normalViewPr>
  <p:slideViewPr>
    <p:cSldViewPr>
      <p:cViewPr varScale="1">
        <p:scale>
          <a:sx n="96" d="100"/>
          <a:sy n="96" d="100"/>
        </p:scale>
        <p:origin x="16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D8ACFC9-FD53-4864-967D-7E5EDDDC74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8370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3288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62" tIns="45782" rIns="91562" bIns="457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3BD3547-AF8A-46DB-8522-CA17DDFB19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6797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34" charset="-128"/>
        <a:cs typeface="ＭＳ Ｐゴシック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7971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8612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6342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121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endParaRPr lang="fr-FR" sz="105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0480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853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27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124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627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19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xfrm>
            <a:off x="906357" y="4715153"/>
            <a:ext cx="4984962" cy="44669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10113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19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2018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331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 smtClean="0">
                <a:solidFill>
                  <a:schemeClr val="tx1"/>
                </a:solidFill>
                <a:latin typeface="Arial" pitchFamily="-110" charset="0"/>
                <a:ea typeface="ＭＳ Ｐゴシック" charset="0"/>
                <a:cs typeface="ＭＳ Ｐゴシック" charset="0"/>
              </a:rPr>
              <a:t> </a:t>
            </a:r>
            <a:endParaRPr lang="fr-FR" sz="100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10628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8437247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201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27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222018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29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baseline="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339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4222018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fr-FR" i="1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54769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32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2018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201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fr-FR" altLang="fr-FR" i="1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8307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fr-FR" i="1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4492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fr-FR" i="1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682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baseline="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347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9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451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Wingdings"/>
              <a:buNone/>
            </a:pPr>
            <a:endParaRPr lang="en-US" altLang="fr-FR" sz="1100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7892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 sz="1200" smtClean="0"/>
          </a:p>
        </p:txBody>
      </p:sp>
      <p:sp>
        <p:nvSpPr>
          <p:cNvPr id="37893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3DCB900-A4F1-4BEE-879B-0642ED3310B0}" type="slidenum">
              <a:rPr lang="fr-FR" altLang="fr-FR" sz="1200" smtClean="0"/>
              <a:pPr/>
              <a:t>8</a:t>
            </a:fld>
            <a:endParaRPr lang="fr-FR" altLang="fr-FR" sz="1200" smtClean="0"/>
          </a:p>
        </p:txBody>
      </p:sp>
    </p:spTree>
    <p:extLst>
      <p:ext uri="{BB962C8B-B14F-4D97-AF65-F5344CB8AC3E}">
        <p14:creationId xmlns:p14="http://schemas.microsoft.com/office/powerpoint/2010/main" val="509511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9E5-6A06-4466-B123-02D730BD6067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2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0" y="3429000"/>
            <a:ext cx="2286000" cy="2057400"/>
          </a:xfrm>
        </p:spPr>
        <p:txBody>
          <a:bodyPr/>
          <a:lstStyle>
            <a:lvl1pPr algn="r">
              <a:defRPr sz="3600">
                <a:solidFill>
                  <a:srgbClr val="4B4D4E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343400"/>
            <a:ext cx="4724400" cy="1752600"/>
          </a:xfrm>
        </p:spPr>
        <p:txBody>
          <a:bodyPr/>
          <a:lstStyle>
            <a:lvl1pPr marL="0" indent="0" algn="ctr">
              <a:buFont typeface="Arial" pitchFamily="-110" charset="0"/>
              <a:buNone/>
              <a:defRPr sz="2000">
                <a:solidFill>
                  <a:srgbClr val="4B4D4E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8F795FD-96C3-47C8-8C4C-5DF1AE95AF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57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2800" y="64770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A7D2994-A227-4036-9A85-8F4B1A71DF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07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62800" y="6381328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67CD17-3F94-4180-B56C-151733BE25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7162800" y="64770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8FC1EDE-5281-4EFF-BB7E-6CC1AEA44C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451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75" r:id="rId1"/>
    <p:sldLayoutId id="2147486376" r:id="rId2"/>
    <p:sldLayoutId id="2147486377" r:id="rId3"/>
    <p:sldLayoutId id="2147486380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ＭＳ Ｐゴシック" charset="0"/>
          <a:cs typeface="ＭＳ Ｐゴシック" charset="0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B4D4E"/>
          </a:solidFill>
          <a:latin typeface="+mn-lt"/>
          <a:ea typeface="ＭＳ Ｐゴシック" pitchFamily="34" charset="-128"/>
          <a:cs typeface="ＭＳ Ｐゴシック" pitchFamily="34" charset="-128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v.mounic@has-sante.fr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ChangeArrowheads="1"/>
          </p:cNvSpPr>
          <p:nvPr/>
        </p:nvSpPr>
        <p:spPr bwMode="auto">
          <a:xfrm>
            <a:off x="539750" y="1988840"/>
            <a:ext cx="8280400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lang="fr-FR" sz="2800" b="1" dirty="0" smtClean="0">
                <a:solidFill>
                  <a:srgbClr val="004890"/>
                </a:solidFill>
              </a:rPr>
              <a:t>Compétences des professionnels de santé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endParaRPr lang="fr-FR" sz="2800" b="1" dirty="0" smtClean="0">
              <a:solidFill>
                <a:srgbClr val="004890"/>
              </a:solidFill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lang="fr-FR" sz="2800" b="1" dirty="0" smtClean="0">
                <a:solidFill>
                  <a:srgbClr val="004890"/>
                </a:solidFill>
              </a:rPr>
              <a:t>Des enjeux pour la qualité des soins 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</a:pPr>
            <a:r>
              <a:rPr lang="fr-FR" sz="2800" b="1" dirty="0" smtClean="0">
                <a:solidFill>
                  <a:srgbClr val="004890"/>
                </a:solidFill>
              </a:rPr>
              <a:t>à </a:t>
            </a:r>
            <a:r>
              <a:rPr lang="fr-FR" sz="2800" b="1" smtClean="0">
                <a:solidFill>
                  <a:srgbClr val="004890"/>
                </a:solidFill>
              </a:rPr>
              <a:t>leur évaluation</a:t>
            </a:r>
            <a:endParaRPr lang="fr-FR" b="1" dirty="0"/>
          </a:p>
          <a:p>
            <a:pPr algn="ctr" eaLnBrk="1" hangingPunct="1"/>
            <a:endParaRPr lang="fr-FR" sz="2800" b="1" dirty="0"/>
          </a:p>
          <a:p>
            <a:pPr algn="ctr" eaLnBrk="1" hangingPunct="1"/>
            <a:r>
              <a:rPr lang="fr-FR" sz="1600" dirty="0" smtClean="0">
                <a:solidFill>
                  <a:srgbClr val="004890"/>
                </a:solidFill>
              </a:rPr>
              <a:t>Symposium de </a:t>
            </a:r>
            <a:r>
              <a:rPr lang="fr-FR" sz="1600" dirty="0">
                <a:solidFill>
                  <a:srgbClr val="004890"/>
                </a:solidFill>
              </a:rPr>
              <a:t>l'Association Francophone des Médecins Chefs </a:t>
            </a:r>
            <a:endParaRPr lang="fr-FR" sz="1600" dirty="0" smtClean="0">
              <a:solidFill>
                <a:srgbClr val="004890"/>
              </a:solidFill>
            </a:endParaRPr>
          </a:p>
          <a:p>
            <a:pPr algn="ctr" eaLnBrk="1" hangingPunct="1"/>
            <a:r>
              <a:rPr lang="fr-FR" sz="1600" dirty="0" smtClean="0">
                <a:solidFill>
                  <a:srgbClr val="004890"/>
                </a:solidFill>
              </a:rPr>
              <a:t>24 mai 2019</a:t>
            </a:r>
            <a:endParaRPr lang="fr-FR" b="1" dirty="0">
              <a:solidFill>
                <a:srgbClr val="004890"/>
              </a:solidFill>
            </a:endParaRPr>
          </a:p>
          <a:p>
            <a:pPr algn="ctr" eaLnBrk="1" hangingPunct="1"/>
            <a:endParaRPr lang="fr-FR" b="1" dirty="0">
              <a:solidFill>
                <a:srgbClr val="004890"/>
              </a:solidFill>
            </a:endParaRPr>
          </a:p>
          <a:p>
            <a:pPr algn="ctr" eaLnBrk="1" hangingPunct="1"/>
            <a:endParaRPr lang="fr-FR" sz="2000" b="1" dirty="0">
              <a:solidFill>
                <a:srgbClr val="004890"/>
              </a:solidFill>
            </a:endParaRPr>
          </a:p>
        </p:txBody>
      </p:sp>
      <p:sp>
        <p:nvSpPr>
          <p:cNvPr id="34819" name="Rectangle 1028"/>
          <p:cNvSpPr>
            <a:spLocks noChangeArrowheads="1"/>
          </p:cNvSpPr>
          <p:nvPr/>
        </p:nvSpPr>
        <p:spPr bwMode="auto">
          <a:xfrm>
            <a:off x="3203575" y="5157192"/>
            <a:ext cx="540067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600" b="1" dirty="0" smtClean="0">
                <a:solidFill>
                  <a:srgbClr val="004890"/>
                </a:solidFill>
              </a:rPr>
              <a:t>Dr Vincent </a:t>
            </a:r>
            <a:r>
              <a:rPr lang="fr-FR" sz="1600" b="1" dirty="0">
                <a:solidFill>
                  <a:srgbClr val="004890"/>
                </a:solidFill>
              </a:rPr>
              <a:t>Mounic 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200" i="1" dirty="0" smtClean="0">
                <a:solidFill>
                  <a:srgbClr val="004890"/>
                </a:solidFill>
              </a:rPr>
              <a:t>Conseiller technique 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200" i="1" dirty="0" smtClean="0">
                <a:solidFill>
                  <a:srgbClr val="004890"/>
                </a:solidFill>
              </a:rPr>
              <a:t>Haute Autorité de Santé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200" i="1" dirty="0" smtClean="0">
                <a:solidFill>
                  <a:srgbClr val="004890"/>
                </a:solidFill>
              </a:rPr>
              <a:t>Direction de l’amélioration de la qualité 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200" i="1" dirty="0" smtClean="0">
                <a:solidFill>
                  <a:srgbClr val="004890"/>
                </a:solidFill>
              </a:rPr>
              <a:t>et de la sécurité des soins</a:t>
            </a: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200" i="1" dirty="0">
                <a:solidFill>
                  <a:srgbClr val="004890"/>
                </a:solidFill>
              </a:rPr>
              <a:t>Service Évaluation de la Pertinence des Soins </a:t>
            </a:r>
            <a:endParaRPr lang="fr-FR" sz="1200" i="1" dirty="0" smtClean="0">
              <a:solidFill>
                <a:srgbClr val="004890"/>
              </a:solidFill>
            </a:endParaRP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1200" i="1" dirty="0" smtClean="0">
                <a:solidFill>
                  <a:srgbClr val="004890"/>
                </a:solidFill>
              </a:rPr>
              <a:t>et </a:t>
            </a:r>
            <a:r>
              <a:rPr lang="fr-FR" sz="1200" i="1" dirty="0">
                <a:solidFill>
                  <a:srgbClr val="004890"/>
                </a:solidFill>
              </a:rPr>
              <a:t>Amélioration des Pratiques et des Parcours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fr-FR" sz="2000" b="1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FR" sz="20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848872" cy="504056"/>
          </a:xfrm>
        </p:spPr>
        <p:txBody>
          <a:bodyPr/>
          <a:lstStyle/>
          <a:p>
            <a:pPr algn="ctr"/>
            <a:r>
              <a:rPr lang="fr-FR" sz="3200" dirty="0" smtClean="0"/>
              <a:t>Les PROBLEMES LIES AUX COMPETENCES</a:t>
            </a:r>
            <a:br>
              <a:rPr lang="fr-FR" sz="3200" dirty="0" smtClean="0"/>
            </a:b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05896" y="4581128"/>
            <a:ext cx="78488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00489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9pPr>
          </a:lstStyle>
          <a:p>
            <a:r>
              <a:rPr lang="fr-FR" sz="2000" kern="0" dirty="0" smtClean="0">
                <a:solidFill>
                  <a:srgbClr val="C00000"/>
                </a:solidFill>
              </a:rPr>
              <a:t>	1/ Questions de compétences individuelles</a:t>
            </a:r>
            <a:br>
              <a:rPr lang="fr-FR" sz="2000" kern="0" dirty="0" smtClean="0">
                <a:solidFill>
                  <a:srgbClr val="C00000"/>
                </a:solidFill>
              </a:rPr>
            </a:br>
            <a:r>
              <a:rPr lang="fr-FR" sz="2000" kern="0" dirty="0" smtClean="0">
                <a:solidFill>
                  <a:srgbClr val="C00000"/>
                </a:solidFill>
              </a:rPr>
              <a:t>	</a:t>
            </a:r>
            <a:br>
              <a:rPr lang="fr-FR" sz="2000" kern="0" dirty="0" smtClean="0">
                <a:solidFill>
                  <a:srgbClr val="C00000"/>
                </a:solidFill>
              </a:rPr>
            </a:br>
            <a:r>
              <a:rPr lang="fr-FR" sz="2000" kern="0" dirty="0" smtClean="0">
                <a:solidFill>
                  <a:srgbClr val="C00000"/>
                </a:solidFill>
              </a:rPr>
              <a:t>		</a:t>
            </a:r>
            <a:endParaRPr lang="fr-FR" sz="2000" kern="0" dirty="0">
              <a:solidFill>
                <a:srgbClr val="C00000"/>
              </a:solidFill>
            </a:endParaRP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10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7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908050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Problèmes majeurs de compétence individuelle</a:t>
            </a:r>
          </a:p>
        </p:txBody>
      </p:sp>
      <p:sp>
        <p:nvSpPr>
          <p:cNvPr id="41987" name="Espace réservé du contenu 2"/>
          <p:cNvSpPr txBox="1">
            <a:spLocks/>
          </p:cNvSpPr>
          <p:nvPr/>
        </p:nvSpPr>
        <p:spPr bwMode="auto">
          <a:xfrm>
            <a:off x="-69975" y="1268760"/>
            <a:ext cx="90344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81000" lvl="1" indent="0" algn="just">
              <a:spcBef>
                <a:spcPts val="600"/>
              </a:spcBef>
              <a:buClr>
                <a:srgbClr val="002060"/>
              </a:buClr>
              <a:buSzPct val="85000"/>
            </a:pPr>
            <a:r>
              <a:rPr lang="fr-FR" sz="2000" b="1" dirty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Problèmes </a:t>
            </a: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concentrés </a:t>
            </a:r>
            <a:r>
              <a:rPr lang="fr-FR" sz="2000" b="1" dirty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sur une faible proportion des </a:t>
            </a: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professionnels</a:t>
            </a:r>
          </a:p>
          <a:p>
            <a:pPr marL="1219200" lvl="2" indent="-457200" algn="just">
              <a:spcBef>
                <a:spcPts val="600"/>
              </a:spcBef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2 % des médecins responsables  de 50 % des dommages faisant l’objet de poursuites (Levitt 2014)</a:t>
            </a:r>
          </a:p>
          <a:p>
            <a:pPr marL="1219200" lvl="2" indent="-457200" algn="just">
              <a:spcBef>
                <a:spcPts val="600"/>
              </a:spcBef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3 % des médecins responsables de 49 % des plaintes (</a:t>
            </a:r>
            <a:r>
              <a:rPr lang="fr-FR" sz="2000" b="1" dirty="0" err="1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Bismark</a:t>
            </a: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 2013)</a:t>
            </a:r>
          </a:p>
          <a:p>
            <a:pPr marL="1219200" lvl="2" indent="-457200" algn="just">
              <a:spcBef>
                <a:spcPts val="600"/>
              </a:spcBef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6,8% des chirurgiens orthopédiques à l’origine de 47 % des plaintes et 64 % des indemnisations (</a:t>
            </a:r>
            <a:r>
              <a:rPr lang="fr-FR" sz="2000" b="1" dirty="0" err="1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Amalberti</a:t>
            </a: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 2011)</a:t>
            </a:r>
          </a:p>
          <a:p>
            <a:pPr marL="381000" lvl="1" indent="0" algn="just">
              <a:spcBef>
                <a:spcPts val="600"/>
              </a:spcBef>
              <a:buClr>
                <a:srgbClr val="002060"/>
              </a:buClr>
              <a:buSzPct val="85000"/>
            </a:pPr>
            <a:endParaRPr lang="fr-FR" sz="2000" b="1" dirty="0" smtClean="0">
              <a:solidFill>
                <a:srgbClr val="00489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381000" lvl="1" indent="0" algn="just">
              <a:spcBef>
                <a:spcPts val="600"/>
              </a:spcBef>
              <a:buClr>
                <a:srgbClr val="002060"/>
              </a:buClr>
              <a:buSzPct val="85000"/>
            </a:pP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Professionnels qui rencontrent des problèmes lors de leur formation à plus haut risque de problème dans la pratique ultérieure (</a:t>
            </a:r>
            <a:r>
              <a:rPr lang="fr-FR" sz="2000" b="1" dirty="0" err="1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Papadakis</a:t>
            </a:r>
            <a:r>
              <a:rPr lang="fr-FR" sz="2000" b="1" dirty="0" smtClean="0">
                <a:solidFill>
                  <a:srgbClr val="004890"/>
                </a:solidFill>
                <a:latin typeface="+mn-lt"/>
                <a:ea typeface="ＭＳ Ｐゴシック" charset="0"/>
                <a:cs typeface="ＭＳ Ｐゴシック" charset="0"/>
              </a:rPr>
              <a:t> 2005)</a:t>
            </a:r>
            <a:endParaRPr lang="fr-FR" sz="2000" b="1" dirty="0">
              <a:solidFill>
                <a:srgbClr val="00489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lvl="1">
              <a:spcBef>
                <a:spcPts val="600"/>
              </a:spcBef>
            </a:pPr>
            <a:endParaRPr lang="fr-FR" sz="2000" dirty="0">
              <a:solidFill>
                <a:srgbClr val="4B4D4E"/>
              </a:solidFill>
            </a:endParaRP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800">
                <a:solidFill>
                  <a:srgbClr val="2D2D8A"/>
                </a:solidFill>
              </a:rPr>
              <a:pPr algn="r"/>
              <a:t>11</a:t>
            </a:fld>
            <a:endParaRPr lang="fr-FR" sz="1800">
              <a:solidFill>
                <a:srgbClr val="2D2D8A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27584" y="5520714"/>
            <a:ext cx="7488832" cy="1292662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Amalberti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R,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Bollini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G, Caton J, Charrois O,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Nordin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JY, Papin P. Dimensions du risque en chirurgie orthopédique en activité libérale.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Rev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Chir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Orthopéd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Traumatol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2011;97(3):348-58.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Bismark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MM, Spittal MJ,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Gurrin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LC, Ward M,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Studdert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DM. Identification of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doctors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at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risk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of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recurrent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complaints: a national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study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of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healthcare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complaints in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Australia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BMJ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Qual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Saf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2013;22(7):532-40.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Levitt P.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Challenging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the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systems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approach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: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why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adverse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event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rates are not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improving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BMJ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Qual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Saf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2014;23(12):1051-2.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Papadakis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MA,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Teherani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A, Banach MA,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Knettler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TR,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Rattner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SL, Stern DT, et al.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Disciplinary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action by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medical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boards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and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prior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behavior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in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medical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school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N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Engl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 Med 2005;353(25):2673-82</a:t>
            </a:r>
            <a:r>
              <a:rPr lang="fr-FR" sz="900" b="1" kern="0" dirty="0" smtClean="0">
                <a:solidFill>
                  <a:srgbClr val="004890"/>
                </a:solidFill>
                <a:latin typeface="Arial"/>
                <a:ea typeface="+mn-ea"/>
              </a:rPr>
              <a:t>.</a:t>
            </a:r>
            <a:endParaRPr lang="fr-FR" sz="900" b="1" kern="0" dirty="0">
              <a:solidFill>
                <a:srgbClr val="004890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59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-36512" y="0"/>
            <a:ext cx="9252519" cy="836712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Des enjeux de qualité et de sécurité des soins ne se limitant pas aux « problèmes majeurs »</a:t>
            </a:r>
          </a:p>
        </p:txBody>
      </p:sp>
      <p:sp>
        <p:nvSpPr>
          <p:cNvPr id="41987" name="Espace réservé du contenu 2"/>
          <p:cNvSpPr txBox="1">
            <a:spLocks/>
          </p:cNvSpPr>
          <p:nvPr/>
        </p:nvSpPr>
        <p:spPr bwMode="auto">
          <a:xfrm>
            <a:off x="395536" y="1268413"/>
            <a:ext cx="8208714" cy="532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81000" lvl="1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sz="2200" b="1" dirty="0" smtClean="0">
                <a:solidFill>
                  <a:srgbClr val="004890"/>
                </a:solidFill>
              </a:rPr>
              <a:t>Variabilité des pratiques</a:t>
            </a: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200" b="1" dirty="0">
              <a:solidFill>
                <a:srgbClr val="004890"/>
              </a:solidFill>
            </a:endParaRP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sz="2200" b="1" dirty="0" smtClean="0">
                <a:solidFill>
                  <a:srgbClr val="004890"/>
                </a:solidFill>
              </a:rPr>
              <a:t>Variabilité des résultats  sur les mêmes pratiques en fonction de :</a:t>
            </a: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marL="342900" lvl="1" indent="-342900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200" b="1" dirty="0" smtClean="0">
                <a:solidFill>
                  <a:srgbClr val="004890"/>
                </a:solidFill>
              </a:rPr>
              <a:t>Courbe d’expérience</a:t>
            </a:r>
          </a:p>
          <a:p>
            <a:pPr marL="342900" lvl="1" indent="-342900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marL="342900" lvl="1" indent="-342900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200" b="1" dirty="0" smtClean="0">
                <a:solidFill>
                  <a:srgbClr val="004890"/>
                </a:solidFill>
              </a:rPr>
              <a:t>Volume d’activité</a:t>
            </a:r>
          </a:p>
          <a:p>
            <a:pPr marL="342900" lvl="1" indent="-342900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marL="342900" lvl="1" indent="-342900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200" b="1" dirty="0" smtClean="0">
                <a:solidFill>
                  <a:srgbClr val="004890"/>
                </a:solidFill>
              </a:rPr>
              <a:t>Compétence individuelle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 smtClean="0">
              <a:solidFill>
                <a:srgbClr val="004890"/>
              </a:solidFill>
            </a:endParaRP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800">
                <a:solidFill>
                  <a:srgbClr val="2D2D8A"/>
                </a:solidFill>
              </a:rPr>
              <a:pPr algn="r"/>
              <a:t>12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179511" y="-72008"/>
            <a:ext cx="8889877" cy="908720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Variabilité des pratiques médicales</a:t>
            </a:r>
          </a:p>
        </p:txBody>
      </p:sp>
      <p:sp>
        <p:nvSpPr>
          <p:cNvPr id="41987" name="Espace réservé du contenu 2"/>
          <p:cNvSpPr txBox="1">
            <a:spLocks/>
          </p:cNvSpPr>
          <p:nvPr/>
        </p:nvSpPr>
        <p:spPr bwMode="auto">
          <a:xfrm>
            <a:off x="395535" y="1628453"/>
            <a:ext cx="8208715" cy="432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200" b="1" dirty="0">
                <a:solidFill>
                  <a:srgbClr val="004890"/>
                </a:solidFill>
              </a:rPr>
              <a:t>P</a:t>
            </a:r>
            <a:r>
              <a:rPr lang="fr-FR" sz="2200" b="1" dirty="0" smtClean="0">
                <a:solidFill>
                  <a:srgbClr val="004890"/>
                </a:solidFill>
              </a:rPr>
              <a:t>hénomène avéré (études, atlas...) : pratique totalement conforme aux bonnes pratiques dans 54 % des cas (McGlynn 2003)</a:t>
            </a:r>
          </a:p>
          <a:p>
            <a:pPr marL="381000" lvl="1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200" b="1" dirty="0" smtClean="0">
                <a:solidFill>
                  <a:srgbClr val="004890"/>
                </a:solidFill>
              </a:rPr>
              <a:t>Lié à la compétence : non-connaissance des recommandations = une des causes de la variation des pratiques (</a:t>
            </a:r>
            <a:r>
              <a:rPr lang="fr-FR" sz="2200" b="1" dirty="0" err="1" smtClean="0">
                <a:solidFill>
                  <a:srgbClr val="004890"/>
                </a:solidFill>
              </a:rPr>
              <a:t>Sapere</a:t>
            </a:r>
            <a:r>
              <a:rPr lang="fr-FR" sz="2200" b="1" dirty="0" smtClean="0">
                <a:solidFill>
                  <a:srgbClr val="004890"/>
                </a:solidFill>
              </a:rPr>
              <a:t> </a:t>
            </a:r>
            <a:r>
              <a:rPr lang="fr-FR" sz="2200" b="1" dirty="0" err="1" smtClean="0">
                <a:solidFill>
                  <a:srgbClr val="004890"/>
                </a:solidFill>
              </a:rPr>
              <a:t>Research</a:t>
            </a:r>
            <a:r>
              <a:rPr lang="fr-FR" sz="2200" b="1" dirty="0" smtClean="0">
                <a:solidFill>
                  <a:srgbClr val="004890"/>
                </a:solidFill>
              </a:rPr>
              <a:t> Group 2013)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200" b="1" dirty="0">
              <a:solidFill>
                <a:srgbClr val="004890"/>
              </a:solidFill>
            </a:endParaRP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200" b="1" dirty="0" smtClean="0">
              <a:solidFill>
                <a:srgbClr val="004890"/>
              </a:solidFill>
            </a:endParaRPr>
          </a:p>
          <a:p>
            <a:pPr marL="381000" lvl="1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200" b="1" dirty="0" smtClean="0">
              <a:solidFill>
                <a:srgbClr val="004890"/>
              </a:solidFill>
            </a:endParaRP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800">
                <a:solidFill>
                  <a:srgbClr val="2D2D8A"/>
                </a:solidFill>
              </a:rPr>
              <a:pPr algn="r"/>
              <a:t>13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7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1" y="-99392"/>
            <a:ext cx="9144000" cy="836712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Variabilité des résultats liée à la courbe d’expérience</a:t>
            </a:r>
          </a:p>
        </p:txBody>
      </p:sp>
      <p:sp>
        <p:nvSpPr>
          <p:cNvPr id="41987" name="Espace réservé du contenu 2"/>
          <p:cNvSpPr txBox="1">
            <a:spLocks/>
          </p:cNvSpPr>
          <p:nvPr/>
        </p:nvSpPr>
        <p:spPr bwMode="auto">
          <a:xfrm>
            <a:off x="-324544" y="1196752"/>
            <a:ext cx="90344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81000" lvl="1" indent="0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</a:pPr>
            <a:r>
              <a:rPr lang="fr-FR" sz="1800" b="1" dirty="0" smtClean="0">
                <a:solidFill>
                  <a:srgbClr val="004890"/>
                </a:solidFill>
              </a:rPr>
              <a:t>Lien expérience d’un professionnel sur un acte et résultats de soins</a:t>
            </a:r>
          </a:p>
          <a:p>
            <a:pPr lvl="1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600" b="1" dirty="0" smtClean="0">
                <a:solidFill>
                  <a:srgbClr val="004890"/>
                </a:solidFill>
              </a:rPr>
              <a:t>Contexte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rgbClr val="004890"/>
                </a:solidFill>
                <a:latin typeface="Arial"/>
                <a:ea typeface="ＭＳ Ｐゴシック"/>
              </a:rPr>
              <a:t>Introduction d’une nouvelle technique dans les années 90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rgbClr val="004890"/>
                </a:solidFill>
                <a:latin typeface="Arial"/>
                <a:ea typeface="ＭＳ Ｐゴシック"/>
              </a:rPr>
              <a:t>Débuts de la cholécystectomie sous laparoscopie </a:t>
            </a:r>
          </a:p>
          <a:p>
            <a:pPr lvl="1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600" b="1" dirty="0" smtClean="0">
                <a:solidFill>
                  <a:srgbClr val="004890"/>
                </a:solidFill>
              </a:rPr>
              <a:t>Étude de la courbe d’apprentissage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rgbClr val="004890"/>
                </a:solidFill>
              </a:rPr>
              <a:t>55 chirurgiens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rgbClr val="004890"/>
                </a:solidFill>
              </a:rPr>
              <a:t>20 hôpitaux publics et privés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rgbClr val="004890"/>
                </a:solidFill>
              </a:rPr>
              <a:t>8839 interventions (15 plaies de la voie biliaire)</a:t>
            </a:r>
          </a:p>
          <a:p>
            <a:pPr lvl="1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600" b="1" dirty="0" smtClean="0">
                <a:solidFill>
                  <a:srgbClr val="004890"/>
                </a:solidFill>
              </a:rPr>
              <a:t>Plaie de la voie biliaire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>
                <a:solidFill>
                  <a:srgbClr val="004890"/>
                </a:solidFill>
                <a:latin typeface="Arial"/>
                <a:ea typeface="ＭＳ Ｐゴシック"/>
              </a:rPr>
              <a:t>E</a:t>
            </a:r>
            <a:r>
              <a:rPr lang="fr-FR" sz="1400" dirty="0" smtClean="0">
                <a:solidFill>
                  <a:srgbClr val="004890"/>
                </a:solidFill>
                <a:latin typeface="Arial"/>
                <a:ea typeface="ＭＳ Ｐゴシック"/>
              </a:rPr>
              <a:t>xpérience sur cette intervention seul facteur </a:t>
            </a:r>
            <a:br>
              <a:rPr lang="fr-FR" sz="1400" dirty="0" smtClean="0">
                <a:solidFill>
                  <a:srgbClr val="004890"/>
                </a:solidFill>
                <a:latin typeface="Arial"/>
                <a:ea typeface="ＭＳ Ｐゴシック"/>
              </a:rPr>
            </a:br>
            <a:r>
              <a:rPr lang="fr-FR" sz="1400" dirty="0" smtClean="0">
                <a:solidFill>
                  <a:srgbClr val="004890"/>
                </a:solidFill>
                <a:latin typeface="Arial"/>
                <a:ea typeface="ＭＳ Ｐゴシック"/>
              </a:rPr>
              <a:t>significatif</a:t>
            </a: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endParaRPr lang="fr-FR" sz="1400" dirty="0">
              <a:solidFill>
                <a:srgbClr val="5054F6"/>
              </a:solidFill>
              <a:latin typeface="Arial"/>
              <a:ea typeface="ＭＳ Ｐゴシック"/>
            </a:endParaRP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endParaRPr lang="fr-FR" sz="400" dirty="0" smtClean="0">
              <a:solidFill>
                <a:srgbClr val="004890"/>
              </a:solidFill>
            </a:endParaRPr>
          </a:p>
          <a:p>
            <a:pPr lvl="2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  <a:buFont typeface="Arial" panose="020B0604020202020204" pitchFamily="34" charset="0"/>
              <a:buChar char="−"/>
            </a:pPr>
            <a:r>
              <a:rPr lang="fr-FR" sz="1400" dirty="0" smtClean="0">
                <a:solidFill>
                  <a:srgbClr val="004890"/>
                </a:solidFill>
              </a:rPr>
              <a:t>90 </a:t>
            </a:r>
            <a:r>
              <a:rPr lang="fr-FR" sz="1400" dirty="0">
                <a:solidFill>
                  <a:srgbClr val="004890"/>
                </a:solidFill>
              </a:rPr>
              <a:t>% des accidents avant le 30ème cas d’un chirurgien</a:t>
            </a:r>
          </a:p>
          <a:p>
            <a:pPr marL="381000" lvl="1" indent="0" algn="just">
              <a:spcBef>
                <a:spcPts val="800"/>
              </a:spcBef>
              <a:spcAft>
                <a:spcPts val="600"/>
              </a:spcAft>
              <a:buClr>
                <a:srgbClr val="002060"/>
              </a:buClr>
              <a:buSzPct val="85000"/>
            </a:pPr>
            <a:endParaRPr lang="fr-FR" sz="700" b="1" dirty="0" smtClean="0">
              <a:solidFill>
                <a:srgbClr val="004890"/>
              </a:solidFill>
            </a:endParaRPr>
          </a:p>
          <a:p>
            <a:pPr marL="381000" lvl="1" indent="0" algn="just">
              <a:spcBef>
                <a:spcPts val="800"/>
              </a:spcBef>
              <a:buClr>
                <a:srgbClr val="002060"/>
              </a:buClr>
              <a:buSzPct val="85000"/>
            </a:pPr>
            <a:endParaRPr lang="fr-FR" sz="1600" b="1" dirty="0" smtClean="0">
              <a:solidFill>
                <a:srgbClr val="004890"/>
              </a:solidFill>
            </a:endParaRPr>
          </a:p>
          <a:p>
            <a:pPr marL="381000" lvl="1" indent="0" algn="just">
              <a:spcBef>
                <a:spcPts val="800"/>
              </a:spcBef>
              <a:buClr>
                <a:srgbClr val="002060"/>
              </a:buClr>
              <a:buSzPct val="85000"/>
            </a:pPr>
            <a:endParaRPr lang="fr-FR" sz="1600" b="1" dirty="0">
              <a:solidFill>
                <a:srgbClr val="004890"/>
              </a:solidFill>
            </a:endParaRPr>
          </a:p>
          <a:p>
            <a:pPr marL="381000" lvl="1" indent="0" algn="just">
              <a:spcBef>
                <a:spcPts val="800"/>
              </a:spcBef>
              <a:buClr>
                <a:srgbClr val="002060"/>
              </a:buClr>
              <a:buSzPct val="85000"/>
            </a:pPr>
            <a:endParaRPr lang="fr-FR" sz="1600" b="1" dirty="0" smtClean="0">
              <a:solidFill>
                <a:srgbClr val="004890"/>
              </a:solidFill>
            </a:endParaRPr>
          </a:p>
          <a:p>
            <a:pPr marL="762000" lvl="2" indent="0">
              <a:spcBef>
                <a:spcPts val="800"/>
              </a:spcBef>
              <a:buClr>
                <a:srgbClr val="002060"/>
              </a:buClr>
              <a:buSzPct val="85000"/>
            </a:pPr>
            <a:endParaRPr lang="fr-FR" sz="1600" b="1" dirty="0">
              <a:solidFill>
                <a:srgbClr val="004890"/>
              </a:solidFill>
            </a:endParaRPr>
          </a:p>
          <a:p>
            <a:pPr lvl="1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endParaRPr lang="fr-FR" sz="1600" b="1" dirty="0" smtClean="0">
              <a:solidFill>
                <a:srgbClr val="004890"/>
              </a:solidFill>
            </a:endParaRPr>
          </a:p>
          <a:p>
            <a:pPr lvl="1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endParaRPr lang="fr-FR" sz="1600" b="1" dirty="0">
              <a:solidFill>
                <a:srgbClr val="004890"/>
              </a:solidFill>
            </a:endParaRPr>
          </a:p>
          <a:p>
            <a:pPr lvl="1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endParaRPr lang="fr-FR" sz="1800" b="1" dirty="0" smtClean="0">
              <a:solidFill>
                <a:srgbClr val="004890"/>
              </a:solidFill>
            </a:endParaRPr>
          </a:p>
          <a:p>
            <a:pPr lvl="1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endParaRPr lang="fr-FR" sz="1800" b="1" dirty="0">
              <a:solidFill>
                <a:srgbClr val="004890"/>
              </a:solidFill>
            </a:endParaRPr>
          </a:p>
          <a:p>
            <a:pPr lvl="1">
              <a:spcBef>
                <a:spcPts val="1000"/>
              </a:spcBef>
            </a:pPr>
            <a:endParaRPr lang="fr-FR" sz="1800" dirty="0">
              <a:solidFill>
                <a:srgbClr val="4B4D4E"/>
              </a:solidFill>
            </a:endParaRP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7128644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800">
                <a:solidFill>
                  <a:srgbClr val="2D2D8A"/>
                </a:solidFill>
              </a:rPr>
              <a:pPr algn="r"/>
              <a:t>14</a:t>
            </a:fld>
            <a:endParaRPr lang="fr-FR" sz="1800">
              <a:solidFill>
                <a:srgbClr val="2D2D8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72208"/>
            <a:ext cx="3562425" cy="264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690665" y="4653136"/>
            <a:ext cx="3273823" cy="461665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ＭＳ Ｐゴシック"/>
              </a:rPr>
              <a:t>Moore 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ＭＳ Ｐゴシック"/>
              </a:rPr>
              <a:t>MJ, Bennett CL. The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ＭＳ Ｐゴシック"/>
              </a:rPr>
              <a:t>learning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ＭＳ Ｐゴシック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ＭＳ Ｐゴシック"/>
              </a:rPr>
              <a:t>curve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ＭＳ Ｐゴシック"/>
              </a:rPr>
              <a:t> for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ＭＳ Ｐゴシック"/>
              </a:rPr>
              <a:t>laparoscopic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ＭＳ Ｐゴシック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ＭＳ Ｐゴシック"/>
              </a:rPr>
              <a:t>cholecystectomy</a:t>
            </a: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ＭＳ Ｐゴシック"/>
              </a:rPr>
              <a:t>. The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ＭＳ Ｐゴシック"/>
              </a:rPr>
              <a:t>Southern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ＭＳ Ｐゴシック"/>
              </a:rPr>
              <a:t> Surgeons Club. Am J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ＭＳ Ｐゴシック"/>
              </a:rPr>
              <a:t>Surg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ＭＳ Ｐゴシック"/>
              </a:rPr>
              <a:t> 1995;170(1):55-9.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40541"/>
              </p:ext>
            </p:extLst>
          </p:nvPr>
        </p:nvGraphicFramePr>
        <p:xfrm>
          <a:off x="971600" y="5445224"/>
          <a:ext cx="3495814" cy="5486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84568"/>
                <a:gridCol w="551264"/>
                <a:gridCol w="648072"/>
                <a:gridCol w="655955"/>
                <a:gridCol w="65595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Expérience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0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5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20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50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Probabilité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1,7%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0,73%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0,31%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4890"/>
                          </a:solidFill>
                        </a:rPr>
                        <a:t>0,17%</a:t>
                      </a:r>
                      <a:endParaRPr lang="fr-FR" sz="1200" dirty="0">
                        <a:solidFill>
                          <a:srgbClr val="00489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14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908720"/>
          </a:xfrm>
        </p:spPr>
        <p:txBody>
          <a:bodyPr/>
          <a:lstStyle/>
          <a:p>
            <a:r>
              <a:rPr lang="fr-FR" sz="2800" dirty="0" smtClean="0"/>
              <a:t>Relation entre le volume d’activité et les résultats</a:t>
            </a:r>
          </a:p>
        </p:txBody>
      </p:sp>
      <p:sp>
        <p:nvSpPr>
          <p:cNvPr id="2" name="Espace réservé du texte 1"/>
          <p:cNvSpPr>
            <a:spLocks noGrp="1"/>
          </p:cNvSpPr>
          <p:nvPr>
            <p:ph idx="1"/>
          </p:nvPr>
        </p:nvSpPr>
        <p:spPr>
          <a:xfrm>
            <a:off x="323528" y="1268760"/>
            <a:ext cx="8513291" cy="4968552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 smtClean="0"/>
              <a:t>Nombreux travaux français et étrangers</a:t>
            </a:r>
          </a:p>
          <a:p>
            <a:pPr lvl="1"/>
            <a:r>
              <a:rPr lang="fr-FR" sz="1600" dirty="0" smtClean="0"/>
              <a:t>Études concernent les volumes pour les établissements et/ou les médecins (études moins fréquentes)</a:t>
            </a:r>
          </a:p>
          <a:p>
            <a:pPr marL="0" indent="0">
              <a:buNone/>
            </a:pPr>
            <a:r>
              <a:rPr lang="fr-FR" sz="2400" dirty="0"/>
              <a:t>Résultats</a:t>
            </a:r>
          </a:p>
          <a:p>
            <a:pPr lvl="1"/>
            <a:r>
              <a:rPr lang="fr-FR" sz="1600" dirty="0" smtClean="0"/>
              <a:t>Lien volume d’activité (établissement et chirurgien) et résultats pour procédures chirurgicales majeures (</a:t>
            </a:r>
            <a:r>
              <a:rPr lang="fr-FR" sz="1600" dirty="0" err="1" smtClean="0"/>
              <a:t>Morche</a:t>
            </a:r>
            <a:r>
              <a:rPr lang="fr-FR" sz="1600" dirty="0" smtClean="0"/>
              <a:t> 2016)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sz="1400" dirty="0" smtClean="0"/>
          </a:p>
          <a:p>
            <a:pPr lvl="2">
              <a:buFont typeface="Wingdings" panose="05000000000000000000" pitchFamily="2" charset="2"/>
              <a:buChar char="Ø"/>
            </a:pPr>
            <a:endParaRPr lang="fr-FR" sz="1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 smtClean="0"/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sz="1400" dirty="0"/>
          </a:p>
          <a:p>
            <a:pPr lvl="2">
              <a:buFont typeface="Wingdings" panose="05000000000000000000" pitchFamily="2" charset="2"/>
              <a:buChar char="Ø"/>
            </a:pPr>
            <a:endParaRPr lang="fr-FR" sz="105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1400" dirty="0" smtClean="0">
                <a:solidFill>
                  <a:srgbClr val="004890"/>
                </a:solidFill>
              </a:rPr>
              <a:t>       néanmoins : lien plus fort entre résultats et volume de l’établissement	que volume 	du chirurgien</a:t>
            </a:r>
          </a:p>
          <a:p>
            <a:pPr marL="457200" lvl="1" indent="0">
              <a:buNone/>
            </a:pPr>
            <a:endParaRPr lang="fr-FR" sz="900" dirty="0"/>
          </a:p>
          <a:p>
            <a:pPr marL="76200" indent="0">
              <a:buNone/>
            </a:pPr>
            <a:r>
              <a:rPr lang="fr-FR" sz="2400" dirty="0" smtClean="0"/>
              <a:t>Interprétation</a:t>
            </a:r>
          </a:p>
          <a:p>
            <a:pPr lvl="1"/>
            <a:r>
              <a:rPr lang="fr-FR" sz="1600" dirty="0" smtClean="0"/>
              <a:t>Mécanismes complexes et discutés : cause </a:t>
            </a:r>
            <a:r>
              <a:rPr lang="fr-FR" sz="1600" dirty="0"/>
              <a:t>du lien, sens du lien, forme du lien </a:t>
            </a:r>
            <a:r>
              <a:rPr lang="fr-FR" sz="1600" dirty="0" smtClean="0"/>
              <a:t>(</a:t>
            </a:r>
            <a:r>
              <a:rPr lang="fr-FR" sz="1600" dirty="0"/>
              <a:t>apprentissage individuel, apprentissage organisationnel, renvoi sélectif possible)</a:t>
            </a: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400">
                <a:solidFill>
                  <a:srgbClr val="2D2D8A"/>
                </a:solidFill>
              </a:rPr>
              <a:pPr algn="r"/>
              <a:t>15</a:t>
            </a:fld>
            <a:endParaRPr lang="fr-FR" sz="1400" dirty="0">
              <a:solidFill>
                <a:srgbClr val="2D2D8A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105916"/>
              </p:ext>
            </p:extLst>
          </p:nvPr>
        </p:nvGraphicFramePr>
        <p:xfrm>
          <a:off x="2051720" y="3284984"/>
          <a:ext cx="7649194" cy="944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44216"/>
                <a:gridCol w="2592288"/>
                <a:gridCol w="311269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cancer  </a:t>
                      </a:r>
                      <a:r>
                        <a:rPr lang="fr-FR" sz="1400" b="0" i="0" baseline="0" dirty="0" err="1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colo-rectal</a:t>
                      </a: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 </a:t>
                      </a:r>
                    </a:p>
                    <a:p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cancer  œsophage </a:t>
                      </a:r>
                    </a:p>
                    <a:p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cancer  prostate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cancer  vessie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cancer  poumon</a:t>
                      </a: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anévrysme aorte abdominale </a:t>
                      </a: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angioplastie coronaire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chirurgie </a:t>
                      </a:r>
                      <a:r>
                        <a:rPr lang="fr-FR" sz="1400" b="0" i="0" baseline="0" dirty="0" err="1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bariatrique</a:t>
                      </a:r>
                      <a:endParaRPr lang="fr-FR" sz="1400" b="0" i="0" baseline="0" dirty="0" smtClean="0">
                        <a:solidFill>
                          <a:srgbClr val="004890"/>
                        </a:solidFill>
                        <a:latin typeface="+mn-lt"/>
                        <a:ea typeface="ＭＳ Ｐゴシック" pitchFamily="34" charset="-128"/>
                        <a:cs typeface="ＭＳ Ｐゴシック" pitchFamily="34" charset="-128"/>
                      </a:endParaRP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chirurgie pancréatique</a:t>
                      </a: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baseline="0" dirty="0" smtClean="0">
                          <a:solidFill>
                            <a:srgbClr val="004890"/>
                          </a:solidFill>
                          <a:latin typeface="+mn-lt"/>
                          <a:ea typeface="ＭＳ Ｐゴシック" pitchFamily="34" charset="-128"/>
                          <a:cs typeface="ＭＳ Ｐゴシック" pitchFamily="34" charset="-128"/>
                        </a:rPr>
                        <a:t>prothèse de genou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27584" y="6202759"/>
            <a:ext cx="7544492" cy="538609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800" b="1" kern="0" dirty="0">
                <a:solidFill>
                  <a:srgbClr val="004890"/>
                </a:solidFill>
                <a:latin typeface="Arial"/>
              </a:rPr>
              <a:t>Com-Ruelle L, Or Z, Renaud T. Relation entre volume d'activité des soins dans les établissements de santé. Enseignement de la revue de la littérature. Paris: IRDES; 2008.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en-US" sz="800" b="1" kern="0" dirty="0" err="1" smtClean="0">
                <a:solidFill>
                  <a:srgbClr val="004890"/>
                </a:solidFill>
                <a:latin typeface="Arial"/>
                <a:ea typeface="+mn-ea"/>
              </a:rPr>
              <a:t>Morche</a:t>
            </a:r>
            <a:r>
              <a:rPr lang="en-US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en-US" sz="800" b="1" kern="0" dirty="0">
                <a:solidFill>
                  <a:srgbClr val="004890"/>
                </a:solidFill>
                <a:latin typeface="Arial"/>
                <a:ea typeface="+mn-ea"/>
              </a:rPr>
              <a:t>J, </a:t>
            </a:r>
            <a:r>
              <a:rPr lang="en-US" sz="800" b="1" kern="0" dirty="0" err="1">
                <a:solidFill>
                  <a:srgbClr val="004890"/>
                </a:solidFill>
                <a:latin typeface="Arial"/>
                <a:ea typeface="+mn-ea"/>
              </a:rPr>
              <a:t>Mathes</a:t>
            </a:r>
            <a:r>
              <a:rPr lang="en-US" sz="800" b="1" kern="0" dirty="0">
                <a:solidFill>
                  <a:srgbClr val="004890"/>
                </a:solidFill>
                <a:latin typeface="Arial"/>
                <a:ea typeface="+mn-ea"/>
              </a:rPr>
              <a:t> T, Pieper D. Relationship between surgeon volume and outcomes: a systematic review of systematic reviews. </a:t>
            </a:r>
            <a:r>
              <a:rPr lang="en-US" sz="800" b="1" kern="0" dirty="0" err="1">
                <a:solidFill>
                  <a:srgbClr val="004890"/>
                </a:solidFill>
                <a:latin typeface="Arial"/>
                <a:ea typeface="+mn-ea"/>
              </a:rPr>
              <a:t>Syst</a:t>
            </a:r>
            <a:r>
              <a:rPr lang="en-US" sz="800" b="1" kern="0" dirty="0">
                <a:solidFill>
                  <a:srgbClr val="004890"/>
                </a:solidFill>
                <a:latin typeface="Arial"/>
                <a:ea typeface="+mn-ea"/>
              </a:rPr>
              <a:t> Rev 2016;5(1):204.</a:t>
            </a:r>
          </a:p>
        </p:txBody>
      </p:sp>
    </p:spTree>
    <p:extLst>
      <p:ext uri="{BB962C8B-B14F-4D97-AF65-F5344CB8AC3E}">
        <p14:creationId xmlns:p14="http://schemas.microsoft.com/office/powerpoint/2010/main" val="42249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250825" y="72008"/>
            <a:ext cx="8893175" cy="692696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Lien entre compétence individuelle et  résultats</a:t>
            </a: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800">
                <a:solidFill>
                  <a:srgbClr val="2D2D8A"/>
                </a:solidFill>
              </a:rPr>
              <a:pPr algn="r"/>
              <a:t>16</a:t>
            </a:fld>
            <a:endParaRPr lang="fr-FR" sz="1800">
              <a:solidFill>
                <a:srgbClr val="2D2D8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672" y="2276872"/>
            <a:ext cx="4012816" cy="3835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6381328"/>
            <a:ext cx="7488832" cy="369332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500"/>
              </a:spcBef>
              <a:spcAft>
                <a:spcPts val="500"/>
              </a:spcAft>
            </a:pP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Birkmeyer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JD,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Finks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JF,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O'Reilly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Oerline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M, Carlin AM,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Nunn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AR, et al.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Surgical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skill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and complication rates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after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bariatric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surgery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</a:t>
            </a:r>
            <a:r>
              <a:rPr lang="fr-FR" sz="900" b="1" kern="0" dirty="0" smtClean="0">
                <a:solidFill>
                  <a:srgbClr val="004890"/>
                </a:solidFill>
                <a:latin typeface="Arial"/>
                <a:ea typeface="+mn-ea"/>
              </a:rPr>
              <a:t/>
            </a:r>
            <a:br>
              <a:rPr lang="fr-FR" sz="900" b="1" kern="0" dirty="0" smtClean="0">
                <a:solidFill>
                  <a:srgbClr val="004890"/>
                </a:solidFill>
                <a:latin typeface="Arial"/>
                <a:ea typeface="+mn-ea"/>
              </a:rPr>
            </a:br>
            <a:r>
              <a:rPr lang="fr-FR" sz="900" b="1" kern="0" dirty="0" smtClean="0">
                <a:solidFill>
                  <a:srgbClr val="004890"/>
                </a:solidFill>
                <a:latin typeface="Arial"/>
                <a:ea typeface="+mn-ea"/>
              </a:rPr>
              <a:t>N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Engl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 Med 2013;369(15):1434-42.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-4276" y="1268759"/>
            <a:ext cx="5051237" cy="489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600" b="1" dirty="0" smtClean="0">
                <a:solidFill>
                  <a:srgbClr val="004890"/>
                </a:solidFill>
              </a:rPr>
              <a:t>Objectif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Étude du lien entre compétences techniques des </a:t>
            </a:r>
            <a:br>
              <a:rPr lang="fr-FR" altLang="ja-JP" sz="1200" b="1" dirty="0" smtClean="0">
                <a:solidFill>
                  <a:srgbClr val="004890"/>
                </a:solidFill>
              </a:rPr>
            </a:br>
            <a:r>
              <a:rPr lang="fr-FR" altLang="ja-JP" sz="1200" b="1" dirty="0" smtClean="0">
                <a:solidFill>
                  <a:srgbClr val="004890"/>
                </a:solidFill>
              </a:rPr>
              <a:t>chirurgiens et résultats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altLang="ja-JP" sz="1200" b="1" dirty="0" smtClean="0">
              <a:solidFill>
                <a:srgbClr val="004890"/>
              </a:solidFill>
            </a:endParaRP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600" b="1" dirty="0" smtClean="0">
                <a:solidFill>
                  <a:srgbClr val="004890"/>
                </a:solidFill>
              </a:rPr>
              <a:t>Matériel et méthodes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40 établissements du Michigan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20 chirurgiens </a:t>
            </a:r>
            <a:r>
              <a:rPr lang="fr-FR" altLang="ja-JP" sz="1200" b="1" dirty="0" err="1" smtClean="0">
                <a:solidFill>
                  <a:srgbClr val="004890"/>
                </a:solidFill>
              </a:rPr>
              <a:t>bariatriques</a:t>
            </a:r>
            <a:endParaRPr lang="fr-FR" altLang="ja-JP" sz="1200" b="1" dirty="0" smtClean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1 vidéo de by-pass gastrique de son choix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Visionnage par 10 pairs : </a:t>
            </a:r>
            <a:r>
              <a:rPr lang="fr-FR" altLang="ja-JP" sz="1200" b="1" dirty="0" err="1" smtClean="0">
                <a:solidFill>
                  <a:srgbClr val="004890"/>
                </a:solidFill>
              </a:rPr>
              <a:t>scoring</a:t>
            </a:r>
            <a:r>
              <a:rPr lang="fr-FR" altLang="ja-JP" sz="1200" b="1" dirty="0" smtClean="0">
                <a:solidFill>
                  <a:srgbClr val="004890"/>
                </a:solidFill>
              </a:rPr>
              <a:t> de 1 à 5 de plusieurs compétences techniques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Taux de complications établis à partir de registre sur 10,343 patients opérés de 2006 à 2012</a:t>
            </a: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altLang="ja-JP" sz="1600" b="1" dirty="0" smtClean="0">
              <a:solidFill>
                <a:srgbClr val="004890"/>
              </a:solidFill>
            </a:endParaRP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600" b="1" dirty="0" smtClean="0">
                <a:solidFill>
                  <a:srgbClr val="004890"/>
                </a:solidFill>
              </a:rPr>
              <a:t>Résultats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 smtClean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 smtClean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 smtClean="0">
              <a:solidFill>
                <a:srgbClr val="00489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580996"/>
              </p:ext>
            </p:extLst>
          </p:nvPr>
        </p:nvGraphicFramePr>
        <p:xfrm>
          <a:off x="-20220" y="4697184"/>
          <a:ext cx="5024268" cy="1468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4598"/>
                <a:gridCol w="1391479"/>
                <a:gridCol w="1368152"/>
                <a:gridCol w="88003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1er quartile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4ème quartile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</a:tr>
              <a:tr h="175062"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Complications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14, 5%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5,2 %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p&lt;0,01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</a:tr>
              <a:tr h="147246"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Mortalité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0,26 %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0,05%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p&lt;0,01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</a:tr>
              <a:tr h="119430"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Réadmission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6,3%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2,7%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p&lt;0,001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</a:tr>
              <a:tr h="163622"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Durée </a:t>
                      </a:r>
                      <a:r>
                        <a:rPr lang="fr-FR" sz="1200" b="1" kern="1200" dirty="0" err="1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interv</a:t>
                      </a:r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.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137 mn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98 mn</a:t>
                      </a:r>
                      <a:endParaRPr lang="fr-FR" sz="12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p&lt;0,001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100" y="1184126"/>
            <a:ext cx="2887332" cy="10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0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908720"/>
          </a:xfrm>
        </p:spPr>
        <p:txBody>
          <a:bodyPr/>
          <a:lstStyle/>
          <a:p>
            <a:pPr algn="ctr"/>
            <a:r>
              <a:rPr lang="fr-FR" sz="2700" dirty="0" smtClean="0"/>
              <a:t>Problème de savoir-être : comportement perturbateur</a:t>
            </a:r>
            <a:br>
              <a:rPr lang="fr-FR" sz="2700" dirty="0" smtClean="0"/>
            </a:br>
            <a:r>
              <a:rPr lang="fr-FR" sz="2700" dirty="0" smtClean="0"/>
              <a:t>(disruptive </a:t>
            </a:r>
            <a:r>
              <a:rPr lang="fr-FR" sz="2700" dirty="0" err="1" smtClean="0"/>
              <a:t>behavior</a:t>
            </a:r>
            <a:r>
              <a:rPr lang="fr-FR" sz="2700" dirty="0" smtClean="0"/>
              <a:t>)</a:t>
            </a:r>
            <a:endParaRPr lang="fr-FR" sz="27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95536" y="1196752"/>
            <a:ext cx="7920880" cy="4896544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Définition</a:t>
            </a:r>
          </a:p>
          <a:p>
            <a:pPr marL="381000" lvl="1" indent="0" algn="just">
              <a:buNone/>
            </a:pPr>
            <a:r>
              <a:rPr lang="fr-FR" sz="1600" b="1" kern="1200" dirty="0">
                <a:solidFill>
                  <a:srgbClr val="004890"/>
                </a:solidFill>
                <a:latin typeface="Arial" charset="0"/>
                <a:cs typeface="+mn-cs"/>
              </a:rPr>
              <a:t>Conduite personnelle verbale ou physique qui affecte ou est susceptible d’affecter les soins aux patients. </a:t>
            </a:r>
            <a:endParaRPr lang="fr-FR" sz="1600" b="1" kern="1200" dirty="0" smtClean="0">
              <a:solidFill>
                <a:srgbClr val="004890"/>
              </a:solidFill>
              <a:latin typeface="Arial" charset="0"/>
              <a:cs typeface="+mn-cs"/>
            </a:endParaRPr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dirty="0" smtClean="0"/>
              <a:t>Exemples</a:t>
            </a:r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endParaRPr lang="fr-FR" sz="1800" dirty="0"/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r>
              <a:rPr lang="fr-FR" sz="1800" dirty="0" smtClean="0"/>
              <a:t>Conséquences</a:t>
            </a:r>
          </a:p>
          <a:p>
            <a:pPr marL="381000" lvl="1" indent="0" algn="just">
              <a:buNone/>
            </a:pPr>
            <a:r>
              <a:rPr lang="fr-FR" sz="1600" b="1" kern="1200" dirty="0">
                <a:solidFill>
                  <a:srgbClr val="004890"/>
                </a:solidFill>
                <a:latin typeface="Arial" charset="0"/>
                <a:cs typeface="+mn-cs"/>
              </a:rPr>
              <a:t>Risque pour la sécurité des patients et les autres aspects de la qualité des soins </a:t>
            </a:r>
            <a:endParaRPr lang="fr-FR" sz="1600" b="1" kern="1200" dirty="0" smtClean="0">
              <a:solidFill>
                <a:srgbClr val="004890"/>
              </a:solidFill>
              <a:latin typeface="Arial" charset="0"/>
              <a:cs typeface="+mn-cs"/>
            </a:endParaRPr>
          </a:p>
          <a:p>
            <a:pPr marL="381000" lvl="1" indent="0" algn="just">
              <a:buNone/>
            </a:pPr>
            <a:r>
              <a:rPr lang="fr-FR" sz="1600" b="1" kern="1200" dirty="0" smtClean="0">
                <a:solidFill>
                  <a:srgbClr val="004890"/>
                </a:solidFill>
                <a:latin typeface="Arial" charset="0"/>
                <a:cs typeface="+mn-cs"/>
              </a:rPr>
              <a:t>Effets négatifs importants sur </a:t>
            </a:r>
            <a:r>
              <a:rPr lang="fr-FR" sz="1600" b="1" kern="1200" dirty="0">
                <a:solidFill>
                  <a:srgbClr val="004890"/>
                </a:solidFill>
                <a:latin typeface="Arial" charset="0"/>
                <a:cs typeface="+mn-cs"/>
              </a:rPr>
              <a:t>le travail en </a:t>
            </a:r>
            <a:r>
              <a:rPr lang="fr-FR" sz="1600" b="1" kern="1200" dirty="0" smtClean="0">
                <a:solidFill>
                  <a:srgbClr val="004890"/>
                </a:solidFill>
                <a:latin typeface="Arial" charset="0"/>
                <a:cs typeface="+mn-cs"/>
              </a:rPr>
              <a:t>équipe</a:t>
            </a:r>
            <a:endParaRPr lang="fr-FR" sz="1600" b="1" kern="1200" dirty="0">
              <a:solidFill>
                <a:srgbClr val="004890"/>
              </a:solidFill>
              <a:latin typeface="Arial" charset="0"/>
              <a:cs typeface="+mn-cs"/>
            </a:endParaRPr>
          </a:p>
          <a:p>
            <a:pPr marL="381000" lvl="1" indent="0" algn="just">
              <a:buNone/>
            </a:pPr>
            <a:r>
              <a:rPr lang="fr-FR" sz="1600" b="1" kern="1200" dirty="0">
                <a:solidFill>
                  <a:srgbClr val="004890"/>
                </a:solidFill>
                <a:latin typeface="Arial" charset="0"/>
                <a:cs typeface="+mn-cs"/>
              </a:rPr>
              <a:t>Baisse de la qualité de vie au travail et risques psychosociaux, turnover</a:t>
            </a:r>
          </a:p>
          <a:p>
            <a:pPr marL="381000" lvl="1" indent="0" algn="just">
              <a:buNone/>
            </a:pPr>
            <a:r>
              <a:rPr lang="fr-FR" sz="1600" b="1" kern="1200" dirty="0">
                <a:solidFill>
                  <a:srgbClr val="004890"/>
                </a:solidFill>
                <a:latin typeface="Arial" charset="0"/>
                <a:cs typeface="+mn-cs"/>
              </a:rPr>
              <a:t>Augmente le risque de poursuite judiciaire par les patients</a:t>
            </a:r>
          </a:p>
          <a:p>
            <a:pPr marL="381000" lvl="1" indent="0">
              <a:buNone/>
            </a:pPr>
            <a:endParaRPr lang="fr-FR" sz="14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381000" lvl="1" indent="0"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77266"/>
              </p:ext>
            </p:extLst>
          </p:nvPr>
        </p:nvGraphicFramePr>
        <p:xfrm>
          <a:off x="395536" y="2780928"/>
          <a:ext cx="7992888" cy="2304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444"/>
                <a:gridCol w="3996444"/>
              </a:tblGrid>
              <a:tr h="2304256">
                <a:tc>
                  <a:txBody>
                    <a:bodyPr/>
                    <a:lstStyle/>
                    <a:p>
                      <a:pPr marL="381000" lvl="1" indent="0">
                        <a:buNone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Propos irrespectueux, dégradants, Insinuation, humiliation</a:t>
                      </a:r>
                    </a:p>
                    <a:p>
                      <a:pPr marL="3810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Commentaires sexistes</a:t>
                      </a:r>
                    </a:p>
                    <a:p>
                      <a:pPr marL="3810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Commentaires sur les soins d’un autre médecin</a:t>
                      </a:r>
                    </a:p>
                    <a:p>
                      <a:pPr marL="3810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Menace physique, intimidation</a:t>
                      </a:r>
                    </a:p>
                    <a:p>
                      <a:pPr marL="381000" lvl="1" indent="0">
                        <a:buNone/>
                      </a:pPr>
                      <a:endParaRPr lang="fr-FR" sz="16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Explosion de colère, lancé d’instrument ou de dossier</a:t>
                      </a:r>
                    </a:p>
                    <a:p>
                      <a:pPr marL="381000" lvl="1" indent="0">
                        <a:buNone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Irrespect envers les patients</a:t>
                      </a:r>
                    </a:p>
                    <a:p>
                      <a:pPr marL="381000" lvl="1" indent="0">
                        <a:buNone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Impatience lors des questions</a:t>
                      </a:r>
                    </a:p>
                    <a:p>
                      <a:pPr marL="381000" lvl="1" indent="0">
                        <a:buNone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Attitude non coopérative</a:t>
                      </a:r>
                    </a:p>
                    <a:p>
                      <a:pPr marL="381000" lvl="1" indent="0">
                        <a:buNone/>
                      </a:pPr>
                      <a:r>
                        <a:rPr lang="fr-FR" sz="1600" b="1" kern="1200" dirty="0" smtClean="0">
                          <a:solidFill>
                            <a:srgbClr val="004890"/>
                          </a:solidFill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Refus de répondre à des questions</a:t>
                      </a:r>
                    </a:p>
                    <a:p>
                      <a:endParaRPr lang="fr-FR" sz="1600" b="1" kern="1200" dirty="0">
                        <a:solidFill>
                          <a:srgbClr val="004890"/>
                        </a:solidFill>
                        <a:latin typeface="Arial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17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6512" y="0"/>
            <a:ext cx="9073008" cy="980728"/>
          </a:xfrm>
        </p:spPr>
        <p:txBody>
          <a:bodyPr/>
          <a:lstStyle/>
          <a:p>
            <a:pPr algn="ctr"/>
            <a:r>
              <a:rPr lang="fr-FR" sz="2700" dirty="0" smtClean="0"/>
              <a:t>Problème de savoir-être : comportement perturbateur</a:t>
            </a:r>
            <a:br>
              <a:rPr lang="fr-FR" sz="2700" dirty="0" smtClean="0"/>
            </a:br>
            <a:r>
              <a:rPr lang="fr-FR" sz="2700" dirty="0" smtClean="0"/>
              <a:t>(disruptive </a:t>
            </a:r>
            <a:r>
              <a:rPr lang="fr-FR" sz="2700" dirty="0" err="1" smtClean="0"/>
              <a:t>behavior</a:t>
            </a:r>
            <a:r>
              <a:rPr lang="fr-FR" sz="2700" dirty="0" smtClean="0"/>
              <a:t>)</a:t>
            </a:r>
            <a:endParaRPr lang="fr-FR" sz="27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 smtClean="0"/>
          </a:p>
          <a:p>
            <a:pPr marL="381000" lvl="1" indent="0">
              <a:buNone/>
            </a:pPr>
            <a:endParaRPr lang="fr-FR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552" y="6457890"/>
            <a:ext cx="8064896" cy="369332"/>
          </a:xfrm>
          <a:prstGeom prst="rect">
            <a:avLst/>
          </a:prstGeom>
          <a:solidFill>
            <a:schemeClr val="bg1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r-FR" sz="900" b="1" dirty="0" err="1">
                <a:solidFill>
                  <a:srgbClr val="004890"/>
                </a:solidFill>
              </a:rPr>
              <a:t>Riskin</a:t>
            </a:r>
            <a:r>
              <a:rPr lang="en-US" altLang="fr-FR" sz="900" b="1" dirty="0">
                <a:solidFill>
                  <a:srgbClr val="004890"/>
                </a:solidFill>
              </a:rPr>
              <a:t> A, </a:t>
            </a:r>
            <a:r>
              <a:rPr lang="en-US" altLang="fr-FR" sz="900" b="1" dirty="0" err="1">
                <a:solidFill>
                  <a:srgbClr val="004890"/>
                </a:solidFill>
              </a:rPr>
              <a:t>Erez</a:t>
            </a:r>
            <a:r>
              <a:rPr lang="en-US" altLang="fr-FR" sz="900" b="1" dirty="0">
                <a:solidFill>
                  <a:srgbClr val="004890"/>
                </a:solidFill>
              </a:rPr>
              <a:t> A, </a:t>
            </a:r>
            <a:r>
              <a:rPr lang="en-US" altLang="fr-FR" sz="900" b="1" dirty="0" err="1">
                <a:solidFill>
                  <a:srgbClr val="004890"/>
                </a:solidFill>
              </a:rPr>
              <a:t>Foulk</a:t>
            </a:r>
            <a:r>
              <a:rPr lang="en-US" altLang="fr-FR" sz="900" b="1" dirty="0">
                <a:solidFill>
                  <a:srgbClr val="004890"/>
                </a:solidFill>
              </a:rPr>
              <a:t> TA, </a:t>
            </a:r>
            <a:r>
              <a:rPr lang="en-US" altLang="fr-FR" sz="900" b="1" dirty="0" err="1">
                <a:solidFill>
                  <a:srgbClr val="004890"/>
                </a:solidFill>
              </a:rPr>
              <a:t>Kugelman</a:t>
            </a:r>
            <a:r>
              <a:rPr lang="en-US" altLang="fr-FR" sz="900" b="1" dirty="0">
                <a:solidFill>
                  <a:srgbClr val="004890"/>
                </a:solidFill>
              </a:rPr>
              <a:t> A, </a:t>
            </a:r>
            <a:r>
              <a:rPr lang="en-US" altLang="fr-FR" sz="900" b="1" dirty="0" err="1">
                <a:solidFill>
                  <a:srgbClr val="004890"/>
                </a:solidFill>
              </a:rPr>
              <a:t>Gover</a:t>
            </a:r>
            <a:r>
              <a:rPr lang="en-US" altLang="fr-FR" sz="900" b="1" dirty="0">
                <a:solidFill>
                  <a:srgbClr val="004890"/>
                </a:solidFill>
              </a:rPr>
              <a:t> A, </a:t>
            </a:r>
            <a:r>
              <a:rPr lang="en-US" altLang="fr-FR" sz="900" b="1" dirty="0" err="1">
                <a:solidFill>
                  <a:srgbClr val="004890"/>
                </a:solidFill>
              </a:rPr>
              <a:t>Shoris</a:t>
            </a:r>
            <a:r>
              <a:rPr lang="en-US" altLang="fr-FR" sz="900" b="1" dirty="0">
                <a:solidFill>
                  <a:srgbClr val="004890"/>
                </a:solidFill>
              </a:rPr>
              <a:t> I, et al. The Impact of Rudeness on Medical Team Performance: A Randomized Trial. Pediatrics 2015;136(3):487-95.</a:t>
            </a:r>
            <a:endParaRPr lang="fr-FR" altLang="fr-FR" sz="900" b="1" dirty="0">
              <a:solidFill>
                <a:srgbClr val="00489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-4275" y="1268759"/>
            <a:ext cx="4720292" cy="489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600" b="1" dirty="0" smtClean="0">
                <a:solidFill>
                  <a:srgbClr val="004890"/>
                </a:solidFill>
              </a:rPr>
              <a:t>Objectif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Étude de l’impact de propos irrespectueux (</a:t>
            </a:r>
            <a:r>
              <a:rPr lang="fr-FR" altLang="ja-JP" sz="1200" b="1" dirty="0" err="1" smtClean="0">
                <a:solidFill>
                  <a:srgbClr val="004890"/>
                </a:solidFill>
              </a:rPr>
              <a:t>rudeness</a:t>
            </a:r>
            <a:r>
              <a:rPr lang="fr-FR" altLang="ja-JP" sz="1200" b="1" dirty="0" smtClean="0">
                <a:solidFill>
                  <a:srgbClr val="004890"/>
                </a:solidFill>
              </a:rPr>
              <a:t>) de professionnels en position d’autorité sur la performance de l’équipe </a:t>
            </a: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600" b="1" dirty="0" smtClean="0">
                <a:solidFill>
                  <a:srgbClr val="004890"/>
                </a:solidFill>
              </a:rPr>
              <a:t>Méthodes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24 équipes de soins intensifs néonatals en Israël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Étude randomisée contrôlée de l’exposition à </a:t>
            </a:r>
            <a:r>
              <a:rPr lang="fr-FR" altLang="ja-JP" sz="1200" b="1" dirty="0">
                <a:solidFill>
                  <a:srgbClr val="004890"/>
                </a:solidFill>
              </a:rPr>
              <a:t>d</a:t>
            </a:r>
            <a:r>
              <a:rPr lang="fr-FR" altLang="ja-JP" sz="1200" b="1" dirty="0" smtClean="0">
                <a:solidFill>
                  <a:srgbClr val="004890"/>
                </a:solidFill>
              </a:rPr>
              <a:t>es propos irrespectueux lors de séances de simulation</a:t>
            </a: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Évaluation en aveugle des effets sur les soins d’un nouveau-né prématuré par 3 juges indépendants à partir d’un questionnaire d’évaluation de la performance</a:t>
            </a: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600" b="1" dirty="0" smtClean="0">
                <a:solidFill>
                  <a:srgbClr val="004890"/>
                </a:solidFill>
              </a:rPr>
              <a:t>Résultats</a:t>
            </a:r>
          </a:p>
          <a:p>
            <a:pPr marL="285750" indent="-285750">
              <a:spcBef>
                <a:spcPts val="800"/>
              </a:spcBef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Baisse de la performance sur le diagnostic via notamment un moins bon partage d’information</a:t>
            </a:r>
          </a:p>
          <a:p>
            <a:pPr marL="285750" indent="-285750">
              <a:spcBef>
                <a:spcPts val="800"/>
              </a:spcBef>
              <a:buClr>
                <a:srgbClr val="002060"/>
              </a:buClr>
              <a:buSzPct val="110000"/>
              <a:buFont typeface="Arial" panose="020B0604020202020204" pitchFamily="34" charset="0"/>
              <a:buChar char="•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Baisse de la performance sur le traitement via notamment un moins bon recours à de l’aide</a:t>
            </a: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Conclusion</a:t>
            </a:r>
          </a:p>
          <a:p>
            <a:pPr marL="171450" indent="-171450">
              <a:spcBef>
                <a:spcPts val="8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ð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Les incivilités entre professionnels ont des conséquences délétères sur la qualité des soins et la sécurité des patients</a:t>
            </a:r>
          </a:p>
          <a:p>
            <a:pPr marL="171450" indent="-171450">
              <a:spcBef>
                <a:spcPts val="800"/>
              </a:spcBef>
              <a:buClr>
                <a:srgbClr val="002060"/>
              </a:buClr>
              <a:buSzPct val="110000"/>
              <a:buFont typeface="Wingdings" panose="05000000000000000000" pitchFamily="2" charset="2"/>
              <a:buChar char="ð"/>
            </a:pPr>
            <a:r>
              <a:rPr lang="fr-FR" altLang="ja-JP" sz="1200" b="1" dirty="0" smtClean="0">
                <a:solidFill>
                  <a:srgbClr val="004890"/>
                </a:solidFill>
              </a:rPr>
              <a:t>Elles affectent les fonctions cognitives des professionnels aux dépens des patients</a:t>
            </a:r>
          </a:p>
          <a:p>
            <a:pPr marL="0" indent="0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000" b="1" dirty="0" smtClean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 smtClean="0">
              <a:solidFill>
                <a:srgbClr val="004890"/>
              </a:solidFill>
            </a:endParaRPr>
          </a:p>
          <a:p>
            <a:pPr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endParaRPr lang="fr-FR" sz="2000" b="1" dirty="0" smtClean="0">
              <a:solidFill>
                <a:srgbClr val="00489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85" y="1484784"/>
            <a:ext cx="4326515" cy="219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4077072"/>
            <a:ext cx="4032447" cy="218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18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848872" cy="504056"/>
          </a:xfrm>
        </p:spPr>
        <p:txBody>
          <a:bodyPr/>
          <a:lstStyle/>
          <a:p>
            <a:pPr algn="ctr"/>
            <a:r>
              <a:rPr lang="fr-FR" sz="3200" dirty="0" smtClean="0"/>
              <a:t>Les PROBLEMES LIES AUX COMPETENCES</a:t>
            </a:r>
            <a:br>
              <a:rPr lang="fr-FR" sz="3200" dirty="0" smtClean="0"/>
            </a:b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05896" y="4581128"/>
            <a:ext cx="78488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00489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9pPr>
          </a:lstStyle>
          <a:p>
            <a:r>
              <a:rPr lang="fr-FR" sz="2000" kern="0" dirty="0" smtClean="0">
                <a:solidFill>
                  <a:srgbClr val="C00000"/>
                </a:solidFill>
              </a:rPr>
              <a:t>	2/ questions ORGANISATIONNELLES		</a:t>
            </a:r>
            <a:endParaRPr lang="fr-FR" sz="20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8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7855024" cy="764704"/>
          </a:xfrm>
        </p:spPr>
        <p:txBody>
          <a:bodyPr/>
          <a:lstStyle/>
          <a:p>
            <a:pPr rtl="0" eaLnBrk="0" latinLnBrk="0" hangingPunct="0"/>
            <a:r>
              <a:rPr lang="fr-FR" sz="3200" dirty="0">
                <a:latin typeface="+mn-lt"/>
                <a:cs typeface="+mn-cs"/>
              </a:rPr>
              <a:t>La Haute Autorité de </a:t>
            </a:r>
            <a:r>
              <a:rPr lang="fr-FR" sz="3200" dirty="0" smtClean="0">
                <a:latin typeface="+mn-lt"/>
                <a:cs typeface="+mn-cs"/>
              </a:rPr>
              <a:t>Santé</a:t>
            </a:r>
            <a:endParaRPr lang="fr-FR" dirty="0"/>
          </a:p>
        </p:txBody>
      </p:sp>
      <p:sp>
        <p:nvSpPr>
          <p:cNvPr id="19457" name="Rectangle 3"/>
          <p:cNvSpPr>
            <a:spLocks noGrp="1"/>
          </p:cNvSpPr>
          <p:nvPr>
            <p:ph idx="1"/>
          </p:nvPr>
        </p:nvSpPr>
        <p:spPr>
          <a:xfrm>
            <a:off x="3176" y="1124744"/>
            <a:ext cx="8991600" cy="4572000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000" b="1" dirty="0" smtClean="0"/>
              <a:t>Institution publique indépendante à caractère scientifique créée par la loi du 13 août 2004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 dirty="0"/>
              <a:t>Champs sanitaire, social et médico-social</a:t>
            </a:r>
          </a:p>
          <a:p>
            <a:pPr marL="0"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fr-FR" sz="1800" b="1" dirty="0" smtClean="0"/>
              <a:t>Trois  missions</a:t>
            </a:r>
            <a:r>
              <a:rPr lang="fr-FR" sz="1800" dirty="0" smtClean="0"/>
              <a:t> visant à améliorer la qualité en santé :</a:t>
            </a:r>
          </a:p>
          <a:p>
            <a:pPr marL="0">
              <a:lnSpc>
                <a:spcPct val="95000"/>
              </a:lnSpc>
              <a:spcBef>
                <a:spcPct val="0"/>
              </a:spcBef>
              <a:buFont typeface="Arial" charset="0"/>
              <a:buNone/>
            </a:pPr>
            <a:endParaRPr lang="fr-FR" sz="1800" dirty="0" smtClean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 smtClean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 smtClean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 smtClean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>
              <a:solidFill>
                <a:srgbClr val="000066"/>
              </a:solidFill>
            </a:endParaRPr>
          </a:p>
          <a:p>
            <a:pPr marL="457200" lvl="1" indent="0">
              <a:lnSpc>
                <a:spcPct val="120000"/>
              </a:lnSpc>
              <a:buSzPct val="80000"/>
              <a:buNone/>
            </a:pPr>
            <a:endParaRPr lang="fr-FR" sz="1800" b="1" dirty="0" smtClean="0">
              <a:solidFill>
                <a:srgbClr val="000066"/>
              </a:solidFill>
            </a:endParaRPr>
          </a:p>
          <a:p>
            <a:pPr lvl="1">
              <a:lnSpc>
                <a:spcPct val="120000"/>
              </a:lnSpc>
              <a:buSzPct val="80000"/>
              <a:buFont typeface="Arial" charset="0"/>
              <a:buBlip>
                <a:blip r:embed="rId3"/>
              </a:buBlip>
            </a:pPr>
            <a:endParaRPr lang="fr-FR" sz="1800" b="1" dirty="0">
              <a:solidFill>
                <a:srgbClr val="000066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532440" y="6477000"/>
            <a:ext cx="535360" cy="381000"/>
          </a:xfrm>
        </p:spPr>
        <p:txBody>
          <a:bodyPr/>
          <a:lstStyle/>
          <a:p>
            <a:pPr>
              <a:defRPr/>
            </a:pPr>
            <a:fld id="{EBC2BEC5-FD38-46B6-88C7-C866E3ECFADB}" type="slidenum">
              <a:rPr lang="fr-FR" sz="1400" smtClean="0"/>
              <a:pPr>
                <a:defRPr/>
              </a:pPr>
              <a:t>2</a:t>
            </a:fld>
            <a:endParaRPr lang="fr-FR" sz="1400" dirty="0"/>
          </a:p>
        </p:txBody>
      </p:sp>
      <p:grpSp>
        <p:nvGrpSpPr>
          <p:cNvPr id="11" name="Groupe 10"/>
          <p:cNvGrpSpPr/>
          <p:nvPr/>
        </p:nvGrpSpPr>
        <p:grpSpPr>
          <a:xfrm>
            <a:off x="-185534" y="2769893"/>
            <a:ext cx="9144000" cy="4056931"/>
            <a:chOff x="-145642" y="2340645"/>
            <a:chExt cx="9144000" cy="4056931"/>
          </a:xfrm>
        </p:grpSpPr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-145642" y="5705376"/>
              <a:ext cx="9144000" cy="69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fr-FR" altLang="fr-FR" sz="1800" b="1" dirty="0" smtClean="0">
                  <a:solidFill>
                    <a:srgbClr val="284A8B"/>
                  </a:solidFill>
                </a:rPr>
                <a:t>Assurer à tous un accès pérenne</a:t>
              </a:r>
            </a:p>
            <a:p>
              <a:pPr algn="ctr"/>
              <a:r>
                <a:rPr lang="fr-FR" altLang="fr-FR" sz="1800" b="1" dirty="0" smtClean="0">
                  <a:solidFill>
                    <a:srgbClr val="284A8B"/>
                  </a:solidFill>
                </a:rPr>
                <a:t>et équitable à des soins pertinents, sûrs et efficients</a:t>
              </a:r>
            </a:p>
            <a:p>
              <a:pPr algn="ctr"/>
              <a:endParaRPr lang="fr-FR" altLang="fr-FR" sz="900" b="1" dirty="0" smtClean="0">
                <a:solidFill>
                  <a:srgbClr val="284A8B"/>
                </a:solidFill>
              </a:endParaRPr>
            </a:p>
          </p:txBody>
        </p:sp>
        <p:sp>
          <p:nvSpPr>
            <p:cNvPr id="6" name="ZoneTexte 1"/>
            <p:cNvSpPr txBox="1">
              <a:spLocks noChangeArrowheads="1"/>
            </p:cNvSpPr>
            <p:nvPr/>
          </p:nvSpPr>
          <p:spPr bwMode="auto">
            <a:xfrm>
              <a:off x="142876" y="2340645"/>
              <a:ext cx="2773362" cy="286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b="1" dirty="0">
                  <a:solidFill>
                    <a:srgbClr val="FFFFFF"/>
                  </a:solidFill>
                </a:rPr>
                <a:t>Évaluer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b="1" dirty="0">
                  <a:solidFill>
                    <a:srgbClr val="FFFFFF"/>
                  </a:solidFill>
                </a:rPr>
                <a:t>les médicaments,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b="1" dirty="0">
                  <a:solidFill>
                    <a:srgbClr val="FFFFFF"/>
                  </a:solidFill>
                </a:rPr>
                <a:t>dispositifs médicaux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b="1" dirty="0">
                  <a:solidFill>
                    <a:srgbClr val="FFFFFF"/>
                  </a:solidFill>
                </a:rPr>
                <a:t>et actes en vue de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b="1" dirty="0">
                  <a:solidFill>
                    <a:srgbClr val="FFFFFF"/>
                  </a:solidFill>
                </a:rPr>
                <a:t>leur remboursement</a:t>
              </a:r>
            </a:p>
          </p:txBody>
        </p:sp>
        <p:sp>
          <p:nvSpPr>
            <p:cNvPr id="7" name="ZoneTexte 1"/>
            <p:cNvSpPr txBox="1">
              <a:spLocks noChangeArrowheads="1"/>
            </p:cNvSpPr>
            <p:nvPr/>
          </p:nvSpPr>
          <p:spPr bwMode="auto">
            <a:xfrm>
              <a:off x="3160713" y="2340645"/>
              <a:ext cx="2771775" cy="28606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b="1" dirty="0" smtClean="0">
                  <a:solidFill>
                    <a:srgbClr val="FFFFFF"/>
                  </a:solidFill>
                </a:rPr>
                <a:t>Recommander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dirty="0" smtClean="0">
                  <a:solidFill>
                    <a:srgbClr val="FFFFFF"/>
                  </a:solidFill>
                </a:rPr>
                <a:t>les bonnes pratiques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  <a:defRPr/>
              </a:pPr>
              <a:r>
                <a:rPr lang="fr-FR" altLang="fr-FR" sz="2000" dirty="0" smtClean="0">
                  <a:solidFill>
                    <a:srgbClr val="FFFFFF"/>
                  </a:solidFill>
                </a:rPr>
                <a:t>professionnelles</a:t>
              </a:r>
            </a:p>
          </p:txBody>
        </p:sp>
        <p:sp>
          <p:nvSpPr>
            <p:cNvPr id="8" name="ZoneTexte 1"/>
            <p:cNvSpPr txBox="1">
              <a:spLocks noChangeArrowheads="1"/>
            </p:cNvSpPr>
            <p:nvPr/>
          </p:nvSpPr>
          <p:spPr bwMode="auto">
            <a:xfrm>
              <a:off x="6191251" y="2340645"/>
              <a:ext cx="2773362" cy="28606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ts val="2200"/>
                </a:lnSpc>
                <a:buClr>
                  <a:srgbClr val="7AB0E0"/>
                </a:buClr>
              </a:pPr>
              <a:r>
                <a:rPr lang="fr-FR" altLang="fr-FR" sz="2000" b="1" dirty="0" smtClean="0">
                  <a:solidFill>
                    <a:srgbClr val="FFFFFF"/>
                  </a:solidFill>
                </a:rPr>
                <a:t>Mesurer et améliorer</a:t>
              </a:r>
            </a:p>
            <a:p>
              <a:pPr algn="ctr">
                <a:lnSpc>
                  <a:spcPts val="2200"/>
                </a:lnSpc>
                <a:buClr>
                  <a:srgbClr val="7AB0E0"/>
                </a:buClr>
              </a:pPr>
              <a:r>
                <a:rPr lang="fr-FR" altLang="fr-FR" sz="2000" dirty="0" smtClean="0">
                  <a:solidFill>
                    <a:srgbClr val="FFFFFF"/>
                  </a:solidFill>
                </a:rPr>
                <a:t>la qualité des soins</a:t>
              </a:r>
            </a:p>
          </p:txBody>
        </p:sp>
        <p:sp>
          <p:nvSpPr>
            <p:cNvPr id="9" name="Flèche vers le bas 8"/>
            <p:cNvSpPr/>
            <p:nvPr/>
          </p:nvSpPr>
          <p:spPr bwMode="auto">
            <a:xfrm>
              <a:off x="4175126" y="5359301"/>
              <a:ext cx="647700" cy="346075"/>
            </a:xfrm>
            <a:prstGeom prst="downArrow">
              <a:avLst/>
            </a:prstGeom>
            <a:solidFill>
              <a:srgbClr val="284A8B">
                <a:alpha val="16863"/>
              </a:srgbClr>
            </a:solidFill>
            <a:ln w="19050">
              <a:noFill/>
              <a:miter lim="800000"/>
              <a:headEnd/>
              <a:tailEnd/>
            </a:ln>
            <a:effectLst/>
            <a:extLst/>
          </p:spPr>
          <p:txBody>
            <a:bodyPr anchor="ctr"/>
            <a:lstStyle/>
            <a:p>
              <a:pPr algn="ctr">
                <a:lnSpc>
                  <a:spcPts val="22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AB0E0"/>
                </a:buClr>
                <a:defRPr/>
              </a:pPr>
              <a:endParaRPr lang="fr-FR" sz="1400" b="1" kern="0">
                <a:solidFill>
                  <a:srgbClr val="004890"/>
                </a:solidFill>
                <a:latin typeface="Arial"/>
                <a:ea typeface="ＭＳ Ｐゴシック"/>
                <a:cs typeface="ＭＳ Ｐゴシック" pitchFamily="68" charset="-128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815" y="2780927"/>
            <a:ext cx="403433" cy="60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143" y="2749205"/>
            <a:ext cx="647130" cy="88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7"/>
            <a:ext cx="851917" cy="878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66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908050"/>
          </a:xfrm>
        </p:spPr>
        <p:txBody>
          <a:bodyPr/>
          <a:lstStyle/>
          <a:p>
            <a:r>
              <a:rPr lang="fr-FR" sz="2800" dirty="0">
                <a:ea typeface="ＭＳ Ｐゴシック" pitchFamily="34" charset="-128"/>
              </a:rPr>
              <a:t>L</a:t>
            </a:r>
            <a:r>
              <a:rPr lang="fr-FR" sz="2800" dirty="0" smtClean="0">
                <a:ea typeface="ＭＳ Ｐゴシック" pitchFamily="34" charset="-128"/>
              </a:rPr>
              <a:t>es problèmes de compétence relevant de problématiques organisationnelles</a:t>
            </a:r>
          </a:p>
        </p:txBody>
      </p:sp>
      <p:sp>
        <p:nvSpPr>
          <p:cNvPr id="41987" name="Espace réservé du contenu 2"/>
          <p:cNvSpPr txBox="1">
            <a:spLocks/>
          </p:cNvSpPr>
          <p:nvPr/>
        </p:nvSpPr>
        <p:spPr bwMode="auto">
          <a:xfrm>
            <a:off x="100459" y="1196752"/>
            <a:ext cx="8968929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66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47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287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sz="2000" b="1" dirty="0">
                <a:solidFill>
                  <a:srgbClr val="004890"/>
                </a:solidFill>
              </a:rPr>
              <a:t>Périodes à risque </a:t>
            </a:r>
            <a:endParaRPr lang="fr-FR" sz="2000" dirty="0">
              <a:solidFill>
                <a:srgbClr val="004890"/>
              </a:solidFill>
            </a:endParaRP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000" dirty="0">
                <a:solidFill>
                  <a:srgbClr val="004890"/>
                </a:solidFill>
              </a:rPr>
              <a:t>Nuit et week-end (Bell 2001) : moins bons résultats (mortalité, complications chirurgicales, réadmissions, survie après arrêt cardiaque)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sz="2000" dirty="0">
                <a:solidFill>
                  <a:srgbClr val="004890"/>
                </a:solidFill>
              </a:rPr>
              <a:t>Changement d’</a:t>
            </a:r>
            <a:r>
              <a:rPr lang="fr-FR" altLang="ja-JP" sz="2000" dirty="0">
                <a:solidFill>
                  <a:srgbClr val="004890"/>
                </a:solidFill>
              </a:rPr>
              <a:t>interne (Young 2011) : augmentation de la mortalité et des durées de séjour ; non lié à l’ancienneté de l’interne ; lié au fait d’être nouveau dans l’établissement.</a:t>
            </a:r>
          </a:p>
          <a:p>
            <a:pPr marL="0" indent="0" algn="just">
              <a:spcBef>
                <a:spcPts val="1200"/>
              </a:spcBef>
              <a:buClr>
                <a:srgbClr val="002060"/>
              </a:buClr>
              <a:buSzPct val="110000"/>
            </a:pPr>
            <a:r>
              <a:rPr lang="fr-FR" sz="2000" b="1" dirty="0">
                <a:solidFill>
                  <a:srgbClr val="004890"/>
                </a:solidFill>
              </a:rPr>
              <a:t>Formation </a:t>
            </a:r>
            <a:r>
              <a:rPr lang="fr-FR" altLang="ja-JP" sz="2000" dirty="0">
                <a:solidFill>
                  <a:srgbClr val="004890"/>
                </a:solidFill>
              </a:rPr>
              <a:t>(</a:t>
            </a:r>
            <a:r>
              <a:rPr lang="fr-FR" altLang="ja-JP" sz="2000" dirty="0" err="1">
                <a:solidFill>
                  <a:srgbClr val="004890"/>
                </a:solidFill>
              </a:rPr>
              <a:t>Wachter</a:t>
            </a:r>
            <a:r>
              <a:rPr lang="fr-FR" altLang="ja-JP" sz="2000" dirty="0">
                <a:solidFill>
                  <a:srgbClr val="004890"/>
                </a:solidFill>
              </a:rPr>
              <a:t> 2012) 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2000" dirty="0">
                <a:solidFill>
                  <a:srgbClr val="004890"/>
                </a:solidFill>
              </a:rPr>
              <a:t>Acquisition de la </a:t>
            </a:r>
            <a:r>
              <a:rPr lang="fr-FR" altLang="ja-JP" sz="2000" dirty="0" smtClean="0">
                <a:solidFill>
                  <a:srgbClr val="004890"/>
                </a:solidFill>
              </a:rPr>
              <a:t>pratique par les professionnels en formation </a:t>
            </a:r>
            <a:endParaRPr lang="fr-FR" altLang="ja-JP" sz="2000" dirty="0">
              <a:solidFill>
                <a:srgbClr val="004890"/>
              </a:solidFill>
            </a:endParaRP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 typeface="Arial" charset="0"/>
              <a:buChar char="•"/>
            </a:pPr>
            <a:r>
              <a:rPr lang="fr-FR" altLang="ja-JP" sz="2000" dirty="0">
                <a:solidFill>
                  <a:srgbClr val="004890"/>
                </a:solidFill>
              </a:rPr>
              <a:t>Courbes </a:t>
            </a:r>
            <a:r>
              <a:rPr lang="fr-FR" altLang="ja-JP" sz="2000" dirty="0" smtClean="0">
                <a:solidFill>
                  <a:srgbClr val="004890"/>
                </a:solidFill>
              </a:rPr>
              <a:t>d’apprentissage sur de nombreux gestes et démarches</a:t>
            </a:r>
            <a:endParaRPr lang="fr-FR" altLang="ja-JP" sz="2000" dirty="0">
              <a:solidFill>
                <a:srgbClr val="004890"/>
              </a:solidFill>
            </a:endParaRP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r>
              <a:rPr lang="fr-FR" sz="2000" b="1" dirty="0" smtClean="0">
                <a:solidFill>
                  <a:srgbClr val="004890"/>
                </a:solidFill>
              </a:rPr>
              <a:t>«</a:t>
            </a:r>
            <a:r>
              <a:rPr lang="fr-FR" sz="2000" b="1" dirty="0">
                <a:solidFill>
                  <a:srgbClr val="004890"/>
                </a:solidFill>
              </a:rPr>
              <a:t> Glissement de tâche » </a:t>
            </a:r>
            <a:r>
              <a:rPr lang="fr-FR" sz="2000" dirty="0">
                <a:solidFill>
                  <a:srgbClr val="004890"/>
                </a:solidFill>
              </a:rPr>
              <a:t>(rapports Berland 2003, 2005, 2006 ; Hénart 2011)</a:t>
            </a: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100" b="1" dirty="0" smtClean="0">
              <a:solidFill>
                <a:srgbClr val="004890"/>
              </a:solidFill>
            </a:endParaRPr>
          </a:p>
          <a:p>
            <a:pPr marL="0" indent="0" algn="just">
              <a:spcBef>
                <a:spcPts val="1200"/>
              </a:spcBef>
              <a:buClr>
                <a:srgbClr val="002060"/>
              </a:buClr>
              <a:buSzPct val="110000"/>
            </a:pPr>
            <a:r>
              <a:rPr lang="fr-FR" sz="2000" b="1" dirty="0" smtClean="0">
                <a:solidFill>
                  <a:srgbClr val="004890"/>
                </a:solidFill>
              </a:rPr>
              <a:t>Intérim</a:t>
            </a:r>
            <a:r>
              <a:rPr lang="fr-FR" sz="2000" dirty="0" smtClean="0">
                <a:solidFill>
                  <a:srgbClr val="004890"/>
                </a:solidFill>
              </a:rPr>
              <a:t> </a:t>
            </a:r>
            <a:r>
              <a:rPr lang="fr-FR" sz="2000" dirty="0">
                <a:solidFill>
                  <a:srgbClr val="004890"/>
                </a:solidFill>
              </a:rPr>
              <a:t>(rapports </a:t>
            </a:r>
            <a:r>
              <a:rPr lang="fr-FR" sz="2000" dirty="0" err="1">
                <a:solidFill>
                  <a:srgbClr val="004890"/>
                </a:solidFill>
              </a:rPr>
              <a:t>Costargent</a:t>
            </a:r>
            <a:r>
              <a:rPr lang="fr-FR" sz="2000" dirty="0">
                <a:solidFill>
                  <a:srgbClr val="004890"/>
                </a:solidFill>
              </a:rPr>
              <a:t> 2003 et </a:t>
            </a:r>
            <a:r>
              <a:rPr lang="fr-FR" sz="2000" dirty="0" err="1">
                <a:solidFill>
                  <a:srgbClr val="004890"/>
                </a:solidFill>
              </a:rPr>
              <a:t>Véran</a:t>
            </a:r>
            <a:r>
              <a:rPr lang="fr-FR" sz="2000" dirty="0">
                <a:solidFill>
                  <a:srgbClr val="004890"/>
                </a:solidFill>
              </a:rPr>
              <a:t> 2013</a:t>
            </a:r>
            <a:r>
              <a:rPr lang="fr-FR" sz="2000" dirty="0" smtClean="0">
                <a:solidFill>
                  <a:srgbClr val="004890"/>
                </a:solidFill>
              </a:rPr>
              <a:t>)</a:t>
            </a:r>
            <a:endParaRPr lang="fr-FR" sz="2000" dirty="0">
              <a:solidFill>
                <a:srgbClr val="004890"/>
              </a:solidFill>
            </a:endParaRPr>
          </a:p>
          <a:p>
            <a:pPr marL="0" indent="0" algn="just">
              <a:spcBef>
                <a:spcPts val="800"/>
              </a:spcBef>
              <a:buClr>
                <a:srgbClr val="002060"/>
              </a:buClr>
              <a:buSzPct val="110000"/>
            </a:pPr>
            <a:endParaRPr lang="fr-FR" sz="2000" b="1" dirty="0">
              <a:solidFill>
                <a:srgbClr val="004890"/>
              </a:solidFill>
            </a:endParaRPr>
          </a:p>
          <a:p>
            <a:pPr lvl="1">
              <a:spcBef>
                <a:spcPts val="1000"/>
              </a:spcBef>
            </a:pPr>
            <a:endParaRPr lang="fr-FR" sz="1800" dirty="0">
              <a:solidFill>
                <a:srgbClr val="4B4D4E"/>
              </a:solidFill>
            </a:endParaRPr>
          </a:p>
        </p:txBody>
      </p:sp>
      <p:sp>
        <p:nvSpPr>
          <p:cNvPr id="4198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3304AB78-3FE1-4004-8211-095E7C115E60}" type="slidenum">
              <a:rPr lang="fr-FR" sz="1800">
                <a:solidFill>
                  <a:srgbClr val="2D2D8A"/>
                </a:solidFill>
              </a:rPr>
              <a:pPr algn="r"/>
              <a:t>20</a:t>
            </a:fld>
            <a:endParaRPr lang="fr-FR" sz="1800">
              <a:solidFill>
                <a:srgbClr val="2D2D8A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40507" y="5848321"/>
            <a:ext cx="7488832" cy="938719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Bell CM,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Redelmeier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DA.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Mortality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among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patients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admitted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to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hospitals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on weekends as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compared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with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weekdays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N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Engl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 Med 2001;345(9):663-8.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Wachter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RM.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Understanding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patient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safety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Second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edition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New York: Mc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Graw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Hill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Medical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; 2012.</a:t>
            </a:r>
          </a:p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fr-FR" sz="900" b="1" kern="0" dirty="0" smtClean="0">
                <a:solidFill>
                  <a:srgbClr val="004890"/>
                </a:solidFill>
                <a:latin typeface="Arial"/>
                <a:ea typeface="+mn-ea"/>
              </a:rPr>
              <a:t>Young-Xu 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Y,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Neily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J, Mills PD,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Carney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BT, West P, Berger DH, et al. Association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between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implementation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of a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medical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team training program and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surgical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morbidity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.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Arch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900" b="1" kern="0" dirty="0" err="1">
                <a:solidFill>
                  <a:srgbClr val="004890"/>
                </a:solidFill>
                <a:latin typeface="Arial"/>
                <a:ea typeface="+mn-ea"/>
              </a:rPr>
              <a:t>Surg</a:t>
            </a:r>
            <a:r>
              <a:rPr lang="fr-FR" sz="900" b="1" kern="0" dirty="0">
                <a:solidFill>
                  <a:srgbClr val="004890"/>
                </a:solidFill>
                <a:latin typeface="Arial"/>
                <a:ea typeface="+mn-ea"/>
              </a:rPr>
              <a:t> 2011;146(12):1368-73</a:t>
            </a:r>
            <a:r>
              <a:rPr lang="fr-FR" sz="900" b="1" kern="0" dirty="0" smtClean="0">
                <a:solidFill>
                  <a:srgbClr val="004890"/>
                </a:solidFill>
                <a:latin typeface="Arial"/>
                <a:ea typeface="+mn-ea"/>
              </a:rPr>
              <a:t>.</a:t>
            </a:r>
            <a:endParaRPr lang="fr-FR" sz="900" b="1" kern="0" dirty="0">
              <a:solidFill>
                <a:srgbClr val="004890"/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697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3429000"/>
            <a:ext cx="8745860" cy="1224136"/>
          </a:xfrm>
        </p:spPr>
        <p:txBody>
          <a:bodyPr/>
          <a:lstStyle/>
          <a:p>
            <a:pPr algn="ctr"/>
            <a:r>
              <a:rPr lang="fr-FR" dirty="0" smtClean="0"/>
              <a:t>3. LES ACTIONS SUR LES COMPÉTENCES</a:t>
            </a:r>
            <a:r>
              <a:rPr lang="fr-FR" dirty="0"/>
              <a:t/>
            </a:r>
            <a:br>
              <a:rPr lang="fr-FR" dirty="0"/>
            </a:br>
            <a:endParaRPr lang="fr-FR" sz="3200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83568" y="4365104"/>
            <a:ext cx="8352928" cy="2232248"/>
          </a:xfrm>
        </p:spPr>
        <p:txBody>
          <a:bodyPr/>
          <a:lstStyle/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r-FR" sz="2000" dirty="0" smtClean="0"/>
              <a:t>Management des ressources humaines / management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r-FR" sz="2000" dirty="0" smtClean="0"/>
              <a:t>Conduite à tenir face à une erreur ou une faute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fr-FR" sz="2000" dirty="0" smtClean="0"/>
              <a:t>Conduite à tenir face aux comportements perturbateurs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1329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19" y="0"/>
            <a:ext cx="8783291" cy="836712"/>
          </a:xfrm>
        </p:spPr>
        <p:txBody>
          <a:bodyPr/>
          <a:lstStyle/>
          <a:p>
            <a:r>
              <a:rPr lang="fr-FR" dirty="0"/>
              <a:t>Processus de management des ressources </a:t>
            </a:r>
            <a:r>
              <a:rPr lang="fr-FR" dirty="0" smtClean="0"/>
              <a:t>humaines / management de proximité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008" y="1268760"/>
            <a:ext cx="8928992" cy="4824536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 smtClean="0"/>
              <a:t>Processus de recrutement</a:t>
            </a:r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000" dirty="0"/>
              <a:t>Renforcé dans certains </a:t>
            </a:r>
            <a:r>
              <a:rPr lang="fr-FR" sz="2000" dirty="0" smtClean="0"/>
              <a:t>pays par </a:t>
            </a:r>
            <a:r>
              <a:rPr lang="fr-FR" sz="2000" dirty="0" err="1" smtClean="0"/>
              <a:t>credentialing</a:t>
            </a:r>
            <a:r>
              <a:rPr lang="fr-FR" sz="2000" dirty="0" smtClean="0"/>
              <a:t>* et </a:t>
            </a:r>
            <a:r>
              <a:rPr lang="fr-FR" sz="2000" dirty="0" err="1" smtClean="0"/>
              <a:t>privileging</a:t>
            </a:r>
            <a:r>
              <a:rPr lang="fr-FR" sz="2000" dirty="0" smtClean="0"/>
              <a:t>**</a:t>
            </a:r>
            <a:endParaRPr lang="fr-FR" sz="20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 smtClean="0"/>
              <a:t>Intégration, tutorat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 smtClean="0"/>
              <a:t>Supervision, management de proximité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 smtClean="0"/>
              <a:t>Évaluation régulière </a:t>
            </a:r>
          </a:p>
          <a:p>
            <a:pPr marL="38100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000" dirty="0" smtClean="0"/>
              <a:t>Entretiens d’appréciation – peu répandu en France pour les médecins</a:t>
            </a:r>
          </a:p>
          <a:p>
            <a:pPr marL="38100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000" dirty="0" smtClean="0"/>
              <a:t>Dans certains pays : </a:t>
            </a:r>
            <a:r>
              <a:rPr lang="fr-FR" sz="2000" dirty="0" err="1" smtClean="0"/>
              <a:t>recredentialing</a:t>
            </a:r>
            <a:r>
              <a:rPr lang="fr-FR" sz="2000" dirty="0" smtClean="0"/>
              <a:t>, </a:t>
            </a:r>
            <a:r>
              <a:rPr lang="fr-FR" sz="2000" dirty="0" err="1" smtClean="0"/>
              <a:t>reprivileging</a:t>
            </a:r>
            <a:endParaRPr lang="fr-FR" sz="2000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 smtClean="0"/>
              <a:t>Développement </a:t>
            </a:r>
            <a:r>
              <a:rPr lang="fr-FR" sz="2400" dirty="0"/>
              <a:t>p</a:t>
            </a:r>
            <a:r>
              <a:rPr lang="fr-FR" sz="2400" dirty="0" smtClean="0"/>
              <a:t>rofessionnel </a:t>
            </a:r>
            <a:r>
              <a:rPr lang="fr-FR" sz="2400" dirty="0"/>
              <a:t>c</a:t>
            </a:r>
            <a:r>
              <a:rPr lang="fr-FR" sz="2400" dirty="0" smtClean="0"/>
              <a:t>ontinu (formation continue)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fr-FR" sz="1600" dirty="0"/>
          </a:p>
          <a:p>
            <a:pPr marL="76200" indent="0">
              <a:spcBef>
                <a:spcPts val="0"/>
              </a:spcBef>
              <a:spcAft>
                <a:spcPts val="600"/>
              </a:spcAft>
              <a:buNone/>
            </a:pPr>
            <a:endParaRPr lang="fr-FR" sz="1100" dirty="0" smtClean="0">
              <a:solidFill>
                <a:srgbClr val="4B4D4E"/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762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 smtClean="0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*«</a:t>
            </a:r>
            <a:r>
              <a:rPr lang="fr-FR" sz="1400" dirty="0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 </a:t>
            </a:r>
            <a:r>
              <a:rPr lang="fr-FR" sz="1400" dirty="0" err="1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Credentialing</a:t>
            </a:r>
            <a:r>
              <a:rPr lang="fr-FR" sz="1400" dirty="0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 » : processus permettant d’autoriser l’exercice dans l’établissement</a:t>
            </a:r>
          </a:p>
          <a:p>
            <a:pPr marL="762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400" dirty="0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**« </a:t>
            </a:r>
            <a:r>
              <a:rPr lang="fr-FR" sz="1400" dirty="0" err="1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Privileging</a:t>
            </a:r>
            <a:r>
              <a:rPr lang="fr-FR" sz="1400" dirty="0">
                <a:solidFill>
                  <a:srgbClr val="4B4D4E"/>
                </a:solidFill>
                <a:ea typeface="ＭＳ Ｐゴシック" pitchFamily="34" charset="-128"/>
                <a:cs typeface="ＭＳ Ｐゴシック" pitchFamily="34" charset="-128"/>
              </a:rPr>
              <a:t> » : processus permettant de définir le périmètre de pratique clinique autorisé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24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2400" dirty="0" smtClean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22</a:t>
            </a:fld>
            <a:endParaRPr lang="fr-FR" sz="1800" dirty="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836712"/>
          </a:xfrm>
        </p:spPr>
        <p:txBody>
          <a:bodyPr/>
          <a:lstStyle/>
          <a:p>
            <a:r>
              <a:rPr lang="fr-FR" altLang="fr-FR" sz="2800" dirty="0" smtClean="0">
                <a:ea typeface="ＭＳ Ｐゴシック" pitchFamily="34" charset="-128"/>
              </a:rPr>
              <a:t>Évaluation interne aux établissements de santé :</a:t>
            </a:r>
            <a:br>
              <a:rPr lang="fr-FR" altLang="fr-FR" sz="2800" dirty="0" smtClean="0">
                <a:ea typeface="ＭＳ Ｐゴシック" pitchFamily="34" charset="-128"/>
              </a:rPr>
            </a:br>
            <a:r>
              <a:rPr lang="fr-FR" altLang="fr-FR" sz="2800" dirty="0" smtClean="0">
                <a:ea typeface="ＭＳ Ｐゴシック" pitchFamily="34" charset="-128"/>
              </a:rPr>
              <a:t>L’expérience de la fédération UNICANCER</a:t>
            </a:r>
          </a:p>
        </p:txBody>
      </p:sp>
      <p:sp>
        <p:nvSpPr>
          <p:cNvPr id="47107" name="Espace réservé du contenu 2"/>
          <p:cNvSpPr txBox="1">
            <a:spLocks/>
          </p:cNvSpPr>
          <p:nvPr/>
        </p:nvSpPr>
        <p:spPr bwMode="auto">
          <a:xfrm>
            <a:off x="106363" y="1341438"/>
            <a:ext cx="864235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3900" indent="-3429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Mise en place de mécanismes d’évaluation du personnel médical en 2006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Élément de la convention collective des Centres de Lutte Contre le Cancer (CLCC)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Entretien d’appréciation annuel de chaque médecin par le responsable du service/département ; évaluation du responsable par le Directeur du centre (médecin)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Attribution prévue d’une part variable additionnelle de rémunération via les résultats de l’entretien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Mise en avant d’une valeur ajoutée pour les médecins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Pas d’objection de l’ordre des médecins sur le dispositif sous certaines conditions (indépendance professionnelle, interdiction d’utilisation de certains critères)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85000"/>
              <a:buFont typeface="Wingdings" pitchFamily="2" charset="2"/>
              <a:buChar char="n"/>
            </a:pPr>
            <a:r>
              <a:rPr lang="fr-FR" altLang="fr-FR" sz="1900">
                <a:solidFill>
                  <a:srgbClr val="004890"/>
                </a:solidFill>
              </a:rPr>
              <a:t>Quasi-généralisé aujourd’hui après une phase de réticence initiale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Tx/>
              <a:buBlip>
                <a:blip r:embed="rId3"/>
              </a:buBlip>
            </a:pPr>
            <a:endParaRPr lang="fr-FR" altLang="fr-FR" sz="2000" b="1">
              <a:solidFill>
                <a:schemeClr val="accent2"/>
              </a:solidFill>
            </a:endParaRPr>
          </a:p>
        </p:txBody>
      </p:sp>
      <p:sp>
        <p:nvSpPr>
          <p:cNvPr id="4710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E50A39D9-60A8-418A-81F2-E40ADA910E6A}" type="slidenum">
              <a:rPr lang="fr-FR" altLang="fr-FR" sz="1800">
                <a:solidFill>
                  <a:srgbClr val="2D2D8A"/>
                </a:solidFill>
              </a:rPr>
              <a:pPr algn="r"/>
              <a:t>23</a:t>
            </a:fld>
            <a:endParaRPr lang="fr-FR" alt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3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>
          <a:xfrm>
            <a:off x="34925" y="-27384"/>
            <a:ext cx="9109075" cy="792088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Conduite à tenir recommandée face à une action d’un professionnel : « culture juste »</a:t>
            </a:r>
          </a:p>
        </p:txBody>
      </p:sp>
      <p:sp>
        <p:nvSpPr>
          <p:cNvPr id="43012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55B57C2D-8614-4A09-B767-61C35DAF8ACC}" type="slidenum">
              <a:rPr lang="fr-FR" sz="1800">
                <a:solidFill>
                  <a:srgbClr val="2D2D8A"/>
                </a:solidFill>
              </a:rPr>
              <a:pPr algn="r"/>
              <a:t>24</a:t>
            </a:fld>
            <a:endParaRPr lang="fr-FR" sz="1800">
              <a:solidFill>
                <a:srgbClr val="2D2D8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412776"/>
            <a:ext cx="8964488" cy="447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72381" y="6172179"/>
            <a:ext cx="5963741" cy="230832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Leonard MW, Frankel A. The path to safe and reliable healthcare. Patient </a:t>
            </a:r>
            <a:r>
              <a:rPr lang="en-US" sz="900" b="1" kern="0" dirty="0" err="1">
                <a:solidFill>
                  <a:srgbClr val="004890"/>
                </a:solidFill>
                <a:latin typeface="Arial"/>
                <a:ea typeface="+mn-ea"/>
              </a:rPr>
              <a:t>Educ</a:t>
            </a: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en-US" sz="900" b="1" kern="0" dirty="0" err="1">
                <a:solidFill>
                  <a:srgbClr val="004890"/>
                </a:solidFill>
                <a:latin typeface="Arial"/>
                <a:ea typeface="+mn-ea"/>
              </a:rPr>
              <a:t>Couns</a:t>
            </a: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 2010;80(3):288-92.</a:t>
            </a:r>
          </a:p>
        </p:txBody>
      </p:sp>
    </p:spTree>
    <p:extLst>
      <p:ext uri="{BB962C8B-B14F-4D97-AF65-F5344CB8AC3E}">
        <p14:creationId xmlns:p14="http://schemas.microsoft.com/office/powerpoint/2010/main" val="8055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-171400"/>
            <a:ext cx="9001000" cy="1152128"/>
          </a:xfrm>
        </p:spPr>
        <p:txBody>
          <a:bodyPr/>
          <a:lstStyle/>
          <a:p>
            <a:r>
              <a:rPr lang="fr-FR" sz="2400" dirty="0" smtClean="0"/>
              <a:t>Conduite à tenir recommandée face à des comportements perturbateurs (disruptive </a:t>
            </a:r>
            <a:r>
              <a:rPr lang="fr-FR" sz="2400" dirty="0" err="1" smtClean="0"/>
              <a:t>behaviors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31" name="Espace réservé du contenu 30"/>
          <p:cNvSpPr>
            <a:spLocks noGrp="1"/>
          </p:cNvSpPr>
          <p:nvPr>
            <p:ph idx="1"/>
          </p:nvPr>
        </p:nvSpPr>
        <p:spPr>
          <a:xfrm>
            <a:off x="130042" y="112474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/>
              <a:t>Les conditions</a:t>
            </a:r>
          </a:p>
          <a:p>
            <a:pPr marL="540000" lvl="1"/>
            <a:r>
              <a:rPr lang="fr-FR" sz="1600" dirty="0" smtClean="0"/>
              <a:t>Une politique d’établissement</a:t>
            </a:r>
          </a:p>
          <a:p>
            <a:pPr marL="540000" lvl="1"/>
            <a:r>
              <a:rPr lang="fr-FR" sz="1600" dirty="0" smtClean="0"/>
              <a:t>Un leadership fort engagé </a:t>
            </a:r>
            <a:br>
              <a:rPr lang="fr-FR" sz="1600" dirty="0" smtClean="0"/>
            </a:br>
            <a:r>
              <a:rPr lang="fr-FR" sz="1600" dirty="0" smtClean="0"/>
              <a:t>sur cette question</a:t>
            </a:r>
          </a:p>
          <a:p>
            <a:pPr marL="457200" lvl="1" indent="0">
              <a:buNone/>
            </a:pPr>
            <a:endParaRPr lang="fr-FR" sz="1100" dirty="0" smtClean="0"/>
          </a:p>
          <a:p>
            <a:pPr marL="0" indent="0">
              <a:buNone/>
            </a:pPr>
            <a:r>
              <a:rPr lang="fr-FR" sz="1800" dirty="0" smtClean="0"/>
              <a:t>Le processus</a:t>
            </a:r>
            <a:endParaRPr lang="fr-FR" sz="1800" dirty="0"/>
          </a:p>
        </p:txBody>
      </p:sp>
      <p:grpSp>
        <p:nvGrpSpPr>
          <p:cNvPr id="33" name="Groupe 32"/>
          <p:cNvGrpSpPr/>
          <p:nvPr/>
        </p:nvGrpSpPr>
        <p:grpSpPr>
          <a:xfrm>
            <a:off x="35496" y="2683708"/>
            <a:ext cx="8784975" cy="4057660"/>
            <a:chOff x="330881" y="2435639"/>
            <a:chExt cx="8784975" cy="4057660"/>
          </a:xfrm>
        </p:grpSpPr>
        <p:sp>
          <p:nvSpPr>
            <p:cNvPr id="3" name="Triangle isocèle 2"/>
            <p:cNvSpPr/>
            <p:nvPr/>
          </p:nvSpPr>
          <p:spPr bwMode="auto">
            <a:xfrm>
              <a:off x="330881" y="2435639"/>
              <a:ext cx="5237093" cy="4057660"/>
            </a:xfrm>
            <a:prstGeom prst="triangle">
              <a:avLst>
                <a:gd name="adj" fmla="val 4982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cxnSp>
          <p:nvCxnSpPr>
            <p:cNvPr id="5" name="Connecteur droit 4"/>
            <p:cNvCxnSpPr/>
            <p:nvPr/>
          </p:nvCxnSpPr>
          <p:spPr bwMode="auto">
            <a:xfrm>
              <a:off x="912780" y="5598227"/>
              <a:ext cx="407329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Connecteur droit 6"/>
            <p:cNvCxnSpPr/>
            <p:nvPr/>
          </p:nvCxnSpPr>
          <p:spPr bwMode="auto">
            <a:xfrm>
              <a:off x="1882612" y="4106440"/>
              <a:ext cx="213363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Connecteur droit 7"/>
            <p:cNvCxnSpPr/>
            <p:nvPr/>
          </p:nvCxnSpPr>
          <p:spPr bwMode="auto">
            <a:xfrm flipH="1">
              <a:off x="2399857" y="3324947"/>
              <a:ext cx="109914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Connecteur droit 14"/>
            <p:cNvCxnSpPr/>
            <p:nvPr/>
          </p:nvCxnSpPr>
          <p:spPr bwMode="auto">
            <a:xfrm>
              <a:off x="1236058" y="5001512"/>
              <a:ext cx="33620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ZoneTexte 19"/>
            <p:cNvSpPr txBox="1"/>
            <p:nvPr/>
          </p:nvSpPr>
          <p:spPr>
            <a:xfrm>
              <a:off x="683568" y="5733256"/>
              <a:ext cx="44644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Majeure partie des professionnels : pas de problème</a:t>
              </a:r>
            </a:p>
            <a:p>
              <a:pPr algn="ctr"/>
              <a:endParaRPr lang="fr-FR" sz="700" dirty="0"/>
            </a:p>
            <a:p>
              <a:pPr algn="ctr"/>
              <a:r>
                <a:rPr lang="fr-FR" sz="1400" dirty="0" smtClean="0"/>
                <a:t>Beaucoup sont un modèle de professionnalisme</a:t>
              </a:r>
              <a:endParaRPr lang="fr-FR" sz="14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043608" y="5157192"/>
              <a:ext cx="37444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Un événement de non-professionnalisme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5048978" y="5079763"/>
              <a:ext cx="384350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&lt;-  Intervention informelle : « conversation autour d’un café »</a:t>
              </a:r>
              <a:endParaRPr lang="fr-FR" sz="1400" dirty="0">
                <a:solidFill>
                  <a:srgbClr val="C00000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430024" y="4365104"/>
              <a:ext cx="31034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Des événements répétés révélant </a:t>
              </a:r>
              <a:br>
                <a:rPr lang="fr-FR" sz="1400" dirty="0" smtClean="0"/>
              </a:br>
              <a:r>
                <a:rPr lang="fr-FR" sz="1400" dirty="0" smtClean="0"/>
                <a:t>un schéma de fonctionnement</a:t>
              </a:r>
              <a:endParaRPr lang="fr-FR" sz="14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283967" y="4248671"/>
              <a:ext cx="4831889" cy="6924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&lt;-  1. Intervention de sensibilisation par une autorité </a:t>
              </a:r>
              <a:br>
                <a:rPr lang="fr-FR" sz="1400" dirty="0" smtClean="0">
                  <a:solidFill>
                    <a:srgbClr val="C00000"/>
                  </a:solidFill>
                </a:rPr>
              </a:br>
              <a:r>
                <a:rPr lang="fr-FR" sz="1400" dirty="0" smtClean="0">
                  <a:solidFill>
                    <a:srgbClr val="C00000"/>
                  </a:solidFill>
                </a:rPr>
                <a:t>ou un pair</a:t>
              </a:r>
            </a:p>
            <a:p>
              <a:pPr algn="ctr"/>
              <a:r>
                <a:rPr lang="fr-FR" sz="1100" dirty="0" smtClean="0">
                  <a:solidFill>
                    <a:srgbClr val="C00000"/>
                  </a:solidFill>
                </a:rPr>
                <a:t>	(dont partage de l’information agrégée sur les faits/plaintes)</a:t>
              </a:r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141234" y="3569397"/>
              <a:ext cx="1616387" cy="433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Persistance du </a:t>
              </a:r>
              <a:br>
                <a:rPr lang="fr-FR" sz="1400" dirty="0" smtClean="0"/>
              </a:br>
              <a:r>
                <a:rPr lang="fr-FR" sz="1400" dirty="0" smtClean="0"/>
                <a:t>comportement</a:t>
              </a:r>
              <a:endParaRPr lang="fr-FR" sz="14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427225" y="3429178"/>
              <a:ext cx="540795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&lt;-  2. Intervention de l’autorité demandant une 	amélioration et un engagement à rendre des comptes</a:t>
              </a:r>
              <a:endParaRPr lang="fr-FR" sz="1400" dirty="0">
                <a:solidFill>
                  <a:srgbClr val="C0000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141234" y="2853339"/>
              <a:ext cx="1616387" cy="255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Échec</a:t>
              </a:r>
              <a:endParaRPr lang="fr-FR" sz="14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491880" y="2700125"/>
              <a:ext cx="433191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C00000"/>
                  </a:solidFill>
                </a:rPr>
                <a:t>&lt;-  3. Sanction disciplinaire pouvant conduire à fin du contrat et à l’information des autorités</a:t>
              </a:r>
              <a:endParaRPr lang="fr-FR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5309102" y="5910371"/>
            <a:ext cx="3749144" cy="830997"/>
          </a:xfrm>
          <a:prstGeom prst="rect">
            <a:avLst/>
          </a:prstGeom>
          <a:solidFill>
            <a:sysClr val="window" lastClr="FFFFFF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00" b="1" kern="0" dirty="0">
                <a:solidFill>
                  <a:srgbClr val="004890"/>
                </a:solidFill>
                <a:latin typeface="Arial"/>
                <a:ea typeface="+mn-ea"/>
              </a:rPr>
              <a:t>Figure 1 The disruptive behavior pyramid for identifying, assessing, and dealing </a:t>
            </a:r>
            <a:r>
              <a:rPr lang="en-US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with unprofessional behavior</a:t>
            </a:r>
            <a:r>
              <a:rPr lang="en-US" sz="8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en-US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/>
            </a:r>
            <a:br>
              <a:rPr lang="en-US" sz="800" b="1" kern="0" dirty="0" smtClean="0">
                <a:solidFill>
                  <a:srgbClr val="004890"/>
                </a:solidFill>
                <a:latin typeface="Arial"/>
                <a:ea typeface="+mn-ea"/>
              </a:rPr>
            </a:br>
            <a:r>
              <a:rPr lang="en-US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in </a:t>
            </a:r>
            <a:r>
              <a:rPr lang="fr-FR" sz="800" b="1" kern="0" dirty="0" err="1" smtClean="0">
                <a:solidFill>
                  <a:srgbClr val="004890"/>
                </a:solidFill>
                <a:latin typeface="Arial"/>
                <a:ea typeface="+mn-ea"/>
              </a:rPr>
              <a:t>Hickson</a:t>
            </a: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GB,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Pichert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JW, Webb LE,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Gabbe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SG. A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complementary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approach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to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promoting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professionalism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: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identifying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,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measuring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, and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addressing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unprofessional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behaviors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.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Acad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Med 2007;82(11):1040-8</a:t>
            </a: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Expérience du Vanderbilt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University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</a:t>
            </a:r>
            <a:r>
              <a:rPr lang="fr-FR" sz="800" b="1" kern="0" dirty="0" err="1">
                <a:solidFill>
                  <a:srgbClr val="004890"/>
                </a:solidFill>
                <a:latin typeface="Arial"/>
                <a:ea typeface="+mn-ea"/>
              </a:rPr>
              <a:t>Medical</a:t>
            </a:r>
            <a:r>
              <a:rPr lang="fr-FR" sz="800" b="1" kern="0" dirty="0">
                <a:solidFill>
                  <a:srgbClr val="004890"/>
                </a:solidFill>
                <a:latin typeface="Arial"/>
                <a:ea typeface="+mn-ea"/>
              </a:rPr>
              <a:t> Center </a:t>
            </a: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, </a:t>
            </a:r>
            <a:r>
              <a:rPr lang="fr-FR" sz="800" b="1" kern="0" dirty="0" err="1" smtClean="0">
                <a:solidFill>
                  <a:srgbClr val="004890"/>
                </a:solidFill>
                <a:latin typeface="Arial"/>
                <a:ea typeface="+mn-ea"/>
              </a:rPr>
              <a:t>Nasville</a:t>
            </a:r>
            <a:r>
              <a:rPr lang="fr-FR" sz="800" b="1" kern="0" dirty="0" smtClean="0">
                <a:solidFill>
                  <a:srgbClr val="004890"/>
                </a:solidFill>
                <a:latin typeface="Arial"/>
                <a:ea typeface="+mn-ea"/>
              </a:rPr>
              <a:t>, Tennessee</a:t>
            </a:r>
            <a:endParaRPr lang="fr-FR" sz="800" b="1" kern="0" dirty="0">
              <a:solidFill>
                <a:srgbClr val="004890"/>
              </a:solidFill>
              <a:latin typeface="Arial"/>
              <a:ea typeface="+mn-ea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42445"/>
            <a:ext cx="4630261" cy="1466475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6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7504" y="3356992"/>
            <a:ext cx="8890899" cy="3384376"/>
          </a:xfrm>
          <a:prstGeom prst="rect">
            <a:avLst/>
          </a:prstGeom>
          <a:solidFill>
            <a:srgbClr val="F0E1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19" y="0"/>
            <a:ext cx="8783291" cy="836712"/>
          </a:xfrm>
        </p:spPr>
        <p:txBody>
          <a:bodyPr/>
          <a:lstStyle/>
          <a:p>
            <a:r>
              <a:rPr lang="fr-FR" dirty="0" smtClean="0"/>
              <a:t>Le management de la qualité et des risques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008" y="1268760"/>
            <a:ext cx="8928992" cy="4392488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 smtClean="0"/>
              <a:t>Les démarches d’amélioration concernent la compétence des professionnels</a:t>
            </a:r>
          </a:p>
          <a:p>
            <a:pPr lvl="1"/>
            <a:r>
              <a:rPr lang="fr-FR" sz="1800" dirty="0" smtClean="0"/>
              <a:t>Démarche d’amélioration continue de la qualité</a:t>
            </a:r>
          </a:p>
          <a:p>
            <a:pPr lvl="1"/>
            <a:r>
              <a:rPr lang="fr-FR" sz="1800" dirty="0" smtClean="0"/>
              <a:t>Gestion des risques, retour d’expérience</a:t>
            </a:r>
          </a:p>
          <a:p>
            <a:pPr lvl="1"/>
            <a:r>
              <a:rPr lang="fr-FR" sz="1800" dirty="0" smtClean="0"/>
              <a:t>Évaluation des pratiques</a:t>
            </a:r>
            <a:r>
              <a:rPr lang="en-US" sz="1800" dirty="0" smtClean="0"/>
              <a:t>.</a:t>
            </a:r>
            <a:endParaRPr lang="fr-FR" sz="1800" dirty="0"/>
          </a:p>
          <a:p>
            <a:pPr marL="0" indent="0">
              <a:buNone/>
            </a:pPr>
            <a:r>
              <a:rPr lang="fr-FR" sz="2000" dirty="0"/>
              <a:t>Apprentissage des adultes renforcé quand intervient en situation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589" y="4726014"/>
            <a:ext cx="2893243" cy="646331"/>
          </a:xfrm>
          <a:prstGeom prst="rect">
            <a:avLst/>
          </a:prstGeom>
          <a:solidFill>
            <a:srgbClr val="F0E1BE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300"/>
              </a:spcAft>
            </a:pP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R. </a:t>
            </a:r>
            <a:r>
              <a:rPr lang="en-US" sz="900" b="1" kern="0" dirty="0" err="1">
                <a:solidFill>
                  <a:srgbClr val="004890"/>
                </a:solidFill>
                <a:latin typeface="Arial"/>
                <a:ea typeface="+mn-ea"/>
              </a:rPr>
              <a:t>Mehay</a:t>
            </a: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 and R. Burns, 2009. In R. </a:t>
            </a:r>
            <a:r>
              <a:rPr lang="en-US" sz="900" b="1" kern="0" dirty="0" err="1">
                <a:solidFill>
                  <a:srgbClr val="004890"/>
                </a:solidFill>
                <a:latin typeface="Arial"/>
                <a:ea typeface="+mn-ea"/>
              </a:rPr>
              <a:t>Mehay</a:t>
            </a: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 (Ed.), The Essential Handbook for GP Training </a:t>
            </a:r>
            <a:r>
              <a:rPr lang="en-US" sz="900" b="1" kern="0" dirty="0" smtClean="0">
                <a:solidFill>
                  <a:srgbClr val="004890"/>
                </a:solidFill>
                <a:latin typeface="Arial"/>
                <a:ea typeface="+mn-ea"/>
              </a:rPr>
              <a:t>and Education </a:t>
            </a:r>
            <a:r>
              <a:rPr lang="en-US" sz="900" b="1" kern="0" dirty="0">
                <a:solidFill>
                  <a:srgbClr val="004890"/>
                </a:solidFill>
                <a:latin typeface="Arial"/>
                <a:ea typeface="+mn-ea"/>
              </a:rPr>
              <a:t>(chapter 29: Assessment and Competence, p414). </a:t>
            </a:r>
            <a:endParaRPr lang="en-US" sz="900" b="1" kern="0" dirty="0" smtClean="0">
              <a:solidFill>
                <a:srgbClr val="004890"/>
              </a:solidFill>
              <a:latin typeface="Arial"/>
              <a:ea typeface="+mn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807" y="3356992"/>
            <a:ext cx="584059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56992"/>
            <a:ext cx="7848872" cy="504056"/>
          </a:xfrm>
        </p:spPr>
        <p:txBody>
          <a:bodyPr/>
          <a:lstStyle/>
          <a:p>
            <a:pPr algn="ctr"/>
            <a:r>
              <a:rPr lang="fr-FR" sz="3200" dirty="0" smtClean="0"/>
              <a:t>Les systèmes d’évaluation</a:t>
            </a:r>
            <a:endParaRPr lang="fr-FR" sz="3200" dirty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27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07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-36512" y="0"/>
            <a:ext cx="9180512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-3897"/>
            <a:ext cx="9180512" cy="840609"/>
          </a:xfrm>
        </p:spPr>
        <p:txBody>
          <a:bodyPr/>
          <a:lstStyle/>
          <a:p>
            <a:pPr algn="ctr"/>
            <a:r>
              <a:rPr lang="fr-FR" dirty="0" smtClean="0"/>
              <a:t>Systèmes d’évaluation des compétences :</a:t>
            </a:r>
            <a:br>
              <a:rPr lang="fr-FR" dirty="0" smtClean="0"/>
            </a:br>
            <a:r>
              <a:rPr lang="fr-FR" sz="2400" dirty="0" smtClean="0"/>
              <a:t>double régulation professionnelle et institutionnelle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30646" y="1918178"/>
            <a:ext cx="3600400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Évaluation des professionnels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</a:t>
            </a:r>
            <a:r>
              <a:rPr lang="fr-FR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xterne aux établissements (profession, État)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99792" y="4581128"/>
            <a:ext cx="3600400" cy="9361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Évaluation de l’action des établissements sur les compétences (accréditation/certification)</a:t>
            </a: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5496" y="1052736"/>
            <a:ext cx="7416824" cy="5040560"/>
            <a:chOff x="755576" y="1268760"/>
            <a:chExt cx="7416824" cy="5040560"/>
          </a:xfrm>
        </p:grpSpPr>
        <p:sp>
          <p:nvSpPr>
            <p:cNvPr id="5" name="Ellipse 4"/>
            <p:cNvSpPr/>
            <p:nvPr/>
          </p:nvSpPr>
          <p:spPr bwMode="auto">
            <a:xfrm>
              <a:off x="755576" y="1268760"/>
              <a:ext cx="7416824" cy="504056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907704" y="1556792"/>
              <a:ext cx="5256584" cy="97345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Système</a:t>
              </a:r>
              <a:r>
                <a:rPr kumimoji="0" lang="fr-FR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 d’évaluation des compétences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des professionnels (pays)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800" baseline="0" dirty="0"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-</a:t>
              </a:r>
              <a:r>
                <a:rPr lang="fr-FR" sz="1800" baseline="0" dirty="0" smtClean="0"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Autorisation, qualification</a:t>
              </a:r>
            </a:p>
            <a:p>
              <a:pPr marL="800100" lvl="1" indent="-342900">
                <a:buFontTx/>
                <a:buChar char="-"/>
              </a:pPr>
              <a:r>
                <a:rPr kumimoji="0" lang="fr-FR" sz="18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Recertification</a:t>
              </a:r>
              <a:r>
                <a:rPr kumimoji="0" lang="fr-FR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 / DPC obligatoire</a:t>
              </a:r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755068" y="2891632"/>
            <a:ext cx="5761148" cy="2887925"/>
            <a:chOff x="5443084" y="1684075"/>
            <a:chExt cx="6120680" cy="2887925"/>
          </a:xfrm>
        </p:grpSpPr>
        <p:sp>
          <p:nvSpPr>
            <p:cNvPr id="13" name="Ellipse 12"/>
            <p:cNvSpPr/>
            <p:nvPr/>
          </p:nvSpPr>
          <p:spPr bwMode="auto">
            <a:xfrm>
              <a:off x="5443084" y="1684075"/>
              <a:ext cx="6120680" cy="2887925"/>
            </a:xfrm>
            <a:prstGeom prst="ellipse">
              <a:avLst/>
            </a:prstGeom>
            <a:solidFill>
              <a:srgbClr val="007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886151" y="2005419"/>
              <a:ext cx="5256584" cy="97345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Évaluation et management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des compétences des professionnels de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l’établissement de santé</a:t>
              </a:r>
            </a:p>
            <a:p>
              <a:pPr marL="1657350" lvl="3" indent="-285750">
                <a:buFontTx/>
                <a:buChar char="-"/>
              </a:pPr>
              <a:r>
                <a:rPr lang="fr-FR" sz="1800" dirty="0" smtClean="0">
                  <a:solidFill>
                    <a:schemeClr val="bg1"/>
                  </a:solidFill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Lors du recrutement</a:t>
              </a:r>
            </a:p>
            <a:p>
              <a:pPr marL="1657350" lvl="3" indent="-285750">
                <a:buFontTx/>
                <a:buChar char="-"/>
              </a:pPr>
              <a:r>
                <a:rPr kumimoji="0" lang="fr-FR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Au quotidien</a:t>
              </a:r>
            </a:p>
            <a:p>
              <a:pPr marL="1657350" lvl="3" indent="-285750">
                <a:buFontTx/>
                <a:buChar char="-"/>
              </a:pPr>
              <a:r>
                <a:rPr lang="fr-FR" sz="1800" dirty="0" smtClean="0">
                  <a:solidFill>
                    <a:schemeClr val="bg1"/>
                  </a:solidFill>
                  <a:latin typeface="Arial" pitchFamily="-110" charset="0"/>
                  <a:ea typeface="ＭＳ Ｐゴシック" pitchFamily="-110" charset="-128"/>
                  <a:cs typeface="ＭＳ Ｐゴシック" pitchFamily="-110" charset="-128"/>
                </a:rPr>
                <a:t>Périodiquement</a:t>
              </a:r>
              <a:endParaRPr kumimoji="0" lang="fr-FR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  <a:p>
              <a:pPr lvl="1"/>
              <a:endParaRPr kumimoji="0" lang="fr-FR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10" charset="0"/>
                <a:ea typeface="ＭＳ Ｐゴシック" pitchFamily="-110" charset="-128"/>
                <a:cs typeface="ＭＳ Ｐゴシック" pitchFamily="-110" charset="-128"/>
              </a:endParaRPr>
            </a:p>
          </p:txBody>
        </p:sp>
      </p:grpSp>
      <p:sp>
        <p:nvSpPr>
          <p:cNvPr id="10" name="Ellipse 9"/>
          <p:cNvSpPr/>
          <p:nvPr/>
        </p:nvSpPr>
        <p:spPr bwMode="auto">
          <a:xfrm>
            <a:off x="6156176" y="5157192"/>
            <a:ext cx="2880320" cy="158417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Accréditation/</a:t>
            </a:r>
            <a:br>
              <a:rPr lang="fr-FR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fr-FR" sz="1800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certification de l’établissement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5" name="Flèche vers le haut 14"/>
          <p:cNvSpPr/>
          <p:nvPr/>
        </p:nvSpPr>
        <p:spPr bwMode="auto">
          <a:xfrm rot="18611895">
            <a:off x="6012160" y="5085617"/>
            <a:ext cx="576064" cy="576064"/>
          </a:xfrm>
          <a:prstGeom prst="up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6" name="Double flèche horizontale 15"/>
          <p:cNvSpPr/>
          <p:nvPr/>
        </p:nvSpPr>
        <p:spPr bwMode="auto">
          <a:xfrm rot="16200000">
            <a:off x="3427585" y="2774560"/>
            <a:ext cx="432047" cy="272606"/>
          </a:xfrm>
          <a:prstGeom prst="left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5496" y="6290156"/>
            <a:ext cx="6084422" cy="523220"/>
          </a:xfrm>
          <a:prstGeom prst="rect">
            <a:avLst/>
          </a:prstGeom>
          <a:solidFill>
            <a:schemeClr val="bg1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fr-FR" altLang="fr-FR" sz="800" b="1" dirty="0">
                <a:solidFill>
                  <a:srgbClr val="004890"/>
                </a:solidFill>
              </a:rPr>
              <a:t> </a:t>
            </a:r>
            <a:r>
              <a:rPr lang="fr-FR" altLang="fr-FR" sz="800" b="1" dirty="0" err="1">
                <a:solidFill>
                  <a:srgbClr val="004890"/>
                </a:solidFill>
              </a:rPr>
              <a:t>Matillon</a:t>
            </a:r>
            <a:r>
              <a:rPr lang="fr-FR" altLang="fr-FR" sz="800" b="1" dirty="0">
                <a:solidFill>
                  <a:srgbClr val="004890"/>
                </a:solidFill>
              </a:rPr>
              <a:t> Y. Rapport de mission. Modalités et conditions d’évaluation des compétences professionnelles médicales. A l'attention de Monsieur Xavier Bertrand, Ministre de la santé et des solidarités. Paris: La documentation française; 2006.</a:t>
            </a:r>
          </a:p>
          <a:p>
            <a:pPr algn="just">
              <a:spcBef>
                <a:spcPct val="50000"/>
              </a:spcBef>
            </a:pPr>
            <a:r>
              <a:rPr lang="fr-FR" altLang="fr-FR" sz="800" b="1" dirty="0">
                <a:solidFill>
                  <a:srgbClr val="004890"/>
                </a:solidFill>
              </a:rPr>
              <a:t>http://www.ladocumentationfrancaise.fr/var/storage/rapports-publics/064000226.pdf</a:t>
            </a:r>
          </a:p>
        </p:txBody>
      </p:sp>
    </p:spTree>
    <p:extLst>
      <p:ext uri="{BB962C8B-B14F-4D97-AF65-F5344CB8AC3E}">
        <p14:creationId xmlns:p14="http://schemas.microsoft.com/office/powerpoint/2010/main" val="16436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848872" cy="504056"/>
          </a:xfrm>
        </p:spPr>
        <p:txBody>
          <a:bodyPr/>
          <a:lstStyle/>
          <a:p>
            <a:pPr algn="ctr"/>
            <a:r>
              <a:rPr lang="fr-FR" sz="3200" dirty="0" smtClean="0"/>
              <a:t>1/ Les systèmes d’évaluation DES COMPETENCES DES PROFESSIONNELS EXTERNES AUX ETABLISSEMENTS</a:t>
            </a:r>
            <a:endParaRPr lang="fr-FR" sz="3200" dirty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29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9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36712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Introduction 1/2</a:t>
            </a:r>
          </a:p>
        </p:txBody>
      </p:sp>
      <p:sp>
        <p:nvSpPr>
          <p:cNvPr id="39939" name="Espace réservé du contenu 2"/>
          <p:cNvSpPr txBox="1">
            <a:spLocks/>
          </p:cNvSpPr>
          <p:nvPr/>
        </p:nvSpPr>
        <p:spPr bwMode="auto">
          <a:xfrm>
            <a:off x="232368" y="1333451"/>
            <a:ext cx="8911632" cy="45811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720725" indent="-7207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789113" indent="-10636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762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r>
              <a:rPr lang="fr-FR" b="1" dirty="0" smtClean="0">
                <a:solidFill>
                  <a:srgbClr val="004890"/>
                </a:solidFill>
              </a:rPr>
              <a:t>Présentation fondée sur une étude de la littérature de 2015 :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4890"/>
                </a:solidFill>
              </a:rPr>
              <a:t>Conduite </a:t>
            </a:r>
            <a:r>
              <a:rPr lang="fr-FR" sz="2000" b="1" dirty="0" smtClean="0">
                <a:solidFill>
                  <a:srgbClr val="004890"/>
                </a:solidFill>
              </a:rPr>
              <a:t>à la Haute </a:t>
            </a:r>
            <a:r>
              <a:rPr lang="fr-FR" sz="2000" b="1" dirty="0">
                <a:solidFill>
                  <a:srgbClr val="004890"/>
                </a:solidFill>
              </a:rPr>
              <a:t>Autorité de Santé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4890"/>
                </a:solidFill>
              </a:rPr>
              <a:t>But : instruire la question des compétences en vue d’une évolution de la certification des établissements sur le sujet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4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2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400" b="1" dirty="0" smtClean="0">
              <a:solidFill>
                <a:srgbClr val="004890"/>
              </a:solidFill>
            </a:endParaRPr>
          </a:p>
          <a:p>
            <a:pPr marL="1006475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endParaRPr lang="fr-FR" sz="2000" b="1" dirty="0" smtClean="0">
              <a:solidFill>
                <a:srgbClr val="004890"/>
              </a:solidFill>
            </a:endParaRPr>
          </a:p>
        </p:txBody>
      </p:sp>
      <p:sp>
        <p:nvSpPr>
          <p:cNvPr id="39940" name="Espace réservé du numéro de diapositive 3"/>
          <p:cNvSpPr txBox="1">
            <a:spLocks/>
          </p:cNvSpPr>
          <p:nvPr/>
        </p:nvSpPr>
        <p:spPr bwMode="auto">
          <a:xfrm>
            <a:off x="8715374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2BBE51AD-7248-4B75-9086-4559EBF0272E}" type="slidenum">
              <a:rPr lang="fr-FR" sz="1800">
                <a:solidFill>
                  <a:srgbClr val="2D2D8A"/>
                </a:solidFill>
              </a:rPr>
              <a:pPr algn="r"/>
              <a:t>3</a:t>
            </a:fld>
            <a:endParaRPr lang="fr-FR" sz="1800" dirty="0">
              <a:solidFill>
                <a:srgbClr val="2D2D8A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8991" y="6453188"/>
            <a:ext cx="8336383" cy="338554"/>
          </a:xfrm>
          <a:prstGeom prst="rect">
            <a:avLst/>
          </a:prstGeom>
          <a:solidFill>
            <a:schemeClr val="bg1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fr-FR" altLang="fr-FR" sz="800" b="1" dirty="0">
                <a:solidFill>
                  <a:srgbClr val="004890"/>
                </a:solidFill>
              </a:rPr>
              <a:t>Haute Autorité de Santé. Évaluation des compétences des professionnels de santé et certification des établissements de santé. Revue de la littérature. Saint-Denis La Plaine: HAS; 2015.https://www.has-sante.fr/portail/upload/docs/application/pdf/2015-12/rapport_l_evaluation_des_competences_des_professionnels.pdf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24117"/>
            <a:ext cx="2132408" cy="3041187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19" y="0"/>
            <a:ext cx="8783291" cy="836712"/>
          </a:xfrm>
        </p:spPr>
        <p:txBody>
          <a:bodyPr/>
          <a:lstStyle/>
          <a:p>
            <a:r>
              <a:rPr lang="fr-FR" dirty="0" smtClean="0"/>
              <a:t>Évaluation des professionnels externe à l’établissement : situation française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1268760"/>
            <a:ext cx="8889877" cy="5184428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dirty="0" smtClean="0"/>
              <a:t>Qualification délivrée par l’Ordre des médecins  (socle minimal)</a:t>
            </a:r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800" dirty="0" smtClean="0"/>
              <a:t>Diplôme</a:t>
            </a:r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800" dirty="0" smtClean="0"/>
              <a:t>Pas d’interruption d’exercice</a:t>
            </a:r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800" dirty="0" smtClean="0"/>
              <a:t>Pas de sanction disciplinaire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 smtClean="0"/>
              <a:t>Développement professionnel continu (DPC) – depuis 2009</a:t>
            </a:r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800" dirty="0" smtClean="0"/>
              <a:t>Obligation triennale</a:t>
            </a:r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800" dirty="0" smtClean="0"/>
              <a:t>Formation continue + évaluation des pratiques + gestion des risques</a:t>
            </a:r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fr-FR" sz="1800" dirty="0" smtClean="0"/>
              <a:t>2 </a:t>
            </a:r>
            <a:r>
              <a:rPr lang="fr-FR" sz="1800" dirty="0"/>
              <a:t>actions </a:t>
            </a:r>
            <a:r>
              <a:rPr lang="fr-FR" sz="1800" dirty="0" smtClean="0"/>
              <a:t>ou « parcours de DPC par spécialité » ou accréditation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endParaRPr lang="fr-FR" sz="180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2400" dirty="0" err="1" smtClean="0"/>
              <a:t>Recertification</a:t>
            </a:r>
            <a:r>
              <a:rPr lang="fr-FR" sz="2400" dirty="0" smtClean="0"/>
              <a:t> </a:t>
            </a:r>
            <a:r>
              <a:rPr lang="fr-FR" sz="2400" dirty="0"/>
              <a:t>(certification et valorisation périodique) – en </a:t>
            </a:r>
            <a:r>
              <a:rPr lang="fr-FR" sz="2400" dirty="0" smtClean="0"/>
              <a:t>cours</a:t>
            </a:r>
            <a:endParaRPr lang="fr-FR" sz="2400" dirty="0"/>
          </a:p>
          <a:p>
            <a:pPr marL="72390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600" dirty="0" smtClean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30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0" y="6092825"/>
            <a:ext cx="9144000" cy="792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15888"/>
            <a:ext cx="8856663" cy="693737"/>
          </a:xfrm>
        </p:spPr>
        <p:txBody>
          <a:bodyPr/>
          <a:lstStyle/>
          <a:p>
            <a:r>
              <a:rPr lang="fr-FR" sz="2400" dirty="0" smtClean="0">
                <a:ea typeface="ＭＳ Ｐゴシック" pitchFamily="34" charset="-128"/>
              </a:rPr>
              <a:t>Les mécanismes de revalidation/</a:t>
            </a:r>
            <a:r>
              <a:rPr lang="fr-FR" sz="2400" dirty="0" err="1" smtClean="0">
                <a:ea typeface="ＭＳ Ｐゴシック" pitchFamily="34" charset="-128"/>
              </a:rPr>
              <a:t>recertification</a:t>
            </a:r>
            <a:r>
              <a:rPr lang="fr-FR" sz="2400" dirty="0" smtClean="0">
                <a:ea typeface="ＭＳ Ｐゴシック" pitchFamily="34" charset="-128"/>
              </a:rPr>
              <a:t/>
            </a:r>
            <a:br>
              <a:rPr lang="fr-FR" sz="2400" dirty="0" smtClean="0">
                <a:ea typeface="ＭＳ Ｐゴシック" pitchFamily="34" charset="-128"/>
              </a:rPr>
            </a:br>
            <a:r>
              <a:rPr lang="fr-FR" sz="2400" dirty="0" smtClean="0">
                <a:ea typeface="ＭＳ Ｐゴシック" pitchFamily="34" charset="-128"/>
              </a:rPr>
              <a:t>(processus externes aux établissements de santé)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268760"/>
            <a:ext cx="8856663" cy="5111750"/>
          </a:xfrm>
        </p:spPr>
        <p:txBody>
          <a:bodyPr/>
          <a:lstStyle/>
          <a:p>
            <a:pPr marL="285750" indent="-285750">
              <a:lnSpc>
                <a:spcPct val="80000"/>
              </a:lnSpc>
              <a:buSzPct val="85000"/>
              <a:buFont typeface="Wingdings" pitchFamily="2" charset="2"/>
              <a:buChar char="n"/>
            </a:pPr>
            <a:r>
              <a:rPr lang="fr-FR" sz="1800" dirty="0" smtClean="0">
                <a:ea typeface="ＭＳ Ｐゴシック" pitchFamily="34" charset="-128"/>
              </a:rPr>
              <a:t>Processus </a:t>
            </a:r>
            <a:r>
              <a:rPr lang="fr-FR" sz="1800" dirty="0" err="1" smtClean="0">
                <a:ea typeface="ＭＳ Ｐゴシック" pitchFamily="34" charset="-128"/>
              </a:rPr>
              <a:t>extra-hospitaliers</a:t>
            </a:r>
            <a:r>
              <a:rPr lang="fr-FR" sz="1800" dirty="0" smtClean="0">
                <a:ea typeface="ＭＳ Ｐゴシック" pitchFamily="34" charset="-128"/>
              </a:rPr>
              <a:t> d</a:t>
            </a:r>
            <a:r>
              <a:rPr lang="fr-FR" altLang="fr-FR" sz="1800" dirty="0" smtClean="0">
                <a:ea typeface="ＭＳ Ｐゴシック" pitchFamily="34" charset="-128"/>
              </a:rPr>
              <a:t>’</a:t>
            </a:r>
            <a:r>
              <a:rPr lang="fr-FR" sz="1800" dirty="0" smtClean="0">
                <a:ea typeface="ＭＳ Ｐゴシック" pitchFamily="34" charset="-128"/>
              </a:rPr>
              <a:t>évaluation des compétences des médecins</a:t>
            </a:r>
          </a:p>
          <a:p>
            <a:pPr marL="0" indent="0">
              <a:lnSpc>
                <a:spcPct val="80000"/>
              </a:lnSpc>
              <a:buSzPct val="85000"/>
              <a:buNone/>
            </a:pPr>
            <a:endParaRPr lang="fr-FR" sz="1800" dirty="0" smtClean="0">
              <a:ea typeface="ＭＳ Ｐゴシック" pitchFamily="34" charset="-128"/>
            </a:endParaRPr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r>
              <a:rPr lang="fr-FR" sz="1600" dirty="0" smtClean="0"/>
              <a:t>Objectif : donner une garantie sur la compétence des médecins et notamment son maintien à distance de la formation initiale</a:t>
            </a:r>
          </a:p>
          <a:p>
            <a:pPr marL="381000" lvl="1" indent="0">
              <a:lnSpc>
                <a:spcPct val="80000"/>
              </a:lnSpc>
              <a:buClr>
                <a:srgbClr val="262673"/>
              </a:buClr>
              <a:buNone/>
            </a:pPr>
            <a:endParaRPr lang="fr-FR" sz="1600" dirty="0" smtClean="0"/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r>
              <a:rPr lang="fr-FR" sz="1600" dirty="0" smtClean="0"/>
              <a:t>Plusieurs dénominations selon les pays :</a:t>
            </a:r>
          </a:p>
          <a:p>
            <a:pPr marL="666750" lvl="1" indent="-285750">
              <a:lnSpc>
                <a:spcPct val="80000"/>
              </a:lnSpc>
            </a:pPr>
            <a:endParaRPr lang="fr-FR" sz="1100" dirty="0" smtClean="0"/>
          </a:p>
          <a:p>
            <a:pPr marL="666750" lvl="1" indent="-285750">
              <a:lnSpc>
                <a:spcPct val="80000"/>
              </a:lnSpc>
            </a:pPr>
            <a:endParaRPr lang="fr-FR" sz="1100" dirty="0" smtClean="0"/>
          </a:p>
          <a:p>
            <a:pPr marL="666750" lvl="1" indent="-285750">
              <a:lnSpc>
                <a:spcPct val="80000"/>
              </a:lnSpc>
            </a:pPr>
            <a:endParaRPr lang="fr-FR" sz="1100" dirty="0" smtClean="0"/>
          </a:p>
          <a:p>
            <a:pPr marL="666750" lvl="1" indent="-285750">
              <a:lnSpc>
                <a:spcPct val="80000"/>
              </a:lnSpc>
              <a:buFont typeface="Arial" charset="0"/>
              <a:buChar char="•"/>
            </a:pPr>
            <a:endParaRPr lang="fr-FR" sz="1400" dirty="0" smtClean="0"/>
          </a:p>
          <a:p>
            <a:pPr marL="666750" lvl="1" indent="-285750">
              <a:lnSpc>
                <a:spcPct val="80000"/>
              </a:lnSpc>
              <a:buFont typeface="Arial" charset="0"/>
              <a:buChar char="•"/>
            </a:pPr>
            <a:endParaRPr lang="fr-FR" sz="1400" dirty="0" smtClean="0"/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r>
              <a:rPr lang="fr-FR" sz="1600" dirty="0" smtClean="0"/>
              <a:t>Evaluation fondée sur un ensemble d</a:t>
            </a:r>
            <a:r>
              <a:rPr lang="fr-FR" altLang="fr-FR" sz="1600" dirty="0" smtClean="0"/>
              <a:t>’</a:t>
            </a:r>
            <a:r>
              <a:rPr lang="fr-FR" sz="1600" dirty="0" smtClean="0"/>
              <a:t>éléments (DPC, examens sur bonnes pratiques professionnelle, modalités de réalisation de son exercice, santé,,,)</a:t>
            </a:r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endParaRPr lang="fr-FR" sz="1600" dirty="0"/>
          </a:p>
          <a:p>
            <a:pPr marL="381000" lvl="1" indent="0">
              <a:lnSpc>
                <a:spcPct val="80000"/>
              </a:lnSpc>
              <a:buClr>
                <a:srgbClr val="262673"/>
              </a:buClr>
              <a:buNone/>
            </a:pPr>
            <a:endParaRPr lang="fr-FR" sz="800" dirty="0" smtClean="0">
              <a:ea typeface="ＭＳ Ｐゴシック" pitchFamily="34" charset="-128"/>
            </a:endParaRPr>
          </a:p>
          <a:p>
            <a:pPr marL="285750" indent="-285750">
              <a:lnSpc>
                <a:spcPct val="80000"/>
              </a:lnSpc>
              <a:buSzPct val="85000"/>
              <a:buFont typeface="Wingdings" pitchFamily="2" charset="2"/>
              <a:buChar char="n"/>
            </a:pPr>
            <a:r>
              <a:rPr lang="fr-FR" sz="1800" dirty="0" smtClean="0">
                <a:ea typeface="ＭＳ Ｐゴシック" pitchFamily="34" charset="-128"/>
              </a:rPr>
              <a:t>Enseignements de la littérature</a:t>
            </a:r>
          </a:p>
          <a:p>
            <a:pPr marL="285750" indent="-285750">
              <a:lnSpc>
                <a:spcPct val="80000"/>
              </a:lnSpc>
              <a:buSzPct val="85000"/>
              <a:buFont typeface="Wingdings" pitchFamily="2" charset="2"/>
              <a:buChar char="n"/>
            </a:pPr>
            <a:endParaRPr lang="fr-FR" sz="1800" dirty="0" smtClean="0">
              <a:ea typeface="ＭＳ Ｐゴシック" pitchFamily="34" charset="-128"/>
            </a:endParaRPr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r>
              <a:rPr lang="fr-FR" sz="1600" dirty="0" smtClean="0"/>
              <a:t>Évaluation de l</a:t>
            </a:r>
            <a:r>
              <a:rPr lang="fr-FR" altLang="fr-FR" sz="1600" dirty="0" smtClean="0"/>
              <a:t>’</a:t>
            </a:r>
            <a:r>
              <a:rPr lang="fr-FR" sz="1600" dirty="0" smtClean="0"/>
              <a:t>impact : non documentée</a:t>
            </a:r>
          </a:p>
          <a:p>
            <a:pPr marL="381000" lvl="1" indent="0">
              <a:lnSpc>
                <a:spcPct val="80000"/>
              </a:lnSpc>
              <a:buClr>
                <a:srgbClr val="262673"/>
              </a:buClr>
              <a:buNone/>
            </a:pPr>
            <a:endParaRPr lang="fr-FR" altLang="ja-JP" sz="1600" dirty="0" smtClean="0"/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r>
              <a:rPr lang="fr-FR" sz="1600" dirty="0" smtClean="0"/>
              <a:t>Efficacité discutée et critiques des professionnels</a:t>
            </a:r>
          </a:p>
          <a:p>
            <a:pPr marL="381000" lvl="1" indent="0">
              <a:lnSpc>
                <a:spcPct val="80000"/>
              </a:lnSpc>
              <a:buClr>
                <a:srgbClr val="262673"/>
              </a:buClr>
              <a:buNone/>
            </a:pPr>
            <a:endParaRPr lang="fr-FR" sz="1600" dirty="0" smtClean="0"/>
          </a:p>
          <a:p>
            <a:pPr marL="666750" lvl="1" indent="-285750">
              <a:lnSpc>
                <a:spcPct val="80000"/>
              </a:lnSpc>
              <a:buClr>
                <a:srgbClr val="262673"/>
              </a:buClr>
              <a:buFont typeface="Arial" charset="0"/>
              <a:buChar char="•"/>
            </a:pPr>
            <a:r>
              <a:rPr lang="fr-FR" sz="1600" dirty="0" smtClean="0"/>
              <a:t>Perspectives attendues : des mécanismes intégrés à la pratique assurant un retour d</a:t>
            </a:r>
            <a:r>
              <a:rPr lang="fr-FR" altLang="fr-FR" sz="1600" dirty="0" smtClean="0"/>
              <a:t>’</a:t>
            </a:r>
            <a:r>
              <a:rPr lang="fr-FR" sz="1600" dirty="0" smtClean="0"/>
              <a:t>information au professionnel sur sa performance</a:t>
            </a:r>
          </a:p>
          <a:p>
            <a:pPr marL="285750" indent="-285750">
              <a:lnSpc>
                <a:spcPct val="80000"/>
              </a:lnSpc>
              <a:buFont typeface="Arial" charset="0"/>
              <a:buNone/>
            </a:pPr>
            <a:endParaRPr lang="fr-FR" sz="1600" dirty="0" smtClean="0">
              <a:ea typeface="ＭＳ Ｐゴシック" pitchFamily="34" charset="-128"/>
            </a:endParaRPr>
          </a:p>
          <a:p>
            <a:pPr marL="285750" indent="-285750">
              <a:lnSpc>
                <a:spcPct val="80000"/>
              </a:lnSpc>
              <a:buFont typeface="Arial" charset="0"/>
              <a:buNone/>
            </a:pPr>
            <a:endParaRPr lang="fr-FR" sz="1800" dirty="0" smtClean="0">
              <a:ea typeface="ＭＳ Ｐゴシック" pitchFamily="34" charset="-128"/>
            </a:endParaRPr>
          </a:p>
          <a:p>
            <a:pPr marL="666750" lvl="1" indent="-285750">
              <a:lnSpc>
                <a:spcPct val="80000"/>
              </a:lnSpc>
              <a:buFontTx/>
              <a:buNone/>
            </a:pPr>
            <a:endParaRPr lang="fr-FR" sz="1400" dirty="0" smtClean="0"/>
          </a:p>
          <a:p>
            <a:pPr marL="285750" indent="-285750">
              <a:lnSpc>
                <a:spcPct val="80000"/>
              </a:lnSpc>
              <a:buFont typeface="Arial" charset="0"/>
              <a:buNone/>
            </a:pPr>
            <a:endParaRPr lang="fr-FR" sz="1800" dirty="0" smtClean="0">
              <a:ea typeface="ＭＳ Ｐゴシック" pitchFamily="34" charset="-128"/>
            </a:endParaRPr>
          </a:p>
          <a:p>
            <a:pPr marL="666750" lvl="1" indent="-285750">
              <a:lnSpc>
                <a:spcPct val="80000"/>
              </a:lnSpc>
              <a:buFontTx/>
              <a:buNone/>
            </a:pPr>
            <a:endParaRPr lang="fr-FR" sz="1400" dirty="0" smtClean="0"/>
          </a:p>
          <a:p>
            <a:pPr marL="285750" indent="-285750">
              <a:lnSpc>
                <a:spcPct val="80000"/>
              </a:lnSpc>
              <a:buFont typeface="Arial" charset="0"/>
              <a:buNone/>
            </a:pPr>
            <a:endParaRPr lang="fr-FR" sz="1800" dirty="0" smtClean="0">
              <a:ea typeface="ＭＳ Ｐゴシック" pitchFamily="34" charset="-128"/>
            </a:endParaRPr>
          </a:p>
          <a:p>
            <a:pPr marL="666750" lvl="1" indent="-285750">
              <a:lnSpc>
                <a:spcPct val="80000"/>
              </a:lnSpc>
              <a:buFontTx/>
              <a:buNone/>
            </a:pPr>
            <a:endParaRPr lang="fr-FR" sz="1400" dirty="0" smtClean="0"/>
          </a:p>
          <a:p>
            <a:pPr marL="666750" lvl="1" indent="-285750">
              <a:lnSpc>
                <a:spcPct val="80000"/>
              </a:lnSpc>
              <a:buFontTx/>
              <a:buNone/>
            </a:pPr>
            <a:endParaRPr lang="fr-FR" sz="1400" dirty="0" smtClean="0"/>
          </a:p>
          <a:p>
            <a:pPr marL="285750" indent="-285750">
              <a:lnSpc>
                <a:spcPct val="80000"/>
              </a:lnSpc>
              <a:buFont typeface="Arial" charset="0"/>
              <a:buNone/>
            </a:pPr>
            <a:endParaRPr lang="fr-FR" sz="1600" dirty="0" smtClean="0">
              <a:ea typeface="ＭＳ Ｐゴシック" pitchFamily="34" charset="-12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95500" y="5135563"/>
            <a:ext cx="6413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  <a:defRPr/>
            </a:pPr>
            <a:endParaRPr lang="fr-FR" b="1">
              <a:ea typeface="ＭＳ Ｐゴシック" charset="0"/>
            </a:endParaRPr>
          </a:p>
        </p:txBody>
      </p:sp>
      <p:sp>
        <p:nvSpPr>
          <p:cNvPr id="45062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75C3F8C2-AAD3-4A35-9BF4-056A59EFA474}" type="slidenum">
              <a:rPr lang="fr-FR" sz="1800">
                <a:solidFill>
                  <a:srgbClr val="2D2D8A"/>
                </a:solidFill>
              </a:rPr>
              <a:pPr algn="r"/>
              <a:t>31</a:t>
            </a:fld>
            <a:endParaRPr lang="fr-FR" sz="1800">
              <a:solidFill>
                <a:srgbClr val="2D2D8A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900113" y="2924944"/>
            <a:ext cx="5111750" cy="575295"/>
            <a:chOff x="900113" y="2348880"/>
            <a:chExt cx="5111750" cy="575295"/>
          </a:xfrm>
        </p:grpSpPr>
        <p:sp>
          <p:nvSpPr>
            <p:cNvPr id="2" name="Rogner un rectangle avec un coin du même côté 1"/>
            <p:cNvSpPr/>
            <p:nvPr/>
          </p:nvSpPr>
          <p:spPr bwMode="auto">
            <a:xfrm>
              <a:off x="900113" y="2348880"/>
              <a:ext cx="2303462" cy="574675"/>
            </a:xfrm>
            <a:prstGeom prst="snip2SameRect">
              <a:avLst/>
            </a:prstGeom>
            <a:solidFill>
              <a:srgbClr val="EA7A7D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r-FR" sz="1400" i="1" dirty="0">
                  <a:solidFill>
                    <a:schemeClr val="tx2"/>
                  </a:solidFill>
                </a:rPr>
                <a:t>Grande-Bretagne</a:t>
              </a:r>
            </a:p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</a:rPr>
                <a:t>Revalidation</a:t>
              </a:r>
            </a:p>
          </p:txBody>
        </p:sp>
        <p:sp>
          <p:nvSpPr>
            <p:cNvPr id="7" name="Rogner un rectangle avec un coin du même côté 6"/>
            <p:cNvSpPr/>
            <p:nvPr/>
          </p:nvSpPr>
          <p:spPr bwMode="auto">
            <a:xfrm>
              <a:off x="3419475" y="2349500"/>
              <a:ext cx="2592388" cy="574675"/>
            </a:xfrm>
            <a:prstGeom prst="snip2SameRect">
              <a:avLst/>
            </a:prstGeom>
            <a:solidFill>
              <a:srgbClr val="EA7A7D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r-FR" sz="1400" i="1" dirty="0">
                  <a:solidFill>
                    <a:schemeClr val="tx2"/>
                  </a:solidFill>
                </a:rPr>
                <a:t>USA</a:t>
              </a:r>
            </a:p>
            <a:p>
              <a:pPr>
                <a:defRPr/>
              </a:pPr>
              <a:r>
                <a:rPr lang="fr-FR" sz="1400" b="1" dirty="0">
                  <a:solidFill>
                    <a:schemeClr val="bg1"/>
                  </a:solidFill>
                </a:rPr>
                <a:t>Maintien de la certification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611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848872" cy="504056"/>
          </a:xfrm>
        </p:spPr>
        <p:txBody>
          <a:bodyPr/>
          <a:lstStyle/>
          <a:p>
            <a:pPr algn="ctr"/>
            <a:r>
              <a:rPr lang="fr-FR" sz="3200" dirty="0"/>
              <a:t>2</a:t>
            </a:r>
            <a:r>
              <a:rPr lang="fr-FR" sz="3200" dirty="0" smtClean="0"/>
              <a:t>/ L’EVALUATION PAR L’ACCREDITATION/CERTIFICATION DU MANAGEMENT DES COMPETENCES DES PROFESSIONNELS DANS LES ETABLISSEMENTS DE SANTE</a:t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32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7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61883" cy="476672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Approche de l’accréditation/certification 1/3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1196752"/>
            <a:ext cx="8657307" cy="496855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400" dirty="0"/>
              <a:t>Évaluation du management des compétences </a:t>
            </a:r>
            <a:r>
              <a:rPr lang="fr-FR" sz="2400" dirty="0" smtClean="0"/>
              <a:t>mis en œuvre </a:t>
            </a:r>
            <a:r>
              <a:rPr lang="fr-FR" sz="2400" dirty="0"/>
              <a:t>par </a:t>
            </a:r>
            <a:r>
              <a:rPr lang="fr-FR" sz="2400" dirty="0" smtClean="0"/>
              <a:t>l’établissement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Pilotage au plus haut niveau (gouvernance, leadership)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Identification des besoins au regard des activités 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Profils de poste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Stratégie et processus de recrutement 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Intégration des professionnels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Supervision des professionnels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Formation continue, entraînement, développement professionnel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Formation de tous les professionnels aux techniques de réanimation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Lutte contre les comportements perturbateurs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Milieu de travail sain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smtClean="0"/>
              <a:t>Évaluation régulière, mesure de la performance</a:t>
            </a:r>
          </a:p>
          <a:p>
            <a:pPr marL="762000" lvl="2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1800" dirty="0">
              <a:solidFill>
                <a:srgbClr val="4B4D4E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2400" dirty="0" smtClean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33</a:t>
            </a:fld>
            <a:endParaRPr lang="fr-FR" sz="1800">
              <a:solidFill>
                <a:srgbClr val="2D2D8A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5496" y="6021288"/>
            <a:ext cx="8568754" cy="769441"/>
          </a:xfrm>
          <a:prstGeom prst="rect">
            <a:avLst/>
          </a:prstGeom>
          <a:solidFill>
            <a:schemeClr val="bg1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fr-FR" altLang="fr-FR" sz="800" b="1" dirty="0">
                <a:solidFill>
                  <a:srgbClr val="004890"/>
                </a:solidFill>
              </a:rPr>
              <a:t>Agrément Canada. Programme d’agrément de 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base pour </a:t>
            </a:r>
            <a:r>
              <a:rPr lang="fr-FR" altLang="fr-FR" sz="800" b="1" dirty="0">
                <a:solidFill>
                  <a:srgbClr val="004890"/>
                </a:solidFill>
              </a:rPr>
              <a:t>les visites qui commence après : 01 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janvier 2013</a:t>
            </a:r>
            <a:r>
              <a:rPr lang="fr-FR" altLang="fr-FR" sz="800" b="1" dirty="0">
                <a:solidFill>
                  <a:srgbClr val="004890"/>
                </a:solidFill>
              </a:rPr>
              <a:t>. Programme </a:t>
            </a:r>
            <a:r>
              <a:rPr lang="fr-FR" altLang="fr-FR" sz="800" b="1" dirty="0" err="1">
                <a:solidFill>
                  <a:srgbClr val="004890"/>
                </a:solidFill>
              </a:rPr>
              <a:t>Qmentum</a:t>
            </a:r>
            <a:r>
              <a:rPr lang="fr-FR" altLang="fr-FR" sz="800" b="1" dirty="0">
                <a:solidFill>
                  <a:srgbClr val="004890"/>
                </a:solidFill>
              </a:rPr>
              <a:t>. Normes. Ottawa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: Agrément </a:t>
            </a:r>
            <a:r>
              <a:rPr lang="fr-FR" altLang="fr-FR" sz="800" b="1" dirty="0">
                <a:solidFill>
                  <a:srgbClr val="004890"/>
                </a:solidFill>
              </a:rPr>
              <a:t>Canada; 2013.</a:t>
            </a:r>
          </a:p>
          <a:p>
            <a:pPr algn="just">
              <a:spcBef>
                <a:spcPct val="50000"/>
              </a:spcBef>
            </a:pPr>
            <a:r>
              <a:rPr lang="fr-FR" altLang="fr-FR" sz="800" b="1" dirty="0" err="1">
                <a:solidFill>
                  <a:srgbClr val="004890"/>
                </a:solidFill>
              </a:rPr>
              <a:t>Australian</a:t>
            </a:r>
            <a:r>
              <a:rPr lang="fr-FR" altLang="fr-FR" sz="800" b="1" dirty="0">
                <a:solidFill>
                  <a:srgbClr val="004890"/>
                </a:solidFill>
              </a:rPr>
              <a:t> Commission on </a:t>
            </a:r>
            <a:r>
              <a:rPr lang="fr-FR" altLang="fr-FR" sz="800" b="1" dirty="0" err="1">
                <a:solidFill>
                  <a:srgbClr val="004890"/>
                </a:solidFill>
              </a:rPr>
              <a:t>Safety</a:t>
            </a:r>
            <a:r>
              <a:rPr lang="fr-FR" altLang="fr-FR" sz="800" b="1" dirty="0">
                <a:solidFill>
                  <a:srgbClr val="004890"/>
                </a:solidFill>
              </a:rPr>
              <a:t> and </a:t>
            </a:r>
            <a:r>
              <a:rPr lang="fr-FR" altLang="fr-FR" sz="800" b="1" dirty="0" err="1">
                <a:solidFill>
                  <a:srgbClr val="004890"/>
                </a:solidFill>
              </a:rPr>
              <a:t>Quality</a:t>
            </a:r>
            <a:r>
              <a:rPr lang="fr-FR" altLang="fr-FR" sz="800" b="1" dirty="0">
                <a:solidFill>
                  <a:srgbClr val="004890"/>
                </a:solidFill>
              </a:rPr>
              <a:t> 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in </a:t>
            </a:r>
            <a:r>
              <a:rPr lang="fr-FR" altLang="fr-FR" sz="800" b="1" dirty="0" err="1" smtClean="0">
                <a:solidFill>
                  <a:srgbClr val="004890"/>
                </a:solidFill>
              </a:rPr>
              <a:t>Healthcare</a:t>
            </a:r>
            <a:r>
              <a:rPr lang="fr-FR" altLang="fr-FR" sz="800" b="1" dirty="0">
                <a:solidFill>
                  <a:srgbClr val="004890"/>
                </a:solidFill>
              </a:rPr>
              <a:t>. </a:t>
            </a:r>
            <a:r>
              <a:rPr lang="fr-FR" altLang="fr-FR" sz="800" b="1" dirty="0" err="1">
                <a:solidFill>
                  <a:srgbClr val="004890"/>
                </a:solidFill>
              </a:rPr>
              <a:t>Hospital</a:t>
            </a:r>
            <a:r>
              <a:rPr lang="fr-FR" altLang="fr-FR" sz="800" b="1" dirty="0">
                <a:solidFill>
                  <a:srgbClr val="004890"/>
                </a:solidFill>
              </a:rPr>
              <a:t> </a:t>
            </a:r>
            <a:r>
              <a:rPr lang="fr-FR" altLang="fr-FR" sz="800" b="1" dirty="0" err="1">
                <a:solidFill>
                  <a:srgbClr val="004890"/>
                </a:solidFill>
              </a:rPr>
              <a:t>accreditation</a:t>
            </a:r>
            <a:r>
              <a:rPr lang="fr-FR" altLang="fr-FR" sz="800" b="1" dirty="0">
                <a:solidFill>
                  <a:srgbClr val="004890"/>
                </a:solidFill>
              </a:rPr>
              <a:t> </a:t>
            </a:r>
            <a:r>
              <a:rPr lang="fr-FR" altLang="fr-FR" sz="800" b="1" dirty="0" err="1">
                <a:solidFill>
                  <a:srgbClr val="004890"/>
                </a:solidFill>
              </a:rPr>
              <a:t>workbook</a:t>
            </a:r>
            <a:r>
              <a:rPr lang="fr-FR" altLang="fr-FR" sz="800" b="1" dirty="0">
                <a:solidFill>
                  <a:srgbClr val="004890"/>
                </a:solidFill>
              </a:rPr>
              <a:t>. Sidney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: ACSQHC</a:t>
            </a:r>
            <a:r>
              <a:rPr lang="fr-FR" altLang="fr-FR" sz="800" b="1" dirty="0">
                <a:solidFill>
                  <a:srgbClr val="004890"/>
                </a:solidFill>
              </a:rPr>
              <a:t>; 2012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. http</a:t>
            </a:r>
            <a:r>
              <a:rPr lang="fr-FR" altLang="fr-FR" sz="800" b="1" dirty="0">
                <a:solidFill>
                  <a:srgbClr val="004890"/>
                </a:solidFill>
              </a:rPr>
              <a:t>://www.safetyandquality.gov.au/wpcontent/</a:t>
            </a:r>
          </a:p>
          <a:p>
            <a:pPr algn="just">
              <a:spcBef>
                <a:spcPct val="50000"/>
              </a:spcBef>
            </a:pPr>
            <a:r>
              <a:rPr lang="fr-FR" altLang="fr-FR" sz="800" b="1" dirty="0" err="1" smtClean="0">
                <a:solidFill>
                  <a:srgbClr val="004890"/>
                </a:solidFill>
              </a:rPr>
              <a:t>uploads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/2012/10/Hospital-Accreditaton-Workbook-</a:t>
            </a:r>
            <a:r>
              <a:rPr lang="fr-FR" altLang="fr-FR" sz="800" b="1" dirty="0">
                <a:solidFill>
                  <a:srgbClr val="004890"/>
                </a:solidFill>
              </a:rPr>
              <a:t>%E2%80%93-October-2012.pdf</a:t>
            </a:r>
          </a:p>
          <a:p>
            <a:pPr algn="just">
              <a:spcBef>
                <a:spcPct val="50000"/>
              </a:spcBef>
            </a:pPr>
            <a:r>
              <a:rPr lang="fr-FR" altLang="fr-FR" sz="800" b="1" dirty="0">
                <a:solidFill>
                  <a:srgbClr val="004890"/>
                </a:solidFill>
              </a:rPr>
              <a:t>Joint Commission International. Joint 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commission international </a:t>
            </a:r>
            <a:r>
              <a:rPr lang="fr-FR" altLang="fr-FR" sz="800" b="1" dirty="0" err="1">
                <a:solidFill>
                  <a:srgbClr val="004890"/>
                </a:solidFill>
              </a:rPr>
              <a:t>accreditation</a:t>
            </a:r>
            <a:r>
              <a:rPr lang="fr-FR" altLang="fr-FR" sz="800" b="1" dirty="0">
                <a:solidFill>
                  <a:srgbClr val="004890"/>
                </a:solidFill>
              </a:rPr>
              <a:t> standards for </a:t>
            </a:r>
            <a:r>
              <a:rPr lang="fr-FR" altLang="fr-FR" sz="800" b="1" dirty="0" err="1">
                <a:solidFill>
                  <a:srgbClr val="004890"/>
                </a:solidFill>
              </a:rPr>
              <a:t>hospitals</a:t>
            </a:r>
            <a:r>
              <a:rPr lang="fr-FR" altLang="fr-FR" sz="800" b="1" dirty="0">
                <a:solidFill>
                  <a:srgbClr val="004890"/>
                </a:solidFill>
              </a:rPr>
              <a:t>. 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5th </a:t>
            </a:r>
            <a:r>
              <a:rPr lang="fr-FR" altLang="fr-FR" sz="800" b="1" dirty="0" err="1" smtClean="0">
                <a:solidFill>
                  <a:srgbClr val="004890"/>
                </a:solidFill>
              </a:rPr>
              <a:t>edition</a:t>
            </a:r>
            <a:r>
              <a:rPr lang="fr-FR" altLang="fr-FR" sz="800" b="1" dirty="0">
                <a:solidFill>
                  <a:srgbClr val="004890"/>
                </a:solidFill>
              </a:rPr>
              <a:t>. </a:t>
            </a:r>
            <a:r>
              <a:rPr lang="fr-FR" altLang="fr-FR" sz="800" b="1" dirty="0" err="1">
                <a:solidFill>
                  <a:srgbClr val="004890"/>
                </a:solidFill>
              </a:rPr>
              <a:t>Oakbrook</a:t>
            </a:r>
            <a:r>
              <a:rPr lang="fr-FR" altLang="fr-FR" sz="800" b="1" dirty="0">
                <a:solidFill>
                  <a:srgbClr val="004890"/>
                </a:solidFill>
              </a:rPr>
              <a:t> Terrace: Joint </a:t>
            </a:r>
            <a:r>
              <a:rPr lang="fr-FR" altLang="fr-FR" sz="800" b="1" dirty="0" smtClean="0">
                <a:solidFill>
                  <a:srgbClr val="004890"/>
                </a:solidFill>
              </a:rPr>
              <a:t>Commission International</a:t>
            </a:r>
            <a:r>
              <a:rPr lang="fr-FR" altLang="fr-FR" sz="800" b="1" dirty="0">
                <a:solidFill>
                  <a:srgbClr val="004890"/>
                </a:solidFill>
              </a:rPr>
              <a:t>; 2014.</a:t>
            </a:r>
          </a:p>
        </p:txBody>
      </p:sp>
    </p:spTree>
    <p:extLst>
      <p:ext uri="{BB962C8B-B14F-4D97-AF65-F5344CB8AC3E}">
        <p14:creationId xmlns:p14="http://schemas.microsoft.com/office/powerpoint/2010/main" val="30065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961883" cy="476672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Approche de l’accréditation/certification 2/3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1" y="1268760"/>
            <a:ext cx="8657307" cy="496855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2200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200" dirty="0" smtClean="0"/>
              <a:t>Focus sur la compétence des professionnels agissant sans supervision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/>
              <a:t>Exigence de « </a:t>
            </a:r>
            <a:r>
              <a:rPr lang="fr-FR" sz="1800" dirty="0" err="1"/>
              <a:t>credentialing</a:t>
            </a:r>
            <a:r>
              <a:rPr lang="fr-FR" sz="1800" dirty="0"/>
              <a:t> » et de « </a:t>
            </a:r>
            <a:r>
              <a:rPr lang="fr-FR" sz="1800" dirty="0" err="1"/>
              <a:t>privileging</a:t>
            </a:r>
            <a:r>
              <a:rPr lang="fr-FR" sz="1800" dirty="0"/>
              <a:t> » dans les manuels d’accréditation anglo-saxons (Joint Commission, </a:t>
            </a:r>
            <a:r>
              <a:rPr lang="fr-FR" sz="1800" dirty="0" err="1"/>
              <a:t>Accreditation</a:t>
            </a:r>
            <a:r>
              <a:rPr lang="fr-FR" sz="1800" dirty="0"/>
              <a:t> Canada, Australie)</a:t>
            </a:r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 err="1"/>
              <a:t>Evaluation</a:t>
            </a:r>
            <a:r>
              <a:rPr lang="fr-FR" sz="1800" dirty="0"/>
              <a:t> « continue » du personnel médical (comportement, résultats </a:t>
            </a:r>
            <a:r>
              <a:rPr lang="fr-FR" sz="1800" dirty="0" smtClean="0"/>
              <a:t>cliniques...)</a:t>
            </a:r>
            <a:endParaRPr lang="fr-FR" sz="1800" dirty="0"/>
          </a:p>
          <a:p>
            <a:pPr marL="3810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fr-FR" sz="1800" dirty="0"/>
              <a:t>« </a:t>
            </a:r>
            <a:r>
              <a:rPr lang="fr-FR" sz="1800" dirty="0" err="1"/>
              <a:t>Recredentialing</a:t>
            </a:r>
            <a:r>
              <a:rPr lang="fr-FR" sz="1800" dirty="0"/>
              <a:t> » et « </a:t>
            </a:r>
            <a:r>
              <a:rPr lang="fr-FR" sz="1800" dirty="0" err="1"/>
              <a:t>reprivileging</a:t>
            </a:r>
            <a:r>
              <a:rPr lang="fr-FR" sz="1800" dirty="0"/>
              <a:t> »</a:t>
            </a:r>
          </a:p>
          <a:p>
            <a:pPr marL="762000" lvl="2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1800" dirty="0">
              <a:solidFill>
                <a:srgbClr val="4B4D4E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fr-FR" sz="2400" dirty="0" smtClean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34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5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15888"/>
            <a:ext cx="8856663" cy="693737"/>
          </a:xfrm>
        </p:spPr>
        <p:txBody>
          <a:bodyPr/>
          <a:lstStyle/>
          <a:p>
            <a:r>
              <a:rPr lang="fr-FR" sz="2800" dirty="0"/>
              <a:t>Approche de l’accréditation/certification </a:t>
            </a:r>
            <a:r>
              <a:rPr lang="fr-FR" sz="2800" dirty="0" smtClean="0"/>
              <a:t>3/3</a:t>
            </a:r>
            <a:r>
              <a:rPr lang="fr-FR" altLang="fr-FR" sz="2800" dirty="0" smtClean="0">
                <a:ea typeface="ＭＳ Ｐゴシック" pitchFamily="34" charset="-128"/>
              </a:rPr>
              <a:t/>
            </a:r>
            <a:br>
              <a:rPr lang="fr-FR" altLang="fr-FR" sz="2800" dirty="0" smtClean="0">
                <a:ea typeface="ＭＳ Ｐゴシック" pitchFamily="34" charset="-128"/>
              </a:rPr>
            </a:br>
            <a:r>
              <a:rPr lang="fr-FR" altLang="fr-FR" sz="2800" dirty="0" smtClean="0">
                <a:ea typeface="ＭＳ Ｐゴシック" pitchFamily="34" charset="-128"/>
              </a:rPr>
              <a:t>Les mécanismes de </a:t>
            </a:r>
            <a:r>
              <a:rPr lang="fr-FR" altLang="fr-FR" sz="2800" dirty="0" err="1" smtClean="0">
                <a:ea typeface="ＭＳ Ｐゴシック" pitchFamily="34" charset="-128"/>
              </a:rPr>
              <a:t>Credentialing-Privileging</a:t>
            </a:r>
            <a:endParaRPr lang="fr-FR" altLang="fr-FR" sz="2800" dirty="0" smtClean="0">
              <a:ea typeface="ＭＳ Ｐゴシック" pitchFamily="34" charset="-128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208962" cy="5040312"/>
          </a:xfrm>
        </p:spPr>
        <p:txBody>
          <a:bodyPr/>
          <a:lstStyle/>
          <a:p>
            <a:pPr marL="285750" indent="-285750" algn="just">
              <a:lnSpc>
                <a:spcPct val="80000"/>
              </a:lnSpc>
              <a:buSzPct val="85000"/>
              <a:buFont typeface="Wingdings" pitchFamily="2" charset="2"/>
              <a:buChar char="n"/>
              <a:defRPr/>
            </a:pPr>
            <a:r>
              <a:rPr lang="fr-FR" sz="1800" dirty="0" smtClean="0">
                <a:ea typeface="ＭＳ Ｐゴシック" pitchFamily="34" charset="-128"/>
              </a:rPr>
              <a:t>Processus intra hospitaliers de management des compétences des médecins et aux autres professionnels intervenant sans supervision : pharmaciens, dentistes…</a:t>
            </a:r>
          </a:p>
          <a:p>
            <a:pPr marL="381000" lvl="1" indent="0">
              <a:lnSpc>
                <a:spcPct val="80000"/>
              </a:lnSpc>
              <a:buFontTx/>
              <a:buNone/>
              <a:defRPr/>
            </a:pPr>
            <a:r>
              <a:rPr lang="fr-FR" sz="1800" b="1" dirty="0" smtClean="0"/>
              <a:t>« </a:t>
            </a:r>
            <a:r>
              <a:rPr lang="fr-FR" sz="1800" b="1" dirty="0" err="1" smtClean="0"/>
              <a:t>Credentialing</a:t>
            </a:r>
            <a:r>
              <a:rPr lang="fr-FR" sz="1800" b="1" dirty="0" smtClean="0"/>
              <a:t> »</a:t>
            </a:r>
            <a:r>
              <a:rPr lang="fr-FR" sz="1800" dirty="0" smtClean="0"/>
              <a:t>  : autorisation d</a:t>
            </a:r>
            <a:r>
              <a:rPr lang="fr-FR" altLang="fr-FR" sz="1800" dirty="0" smtClean="0"/>
              <a:t>’</a:t>
            </a:r>
            <a:r>
              <a:rPr lang="fr-FR" sz="1800" dirty="0" smtClean="0"/>
              <a:t>exercer dans l</a:t>
            </a:r>
            <a:r>
              <a:rPr lang="fr-FR" altLang="fr-FR" sz="1800" dirty="0" smtClean="0"/>
              <a:t>’</a:t>
            </a:r>
            <a:r>
              <a:rPr lang="fr-FR" sz="1800" dirty="0" smtClean="0"/>
              <a:t>établissement</a:t>
            </a:r>
          </a:p>
          <a:p>
            <a:pPr marL="432000" lvl="2" indent="0" algn="just">
              <a:buFontTx/>
              <a:buNone/>
              <a:defRPr/>
            </a:pPr>
            <a:r>
              <a:rPr lang="fr-FR" sz="1400" dirty="0" smtClean="0"/>
              <a:t>Évaluation régulière des certificats, de l</a:t>
            </a:r>
            <a:r>
              <a:rPr lang="ja-JP" altLang="fr-FR" sz="1400" dirty="0" smtClean="0"/>
              <a:t>’</a:t>
            </a:r>
            <a:r>
              <a:rPr lang="fr-FR" altLang="ja-JP" sz="1400" dirty="0" smtClean="0"/>
              <a:t>expérience et des compétences des cliniciens. C</a:t>
            </a:r>
            <a:r>
              <a:rPr lang="ja-JP" altLang="fr-FR" sz="1400" dirty="0" smtClean="0"/>
              <a:t>’</a:t>
            </a:r>
            <a:r>
              <a:rPr lang="fr-FR" altLang="ja-JP" sz="1400" dirty="0" smtClean="0"/>
              <a:t>est un processus interne à l</a:t>
            </a:r>
            <a:r>
              <a:rPr lang="ja-JP" altLang="fr-FR" sz="1400" dirty="0" smtClean="0"/>
              <a:t>’</a:t>
            </a:r>
            <a:r>
              <a:rPr lang="fr-FR" altLang="ja-JP" sz="1400" dirty="0" smtClean="0"/>
              <a:t>établissement réalisé par des pairs (</a:t>
            </a:r>
            <a:r>
              <a:rPr lang="fr-FR" altLang="ja-JP" sz="1400" dirty="0" err="1" smtClean="0"/>
              <a:t>Australian</a:t>
            </a:r>
            <a:r>
              <a:rPr lang="fr-FR" altLang="ja-JP" sz="1400" dirty="0" smtClean="0"/>
              <a:t> Council on </a:t>
            </a:r>
            <a:r>
              <a:rPr lang="fr-FR" altLang="ja-JP" sz="1400" dirty="0" err="1" smtClean="0"/>
              <a:t>Healthcare</a:t>
            </a:r>
            <a:r>
              <a:rPr lang="fr-FR" altLang="ja-JP" sz="1400" dirty="0" smtClean="0"/>
              <a:t> Standards 2007) </a:t>
            </a:r>
          </a:p>
          <a:p>
            <a:pPr marL="762000" lvl="2" indent="0">
              <a:lnSpc>
                <a:spcPct val="80000"/>
              </a:lnSpc>
              <a:buFontTx/>
              <a:buNone/>
              <a:defRPr/>
            </a:pPr>
            <a:endParaRPr lang="fr-FR" altLang="ja-JP" sz="1200" dirty="0" smtClean="0"/>
          </a:p>
          <a:p>
            <a:pPr marL="381000" lvl="1" indent="0">
              <a:lnSpc>
                <a:spcPct val="80000"/>
              </a:lnSpc>
              <a:buFontTx/>
              <a:buNone/>
              <a:defRPr/>
            </a:pPr>
            <a:r>
              <a:rPr lang="fr-FR" sz="1800" b="1" dirty="0" smtClean="0"/>
              <a:t>« </a:t>
            </a:r>
            <a:r>
              <a:rPr lang="fr-FR" sz="1800" b="1" dirty="0" err="1" smtClean="0"/>
              <a:t>Privileging</a:t>
            </a:r>
            <a:r>
              <a:rPr lang="fr-FR" sz="1800" b="1" dirty="0" smtClean="0"/>
              <a:t> » </a:t>
            </a:r>
            <a:r>
              <a:rPr lang="fr-FR" sz="1800" dirty="0" smtClean="0"/>
              <a:t>: définition d</a:t>
            </a:r>
            <a:r>
              <a:rPr lang="ja-JP" altLang="fr-FR" sz="1800" dirty="0" smtClean="0"/>
              <a:t>’</a:t>
            </a:r>
            <a:r>
              <a:rPr lang="fr-FR" altLang="ja-JP" sz="1800" dirty="0" smtClean="0"/>
              <a:t>un périmètre de pratique clinique autorisé</a:t>
            </a:r>
          </a:p>
          <a:p>
            <a:pPr marL="432000" lvl="2" indent="0" algn="just">
              <a:spcBef>
                <a:spcPts val="0"/>
              </a:spcBef>
              <a:buFontTx/>
              <a:buNone/>
              <a:defRPr/>
            </a:pPr>
            <a:r>
              <a:rPr lang="fr-FR" sz="1400" dirty="0" smtClean="0"/>
              <a:t>Autorisation accordée par la gouvernance à un praticien de délivrer des soins spécifiques, des traitements ou des services bien définis dans l</a:t>
            </a:r>
            <a:r>
              <a:rPr lang="ja-JP" altLang="fr-FR" sz="1400" dirty="0" smtClean="0"/>
              <a:t>’</a:t>
            </a:r>
            <a:r>
              <a:rPr lang="fr-FR" altLang="ja-JP" sz="1400" dirty="0" smtClean="0"/>
              <a:t>organisation en se fondant sur les critères suivants : formation, qualification, expérience, compétence, état de santé (Joint Commission 2010).</a:t>
            </a:r>
          </a:p>
          <a:p>
            <a:pPr marL="285750" indent="-285750" algn="just">
              <a:lnSpc>
                <a:spcPct val="80000"/>
              </a:lnSpc>
              <a:spcBef>
                <a:spcPts val="1038"/>
              </a:spcBef>
              <a:buSzPct val="85000"/>
              <a:buFont typeface="Wingdings" pitchFamily="2" charset="2"/>
              <a:buChar char="n"/>
              <a:defRPr/>
            </a:pPr>
            <a:r>
              <a:rPr lang="fr-FR" sz="1800" dirty="0" smtClean="0">
                <a:ea typeface="ＭＳ Ｐゴシック" pitchFamily="34" charset="-128"/>
              </a:rPr>
              <a:t>Enseignements de la littérature</a:t>
            </a:r>
          </a:p>
          <a:p>
            <a:pPr marL="646113" lvl="1" indent="-285750" algn="just">
              <a:lnSpc>
                <a:spcPct val="80000"/>
              </a:lnSpc>
              <a:spcBef>
                <a:spcPts val="1038"/>
              </a:spcBef>
              <a:buFont typeface="Arial" pitchFamily="34" charset="0"/>
              <a:buChar char="•"/>
              <a:defRPr/>
            </a:pPr>
            <a:r>
              <a:rPr lang="fr-FR" sz="1600" dirty="0" smtClean="0"/>
              <a:t>Ancré dans les pratiques aux USA et en Australie ; considéré comme essentiel pour la qualité ; obligation  relayée par l</a:t>
            </a:r>
            <a:r>
              <a:rPr lang="ja-JP" altLang="fr-FR" sz="1600" dirty="0" smtClean="0"/>
              <a:t>’</a:t>
            </a:r>
            <a:r>
              <a:rPr lang="fr-FR" altLang="ja-JP" sz="1600" dirty="0" smtClean="0"/>
              <a:t>accréditation.</a:t>
            </a:r>
          </a:p>
          <a:p>
            <a:pPr marL="646113" lvl="1" indent="-285750" algn="just">
              <a:lnSpc>
                <a:spcPct val="80000"/>
              </a:lnSpc>
              <a:spcBef>
                <a:spcPts val="1038"/>
              </a:spcBef>
              <a:buFont typeface="Arial" pitchFamily="34" charset="0"/>
              <a:buChar char="•"/>
              <a:defRPr/>
            </a:pPr>
            <a:r>
              <a:rPr lang="fr-FR" sz="1600" dirty="0" smtClean="0"/>
              <a:t>Mise en œuvre effective complexe : coûts, bureaucratie, difficulté à traiter certaines situations, difficulté à recueillir l</a:t>
            </a:r>
            <a:r>
              <a:rPr lang="ja-JP" altLang="fr-FR" sz="1600" dirty="0" smtClean="0"/>
              <a:t>’</a:t>
            </a:r>
            <a:r>
              <a:rPr lang="fr-FR" altLang="ja-JP" sz="1600" dirty="0" smtClean="0"/>
              <a:t>information</a:t>
            </a:r>
          </a:p>
          <a:p>
            <a:pPr marL="646113" lvl="1" indent="-285750" algn="just">
              <a:lnSpc>
                <a:spcPct val="80000"/>
              </a:lnSpc>
              <a:spcBef>
                <a:spcPts val="1038"/>
              </a:spcBef>
              <a:buFont typeface="Arial" pitchFamily="34" charset="0"/>
              <a:buChar char="•"/>
              <a:defRPr/>
            </a:pPr>
            <a:r>
              <a:rPr lang="fr-FR" sz="1600" dirty="0" smtClean="0"/>
              <a:t>Peu d</a:t>
            </a:r>
            <a:r>
              <a:rPr lang="ja-JP" altLang="fr-FR" sz="1600" dirty="0" smtClean="0"/>
              <a:t>’</a:t>
            </a:r>
            <a:r>
              <a:rPr lang="fr-FR" altLang="ja-JP" sz="1600" dirty="0" smtClean="0"/>
              <a:t>éléments relatifs à l</a:t>
            </a:r>
            <a:r>
              <a:rPr lang="ja-JP" altLang="fr-FR" sz="1600" dirty="0" smtClean="0"/>
              <a:t>’</a:t>
            </a:r>
            <a:r>
              <a:rPr lang="fr-FR" altLang="ja-JP" sz="1600" dirty="0" smtClean="0"/>
              <a:t>impact ; impact techniquement difficile à établir</a:t>
            </a:r>
          </a:p>
          <a:p>
            <a:pPr marL="646113" lvl="1" indent="-285750" algn="just">
              <a:lnSpc>
                <a:spcPct val="80000"/>
              </a:lnSpc>
              <a:spcBef>
                <a:spcPts val="1038"/>
              </a:spcBef>
              <a:buFont typeface="Arial" pitchFamily="34" charset="0"/>
              <a:buChar char="•"/>
              <a:defRPr/>
            </a:pPr>
            <a:r>
              <a:rPr lang="fr-FR" sz="1600" dirty="0" smtClean="0"/>
              <a:t>Conditions de réussite : inscription dans une culture d</a:t>
            </a:r>
            <a:r>
              <a:rPr lang="ja-JP" altLang="fr-FR" sz="1600" dirty="0" smtClean="0"/>
              <a:t>’</a:t>
            </a:r>
            <a:r>
              <a:rPr lang="fr-FR" altLang="ja-JP" sz="1600" dirty="0" smtClean="0"/>
              <a:t>amélioration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95500" y="5135563"/>
            <a:ext cx="6413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  <a:defRPr/>
            </a:pPr>
            <a:endParaRPr lang="fr-FR" b="1">
              <a:ea typeface="ＭＳ Ｐゴシック" charset="0"/>
            </a:endParaRPr>
          </a:p>
        </p:txBody>
      </p:sp>
      <p:sp>
        <p:nvSpPr>
          <p:cNvPr id="44037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1CFF88FE-6FA2-479A-81FA-D45A53C62991}" type="slidenum">
              <a:rPr lang="fr-FR" altLang="fr-FR" sz="1800">
                <a:solidFill>
                  <a:srgbClr val="2D2D8A"/>
                </a:solidFill>
              </a:rPr>
              <a:pPr algn="r"/>
              <a:t>35</a:t>
            </a:fld>
            <a:endParaRPr lang="fr-FR" alt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15888"/>
            <a:ext cx="8856663" cy="693737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En conclusion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124744"/>
            <a:ext cx="8784976" cy="5040312"/>
          </a:xfrm>
        </p:spPr>
        <p:txBody>
          <a:bodyPr/>
          <a:lstStyle/>
          <a:p>
            <a:pPr marL="0" indent="0" algn="just">
              <a:buSzPct val="85000"/>
              <a:buNone/>
              <a:defRPr/>
            </a:pPr>
            <a:r>
              <a:rPr lang="fr-FR" altLang="ja-JP" sz="1800" dirty="0" smtClean="0"/>
              <a:t>Littérature très riche d’origine variée avec des protocoles d’étude parfois complexes qui converge pour :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Affirmer les enjeux majeurs de qualité des soins liés aux compétences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(sécurité, qualité, performance, sécurité juridique, attractivité</a:t>
            </a:r>
            <a:r>
              <a:rPr lang="fr-FR" altLang="ja-JP" sz="1400" dirty="0"/>
              <a:t>, qualité de vie au </a:t>
            </a:r>
            <a:r>
              <a:rPr lang="fr-FR" altLang="ja-JP" sz="1400" dirty="0" smtClean="0"/>
              <a:t>travail...)</a:t>
            </a:r>
            <a:endParaRPr lang="fr-FR" altLang="ja-JP" sz="1400" dirty="0"/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Indiquer la diversité des sujets (compétence technique et non techniques, savoir-être...)</a:t>
            </a:r>
          </a:p>
          <a:p>
            <a:pPr marL="381000" lvl="1" indent="0" algn="just">
              <a:buSzPct val="85000"/>
              <a:buNone/>
              <a:defRPr/>
            </a:pPr>
            <a:endParaRPr lang="fr-FR" altLang="ja-JP" sz="1100" dirty="0" smtClean="0"/>
          </a:p>
          <a:p>
            <a:pPr marL="0" indent="0" algn="just">
              <a:buSzPct val="85000"/>
              <a:buNone/>
              <a:defRPr/>
            </a:pPr>
            <a:r>
              <a:rPr lang="fr-FR" altLang="ja-JP" sz="1800" dirty="0" smtClean="0"/>
              <a:t>Enjeux du management des compétences concerne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/>
              <a:t>Tous les </a:t>
            </a:r>
            <a:r>
              <a:rPr lang="fr-FR" altLang="ja-JP" sz="1400" dirty="0" smtClean="0"/>
              <a:t>professionnels	       Pas uniquement quelques professionnels « déviants »</a:t>
            </a:r>
          </a:p>
          <a:p>
            <a:pPr marL="381000" lvl="1" indent="0" algn="just">
              <a:buSzPct val="85000"/>
              <a:buNone/>
              <a:defRPr/>
            </a:pPr>
            <a:endParaRPr lang="fr-FR" altLang="ja-JP" sz="1600" dirty="0"/>
          </a:p>
          <a:p>
            <a:pPr marL="381000" lvl="1" indent="0" algn="just">
              <a:buSzPct val="85000"/>
              <a:buNone/>
              <a:defRPr/>
            </a:pPr>
            <a:endParaRPr lang="fr-FR" altLang="ja-JP" sz="1600" dirty="0" smtClean="0"/>
          </a:p>
          <a:p>
            <a:pPr marL="381000" lvl="1" indent="0" algn="just">
              <a:buSzPct val="85000"/>
              <a:buNone/>
              <a:defRPr/>
            </a:pPr>
            <a:endParaRPr lang="fr-FR" altLang="ja-JP" sz="1600" dirty="0" smtClean="0"/>
          </a:p>
          <a:p>
            <a:pPr marL="381000" lvl="1" indent="0" algn="just">
              <a:buSzPct val="85000"/>
              <a:buNone/>
              <a:defRPr/>
            </a:pPr>
            <a:endParaRPr lang="fr-FR" altLang="ja-JP" sz="1600" dirty="0"/>
          </a:p>
          <a:p>
            <a:pPr marL="0" indent="0" algn="just">
              <a:buSzPct val="85000"/>
              <a:buNone/>
              <a:defRPr/>
            </a:pPr>
            <a:r>
              <a:rPr lang="fr-FR" altLang="ja-JP" sz="1800" dirty="0" smtClean="0"/>
              <a:t>Responsabilité et nombreuses possibilités pour les établissements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Management des ressources humaines, management des compétences, 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Développement </a:t>
            </a:r>
            <a:r>
              <a:rPr lang="fr-FR" altLang="ja-JP" sz="1400" dirty="0"/>
              <a:t>p</a:t>
            </a:r>
            <a:r>
              <a:rPr lang="fr-FR" altLang="ja-JP" sz="1400" dirty="0" smtClean="0"/>
              <a:t>rofessionnel </a:t>
            </a:r>
            <a:r>
              <a:rPr lang="fr-FR" altLang="ja-JP" sz="1400" dirty="0"/>
              <a:t>c</a:t>
            </a:r>
            <a:r>
              <a:rPr lang="fr-FR" altLang="ja-JP" sz="1400" dirty="0" smtClean="0"/>
              <a:t>ontinu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Management de proximité : conduites à tenir face aux problèmes rencontrés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/>
              <a:t>Lien démarche d’amélioration de la qualité/sécurité du patient et développement des </a:t>
            </a:r>
            <a:r>
              <a:rPr lang="fr-FR" altLang="ja-JP" sz="1400" dirty="0" smtClean="0"/>
              <a:t>compétences</a:t>
            </a:r>
          </a:p>
          <a:p>
            <a:pPr marL="381000" lvl="1" indent="0" algn="just">
              <a:buSzPct val="85000"/>
              <a:buNone/>
              <a:defRPr/>
            </a:pPr>
            <a:endParaRPr lang="fr-FR" altLang="ja-JP" sz="1050" dirty="0" smtClean="0"/>
          </a:p>
          <a:p>
            <a:pPr marL="0" indent="0" algn="just">
              <a:buSzPct val="85000"/>
              <a:buNone/>
              <a:defRPr/>
            </a:pPr>
            <a:r>
              <a:rPr lang="fr-FR" altLang="ja-JP" sz="1800" dirty="0" smtClean="0"/>
              <a:t>Possibilité d’appui </a:t>
            </a:r>
            <a:r>
              <a:rPr lang="fr-FR" altLang="ja-JP" sz="1800" dirty="0"/>
              <a:t>sur les dispositifs externes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Régulation professionnelle (</a:t>
            </a:r>
            <a:r>
              <a:rPr lang="fr-FR" altLang="ja-JP" sz="1400" dirty="0" err="1" smtClean="0"/>
              <a:t>recertification</a:t>
            </a:r>
            <a:r>
              <a:rPr lang="fr-FR" altLang="ja-JP" sz="1400" dirty="0" smtClean="0"/>
              <a:t>, obligation de DPC, ordres professionnels)</a:t>
            </a:r>
          </a:p>
          <a:p>
            <a:pPr marL="381000" lvl="1" indent="0" algn="just">
              <a:buSzPct val="85000"/>
              <a:buNone/>
              <a:defRPr/>
            </a:pPr>
            <a:r>
              <a:rPr lang="fr-FR" altLang="ja-JP" sz="1400" dirty="0" smtClean="0"/>
              <a:t>Accréditation / certification des établissements</a:t>
            </a:r>
          </a:p>
          <a:p>
            <a:pPr marL="381000" lvl="1" indent="0" algn="just">
              <a:buSzPct val="85000"/>
              <a:buNone/>
              <a:defRPr/>
            </a:pPr>
            <a:endParaRPr lang="fr-FR" altLang="ja-JP" sz="1400" dirty="0" smtClean="0"/>
          </a:p>
          <a:p>
            <a:pPr marL="381000" lvl="1" indent="0" algn="just">
              <a:buSzPct val="85000"/>
              <a:buNone/>
              <a:defRPr/>
            </a:pPr>
            <a:endParaRPr lang="fr-FR" altLang="ja-JP" sz="1400" dirty="0"/>
          </a:p>
          <a:p>
            <a:pPr marL="381000" lvl="1" indent="0" algn="just">
              <a:buSzPct val="85000"/>
              <a:buNone/>
              <a:defRPr/>
            </a:pPr>
            <a:endParaRPr lang="fr-FR" altLang="ja-JP" sz="1400" dirty="0" smtClean="0"/>
          </a:p>
          <a:p>
            <a:pPr marL="0" indent="0" algn="just">
              <a:buSzPct val="85000"/>
              <a:buNone/>
              <a:defRPr/>
            </a:pPr>
            <a:endParaRPr lang="fr-FR" altLang="ja-JP" sz="1800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95500" y="5135563"/>
            <a:ext cx="6413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  <a:defRPr/>
            </a:pPr>
            <a:endParaRPr lang="fr-FR" b="1">
              <a:ea typeface="ＭＳ Ｐゴシック" charset="0"/>
            </a:endParaRPr>
          </a:p>
        </p:txBody>
      </p:sp>
      <p:sp>
        <p:nvSpPr>
          <p:cNvPr id="44037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54C191DA-600A-4C5B-A67E-6089C3107FCD}" type="slidenum">
              <a:rPr lang="fr-FR" sz="1800">
                <a:solidFill>
                  <a:srgbClr val="2D2D8A"/>
                </a:solidFill>
              </a:rPr>
              <a:pPr algn="r"/>
              <a:t>36</a:t>
            </a:fld>
            <a:endParaRPr lang="fr-FR" sz="1800">
              <a:solidFill>
                <a:srgbClr val="2D2D8A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93" y="3573016"/>
            <a:ext cx="1411982" cy="88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1376957" cy="78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05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208962" cy="5040312"/>
          </a:xfrm>
        </p:spPr>
        <p:txBody>
          <a:bodyPr/>
          <a:lstStyle/>
          <a:p>
            <a:pPr marL="0" indent="0" algn="just">
              <a:buSzPct val="85000"/>
              <a:buNone/>
              <a:defRPr/>
            </a:pPr>
            <a:endParaRPr lang="fr-FR" altLang="ja-JP" sz="1800" dirty="0" smtClean="0"/>
          </a:p>
          <a:p>
            <a:pPr marL="0" indent="0" algn="just">
              <a:buSzPct val="85000"/>
              <a:buNone/>
              <a:defRPr/>
            </a:pPr>
            <a:endParaRPr lang="fr-FR" altLang="ja-JP" sz="1800" dirty="0"/>
          </a:p>
          <a:p>
            <a:pPr marL="0" indent="0" algn="just">
              <a:buSzPct val="85000"/>
              <a:buNone/>
              <a:defRPr/>
            </a:pPr>
            <a:endParaRPr lang="fr-FR" altLang="ja-JP" sz="1800" dirty="0" smtClean="0"/>
          </a:p>
          <a:p>
            <a:pPr marL="0" indent="0" algn="just">
              <a:buSzPct val="85000"/>
              <a:buNone/>
              <a:defRPr/>
            </a:pPr>
            <a:endParaRPr lang="fr-FR" altLang="ja-JP" sz="1800" dirty="0"/>
          </a:p>
          <a:p>
            <a:pPr marL="0" indent="0" algn="just">
              <a:buSzPct val="85000"/>
              <a:buNone/>
              <a:defRPr/>
            </a:pPr>
            <a:endParaRPr lang="fr-FR" altLang="ja-JP" sz="1800" dirty="0" smtClean="0"/>
          </a:p>
          <a:p>
            <a:pPr marL="0" indent="0" algn="ctr">
              <a:buSzPct val="85000"/>
              <a:buNone/>
              <a:defRPr/>
            </a:pPr>
            <a:r>
              <a:rPr lang="fr-FR" altLang="ja-JP" sz="3200" dirty="0" smtClean="0"/>
              <a:t>Merci de votre attention</a:t>
            </a:r>
          </a:p>
          <a:p>
            <a:pPr marL="0" indent="0" algn="ctr">
              <a:buSzPct val="85000"/>
              <a:buNone/>
              <a:defRPr/>
            </a:pPr>
            <a:endParaRPr lang="fr-FR" altLang="ja-JP" sz="3200" dirty="0"/>
          </a:p>
          <a:p>
            <a:pPr marL="0" indent="0" algn="ctr">
              <a:buSzPct val="85000"/>
              <a:buNone/>
              <a:defRPr/>
            </a:pPr>
            <a:endParaRPr lang="fr-FR" altLang="ja-JP" sz="3200" dirty="0" smtClean="0"/>
          </a:p>
          <a:p>
            <a:pPr marL="0" indent="0" algn="r">
              <a:buSzPct val="85000"/>
              <a:buNone/>
              <a:defRPr/>
            </a:pPr>
            <a:r>
              <a:rPr lang="fr-FR" altLang="ja-JP" sz="2400" dirty="0" smtClean="0">
                <a:hlinkClick r:id="rId3"/>
              </a:rPr>
              <a:t>v.mounic@has-sante.fr</a:t>
            </a:r>
            <a:endParaRPr lang="fr-FR" altLang="ja-JP" sz="2400" dirty="0" smtClean="0"/>
          </a:p>
          <a:p>
            <a:pPr marL="0" indent="0" algn="r">
              <a:buSzPct val="85000"/>
              <a:buNone/>
              <a:defRPr/>
            </a:pPr>
            <a:endParaRPr lang="fr-FR" altLang="ja-JP" sz="2400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095500" y="5135563"/>
            <a:ext cx="64135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Arial" charset="0"/>
              <a:buAutoNum type="arabicPeriod"/>
              <a:defRPr/>
            </a:pPr>
            <a:endParaRPr lang="fr-FR" b="1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36712"/>
          </a:xfrm>
        </p:spPr>
        <p:txBody>
          <a:bodyPr/>
          <a:lstStyle/>
          <a:p>
            <a:r>
              <a:rPr lang="fr-FR" sz="2800" dirty="0" smtClean="0">
                <a:ea typeface="ＭＳ Ｐゴシック" pitchFamily="34" charset="-128"/>
              </a:rPr>
              <a:t>Introduction 2/2</a:t>
            </a:r>
          </a:p>
        </p:txBody>
      </p:sp>
      <p:sp>
        <p:nvSpPr>
          <p:cNvPr id="39939" name="Espace réservé du contenu 2"/>
          <p:cNvSpPr txBox="1">
            <a:spLocks/>
          </p:cNvSpPr>
          <p:nvPr/>
        </p:nvSpPr>
        <p:spPr bwMode="auto">
          <a:xfrm>
            <a:off x="276689" y="1339875"/>
            <a:ext cx="8569325" cy="48974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720725" indent="-7207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789113" indent="-10636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762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r>
              <a:rPr lang="fr-FR" sz="2000" b="1" dirty="0" smtClean="0">
                <a:solidFill>
                  <a:srgbClr val="004890"/>
                </a:solidFill>
              </a:rPr>
              <a:t>Constat : abondance des informations 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 smtClean="0">
                <a:solidFill>
                  <a:srgbClr val="004890"/>
                </a:solidFill>
              </a:rPr>
              <a:t>25.000 références publiées et indexées sur </a:t>
            </a:r>
            <a:r>
              <a:rPr lang="fr-FR" sz="1800" b="1" dirty="0" err="1" smtClean="0">
                <a:solidFill>
                  <a:srgbClr val="004890"/>
                </a:solidFill>
              </a:rPr>
              <a:t>Medline</a:t>
            </a:r>
            <a:r>
              <a:rPr lang="fr-FR" sz="1800" b="1" dirty="0" smtClean="0">
                <a:solidFill>
                  <a:srgbClr val="004890"/>
                </a:solidFill>
              </a:rPr>
              <a:t> de 2005 à 2015</a:t>
            </a:r>
          </a:p>
          <a:p>
            <a:pPr marL="800100" lvl="1" indent="-34290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 smtClean="0">
                <a:solidFill>
                  <a:srgbClr val="004890"/>
                </a:solidFill>
              </a:rPr>
              <a:t>Sujet de nature complexe et multidimensionnelle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1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r>
              <a:rPr lang="fr-FR" sz="2000" b="1" dirty="0" smtClean="0">
                <a:solidFill>
                  <a:srgbClr val="004890"/>
                </a:solidFill>
              </a:rPr>
              <a:t>Choix méthodologiques effectués</a:t>
            </a:r>
            <a:endParaRPr lang="fr-FR" sz="2000" b="1" dirty="0">
              <a:solidFill>
                <a:srgbClr val="004890"/>
              </a:solidFill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 smtClean="0">
                <a:solidFill>
                  <a:srgbClr val="004890"/>
                </a:solidFill>
              </a:rPr>
              <a:t>Sélection de références pour présenter les concepts, expliquer la problématique, mettre en exergue les situations et possibilités d’action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 smtClean="0">
                <a:solidFill>
                  <a:srgbClr val="004890"/>
                </a:solidFill>
              </a:rPr>
              <a:t>Approche </a:t>
            </a:r>
            <a:r>
              <a:rPr lang="fr-FR" sz="1800" b="1" dirty="0">
                <a:solidFill>
                  <a:srgbClr val="004890"/>
                </a:solidFill>
              </a:rPr>
              <a:t>globale avec attention particulière </a:t>
            </a:r>
            <a:r>
              <a:rPr lang="fr-FR" sz="1800" b="1" dirty="0" smtClean="0">
                <a:solidFill>
                  <a:srgbClr val="004890"/>
                </a:solidFill>
              </a:rPr>
              <a:t> à </a:t>
            </a:r>
            <a:r>
              <a:rPr lang="fr-FR" sz="1800" b="1" dirty="0">
                <a:solidFill>
                  <a:srgbClr val="004890"/>
                </a:solidFill>
              </a:rPr>
              <a:t>la compétence des médecins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>
                <a:solidFill>
                  <a:srgbClr val="004890"/>
                </a:solidFill>
              </a:rPr>
              <a:t>Pas  de recherche </a:t>
            </a:r>
            <a:r>
              <a:rPr lang="fr-FR" sz="1800" b="1" dirty="0" smtClean="0">
                <a:solidFill>
                  <a:srgbClr val="004890"/>
                </a:solidFill>
              </a:rPr>
              <a:t>d’exhaustivité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fr-FR" sz="20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fr-FR" sz="2000" b="1" dirty="0" smtClean="0">
                <a:solidFill>
                  <a:srgbClr val="004890"/>
                </a:solidFill>
              </a:rPr>
              <a:t>Sujets </a:t>
            </a:r>
            <a:r>
              <a:rPr lang="fr-FR" sz="2000" b="1" dirty="0">
                <a:solidFill>
                  <a:srgbClr val="004890"/>
                </a:solidFill>
              </a:rPr>
              <a:t>traités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>
                <a:solidFill>
                  <a:srgbClr val="004890"/>
                </a:solidFill>
              </a:rPr>
              <a:t>Notion de </a:t>
            </a:r>
            <a:r>
              <a:rPr lang="fr-FR" sz="1800" b="1" dirty="0" smtClean="0">
                <a:solidFill>
                  <a:srgbClr val="004890"/>
                </a:solidFill>
              </a:rPr>
              <a:t>compétences</a:t>
            </a:r>
            <a:endParaRPr lang="fr-FR" sz="1800" b="1" dirty="0">
              <a:solidFill>
                <a:srgbClr val="004890"/>
              </a:solidFill>
            </a:endParaRP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>
                <a:solidFill>
                  <a:srgbClr val="004890"/>
                </a:solidFill>
              </a:rPr>
              <a:t>Problèmes liés aux compétences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>
                <a:solidFill>
                  <a:srgbClr val="004890"/>
                </a:solidFill>
              </a:rPr>
              <a:t>Modes d’action sur les compétences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r>
              <a:rPr lang="fr-FR" sz="1800" b="1" dirty="0">
                <a:solidFill>
                  <a:srgbClr val="004890"/>
                </a:solidFill>
              </a:rPr>
              <a:t>Systèmes d’évaluation</a:t>
            </a:r>
          </a:p>
          <a:p>
            <a:pPr indent="0">
              <a:spcBef>
                <a:spcPts val="300"/>
              </a:spcBef>
              <a:spcAft>
                <a:spcPts val="0"/>
              </a:spcAft>
            </a:pPr>
            <a:endParaRPr lang="fr-FR" sz="18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2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200" b="1" dirty="0" smtClean="0">
              <a:solidFill>
                <a:srgbClr val="004890"/>
              </a:solidFill>
            </a:endParaRPr>
          </a:p>
          <a:p>
            <a:pPr marL="1006475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endParaRPr lang="fr-FR" sz="1800" b="1" dirty="0" smtClean="0">
              <a:solidFill>
                <a:srgbClr val="004890"/>
              </a:solidFill>
            </a:endParaRPr>
          </a:p>
        </p:txBody>
      </p:sp>
      <p:sp>
        <p:nvSpPr>
          <p:cNvPr id="39940" name="Espace réservé du numéro de diapositive 3"/>
          <p:cNvSpPr txBox="1">
            <a:spLocks/>
          </p:cNvSpPr>
          <p:nvPr/>
        </p:nvSpPr>
        <p:spPr bwMode="auto">
          <a:xfrm>
            <a:off x="8715374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2BBE51AD-7248-4B75-9086-4559EBF0272E}" type="slidenum">
              <a:rPr lang="fr-FR" sz="1800">
                <a:solidFill>
                  <a:srgbClr val="2D2D8A"/>
                </a:solidFill>
              </a:rPr>
              <a:pPr algn="r"/>
              <a:t>4</a:t>
            </a:fld>
            <a:endParaRPr lang="fr-FR" sz="1800" dirty="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071048" cy="1143000"/>
          </a:xfrm>
        </p:spPr>
        <p:txBody>
          <a:bodyPr/>
          <a:lstStyle/>
          <a:p>
            <a:r>
              <a:rPr lang="fr-FR" sz="2800" dirty="0" smtClean="0"/>
              <a:t>Sommaire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988840"/>
            <a:ext cx="8281242" cy="410445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>
                <a:ea typeface="ＭＳ Ｐゴシック"/>
              </a:rPr>
              <a:t>La notion de compétences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>
                <a:ea typeface="ＭＳ Ｐゴシック"/>
              </a:rPr>
              <a:t>Les problèmes liés aux compétences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>
                <a:ea typeface="ＭＳ Ｐゴシック"/>
              </a:rPr>
              <a:t>Les actions sur les problèmes de compétences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>
                <a:ea typeface="ＭＳ Ｐゴシック"/>
              </a:rPr>
              <a:t>Les dispositifs d’évaluation</a:t>
            </a:r>
            <a:r>
              <a:rPr lang="fr-FR" sz="2400" dirty="0">
                <a:ea typeface="ＭＳ Ｐゴシック"/>
              </a:rPr>
              <a:t/>
            </a:r>
            <a:br>
              <a:rPr lang="fr-FR" sz="2400" dirty="0">
                <a:ea typeface="ＭＳ Ｐゴシック"/>
              </a:rPr>
            </a:br>
            <a:endParaRPr lang="fr-FR" sz="2400" dirty="0">
              <a:ea typeface="ＭＳ Ｐゴシック"/>
            </a:endParaRPr>
          </a:p>
          <a:p>
            <a:pPr marL="0" indent="0">
              <a:buNone/>
            </a:pPr>
            <a:endParaRPr lang="fr-FR" sz="2400" dirty="0">
              <a:ea typeface="ＭＳ Ｐゴシック"/>
            </a:endParaRPr>
          </a:p>
          <a:p>
            <a:pPr marL="0" indent="0" algn="just">
              <a:buNone/>
            </a:pPr>
            <a:endParaRPr lang="fr-FR" sz="2200" dirty="0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5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56992"/>
            <a:ext cx="7848872" cy="504056"/>
          </a:xfrm>
        </p:spPr>
        <p:txBody>
          <a:bodyPr/>
          <a:lstStyle/>
          <a:p>
            <a:pPr algn="ctr"/>
            <a:r>
              <a:rPr lang="fr-FR" sz="3200" dirty="0" smtClean="0"/>
              <a:t>1. La notion de compétences</a:t>
            </a:r>
            <a:endParaRPr lang="fr-FR" sz="3200" dirty="0"/>
          </a:p>
        </p:txBody>
      </p:sp>
      <p:sp>
        <p:nvSpPr>
          <p:cNvPr id="4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6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6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908050"/>
          </a:xfrm>
        </p:spPr>
        <p:txBody>
          <a:bodyPr/>
          <a:lstStyle/>
          <a:p>
            <a:r>
              <a:rPr lang="fr-FR" altLang="fr-FR" sz="2800" dirty="0" smtClean="0"/>
              <a:t>La compétence / les compétences /être compétent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243888" y="5589588"/>
            <a:ext cx="720725" cy="1223962"/>
          </a:xfrm>
          <a:prstGeom prst="rect">
            <a:avLst/>
          </a:prstGeom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9220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205492CC-07B9-492C-878C-FCA8DFA529D9}" type="slidenum">
              <a:rPr lang="fr-FR" altLang="fr-FR" sz="1800">
                <a:solidFill>
                  <a:srgbClr val="2D2D8A"/>
                </a:solidFill>
              </a:rPr>
              <a:pPr algn="r"/>
              <a:t>7</a:t>
            </a:fld>
            <a:endParaRPr lang="fr-FR" altLang="fr-FR" sz="1800">
              <a:solidFill>
                <a:srgbClr val="2D2D8A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65162" y="1268413"/>
            <a:ext cx="8162130" cy="2376487"/>
          </a:xfrm>
          <a:prstGeom prst="rect">
            <a:avLst/>
          </a:prstGeom>
          <a:solidFill>
            <a:srgbClr val="DAEDE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2730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2730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fr-FR" altLang="fr-FR" b="1" dirty="0" smtClean="0">
                <a:solidFill>
                  <a:srgbClr val="002060"/>
                </a:solidFill>
              </a:rPr>
              <a:t>Définition : </a:t>
            </a:r>
          </a:p>
          <a:p>
            <a:pPr lvl="1">
              <a:spcBef>
                <a:spcPts val="800"/>
              </a:spcBef>
              <a:buClr>
                <a:srgbClr val="002060"/>
              </a:buClr>
              <a:buSzPct val="110000"/>
              <a:defRPr/>
            </a:pPr>
            <a:r>
              <a:rPr lang="fr-FR" altLang="fr-FR" dirty="0" smtClean="0">
                <a:solidFill>
                  <a:srgbClr val="002060"/>
                </a:solidFill>
                <a:cs typeface="Arial" pitchFamily="34" charset="0"/>
              </a:rPr>
              <a:t>Ê</a:t>
            </a:r>
            <a:r>
              <a:rPr lang="fr-FR" altLang="fr-FR" dirty="0" smtClean="0">
                <a:solidFill>
                  <a:srgbClr val="002060"/>
                </a:solidFill>
              </a:rPr>
              <a:t>tre compétent, c</a:t>
            </a:r>
            <a:r>
              <a:rPr lang="ja-JP" altLang="fr-FR" dirty="0" smtClean="0">
                <a:solidFill>
                  <a:srgbClr val="002060"/>
                </a:solidFill>
              </a:rPr>
              <a:t>’</a:t>
            </a:r>
            <a:r>
              <a:rPr lang="fr-FR" altLang="ja-JP" dirty="0" smtClean="0">
                <a:solidFill>
                  <a:srgbClr val="002060"/>
                </a:solidFill>
              </a:rPr>
              <a:t>est </a:t>
            </a:r>
            <a:r>
              <a:rPr lang="fr-FR" altLang="ja-JP" b="1" dirty="0" smtClean="0">
                <a:solidFill>
                  <a:srgbClr val="002060"/>
                </a:solidFill>
              </a:rPr>
              <a:t>savoir agir en situation.</a:t>
            </a:r>
            <a:r>
              <a:rPr lang="fr-FR" altLang="ja-JP" dirty="0" smtClean="0">
                <a:solidFill>
                  <a:srgbClr val="002060"/>
                </a:solidFill>
              </a:rPr>
              <a:t> </a:t>
            </a:r>
          </a:p>
          <a:p>
            <a:pPr lvl="2" algn="just">
              <a:spcBef>
                <a:spcPts val="800"/>
              </a:spcBef>
              <a:buClr>
                <a:srgbClr val="002060"/>
              </a:buClr>
              <a:buSzPct val="110000"/>
              <a:defRPr/>
            </a:pPr>
            <a:r>
              <a:rPr lang="fr-FR" altLang="fr-FR" sz="1800" dirty="0" smtClean="0">
                <a:solidFill>
                  <a:srgbClr val="002060"/>
                </a:solidFill>
              </a:rPr>
              <a:t>Un professionnel « est » compétent non seulement s</a:t>
            </a:r>
            <a:r>
              <a:rPr lang="ja-JP" altLang="fr-FR" sz="1800" dirty="0" smtClean="0">
                <a:solidFill>
                  <a:srgbClr val="002060"/>
                </a:solidFill>
              </a:rPr>
              <a:t>’</a:t>
            </a:r>
            <a:r>
              <a:rPr lang="fr-FR" altLang="ja-JP" sz="1800" dirty="0" smtClean="0">
                <a:solidFill>
                  <a:srgbClr val="002060"/>
                </a:solidFill>
              </a:rPr>
              <a:t>il possède « des » compétences, mais s</a:t>
            </a:r>
            <a:r>
              <a:rPr lang="ja-JP" altLang="fr-FR" sz="1800" dirty="0" smtClean="0">
                <a:solidFill>
                  <a:srgbClr val="002060"/>
                </a:solidFill>
              </a:rPr>
              <a:t>’</a:t>
            </a:r>
            <a:r>
              <a:rPr lang="fr-FR" altLang="ja-JP" sz="1800" dirty="0" smtClean="0">
                <a:solidFill>
                  <a:srgbClr val="002060"/>
                </a:solidFill>
              </a:rPr>
              <a:t>il sait avec elles créer des combinatoires de ressources qui lui permettent de gérer avec pertinence des situations professionnelles</a:t>
            </a:r>
            <a:r>
              <a:rPr lang="fr-FR" altLang="ja-JP" sz="1600" dirty="0" smtClean="0">
                <a:solidFill>
                  <a:srgbClr val="002060"/>
                </a:solidFill>
              </a:rPr>
              <a:t>. 		             	           </a:t>
            </a:r>
          </a:p>
          <a:p>
            <a:pPr lvl="2" algn="just">
              <a:spcBef>
                <a:spcPts val="800"/>
              </a:spcBef>
              <a:buClr>
                <a:srgbClr val="002060"/>
              </a:buClr>
              <a:buSzPct val="110000"/>
              <a:defRPr/>
            </a:pPr>
            <a:r>
              <a:rPr lang="fr-FR" altLang="fr-FR" sz="1600" dirty="0" smtClean="0">
                <a:solidFill>
                  <a:srgbClr val="002060"/>
                </a:solidFill>
              </a:rPr>
              <a:t>				</a:t>
            </a:r>
            <a:r>
              <a:rPr lang="fr-FR" altLang="fr-FR" sz="1000" dirty="0" smtClean="0">
                <a:solidFill>
                  <a:srgbClr val="002060"/>
                </a:solidFill>
              </a:rPr>
              <a:t>	     </a:t>
            </a:r>
            <a:r>
              <a:rPr lang="fr-FR" altLang="fr-FR" sz="1600" i="1" dirty="0" smtClean="0">
                <a:solidFill>
                  <a:srgbClr val="002060"/>
                </a:solidFill>
              </a:rPr>
              <a:t>Source : Le </a:t>
            </a:r>
            <a:r>
              <a:rPr lang="fr-FR" altLang="fr-FR" sz="1600" i="1" dirty="0" err="1" smtClean="0">
                <a:solidFill>
                  <a:srgbClr val="002060"/>
                </a:solidFill>
              </a:rPr>
              <a:t>Boterf</a:t>
            </a:r>
            <a:r>
              <a:rPr lang="fr-FR" altLang="fr-FR" sz="1600" i="1" dirty="0" smtClean="0">
                <a:solidFill>
                  <a:srgbClr val="002060"/>
                </a:solidFill>
              </a:rPr>
              <a:t>  – 2005</a:t>
            </a:r>
            <a:endParaRPr lang="fr-FR" altLang="fr-FR" sz="1400" i="1" dirty="0" smtClean="0">
              <a:solidFill>
                <a:srgbClr val="002060"/>
              </a:solidFill>
            </a:endParaRPr>
          </a:p>
          <a:p>
            <a:pPr lvl="2">
              <a:spcBef>
                <a:spcPts val="800"/>
              </a:spcBef>
              <a:buClr>
                <a:srgbClr val="002060"/>
              </a:buClr>
              <a:buSzPct val="110000"/>
              <a:defRPr/>
            </a:pPr>
            <a:endParaRPr lang="fr-FR" altLang="ja-JP" sz="1600" dirty="0" smtClean="0">
              <a:solidFill>
                <a:srgbClr val="004890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55637" y="3895725"/>
            <a:ext cx="8181181" cy="2197100"/>
          </a:xfrm>
          <a:prstGeom prst="rect">
            <a:avLst/>
          </a:prstGeom>
          <a:solidFill>
            <a:srgbClr val="DAEDEF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588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>
              <a:spcBef>
                <a:spcPts val="800"/>
              </a:spcBef>
              <a:buClr>
                <a:srgbClr val="002060"/>
              </a:buClr>
              <a:buSzPct val="110000"/>
              <a:defRPr/>
            </a:pPr>
            <a:r>
              <a:rPr lang="fr-FR" altLang="fr-FR" b="1" dirty="0" smtClean="0">
                <a:solidFill>
                  <a:srgbClr val="002060"/>
                </a:solidFill>
              </a:rPr>
              <a:t>Plusieurs façons de caractériser la compétence professionnelle :</a:t>
            </a:r>
          </a:p>
          <a:p>
            <a:pPr lvl="1">
              <a:spcBef>
                <a:spcPts val="800"/>
              </a:spcBef>
              <a:buClr>
                <a:srgbClr val="002060"/>
              </a:buClr>
              <a:buSzPct val="110000"/>
              <a:buFontTx/>
              <a:buChar char="–"/>
              <a:defRPr/>
            </a:pPr>
            <a:r>
              <a:rPr lang="fr-FR" altLang="fr-FR" sz="1800" dirty="0" smtClean="0">
                <a:solidFill>
                  <a:srgbClr val="002060"/>
                </a:solidFill>
              </a:rPr>
              <a:t>Savoir</a:t>
            </a:r>
            <a:r>
              <a:rPr lang="fr-FR" altLang="fr-FR" sz="1800" smtClean="0">
                <a:solidFill>
                  <a:srgbClr val="002060"/>
                </a:solidFill>
              </a:rPr>
              <a:t>, savoir-faire</a:t>
            </a:r>
            <a:r>
              <a:rPr lang="fr-FR" altLang="fr-FR" sz="1800" dirty="0" smtClean="0">
                <a:solidFill>
                  <a:srgbClr val="002060"/>
                </a:solidFill>
              </a:rPr>
              <a:t>, savoir-être</a:t>
            </a:r>
          </a:p>
          <a:p>
            <a:pPr lvl="1">
              <a:spcBef>
                <a:spcPts val="800"/>
              </a:spcBef>
              <a:buClr>
                <a:srgbClr val="002060"/>
              </a:buClr>
              <a:buSzPct val="110000"/>
              <a:buFontTx/>
              <a:buChar char="–"/>
              <a:defRPr/>
            </a:pPr>
            <a:r>
              <a:rPr lang="fr-FR" altLang="fr-FR" sz="1800" dirty="0" smtClean="0">
                <a:solidFill>
                  <a:srgbClr val="002060"/>
                </a:solidFill>
              </a:rPr>
              <a:t>Compétences techniques et non techniques</a:t>
            </a:r>
          </a:p>
          <a:p>
            <a:pPr lvl="1" algn="just">
              <a:spcBef>
                <a:spcPts val="800"/>
              </a:spcBef>
              <a:buClr>
                <a:srgbClr val="002060"/>
              </a:buClr>
              <a:buSzPct val="110000"/>
              <a:buFontTx/>
              <a:buChar char="–"/>
              <a:defRPr/>
            </a:pPr>
            <a:r>
              <a:rPr lang="fr-FR" altLang="fr-FR" sz="1800" dirty="0" smtClean="0">
                <a:solidFill>
                  <a:srgbClr val="002060"/>
                </a:solidFill>
              </a:rPr>
              <a:t>Dimensions pour un professionnel de santé </a:t>
            </a:r>
            <a:r>
              <a:rPr lang="fr-FR" altLang="ja-JP" sz="1800" dirty="0" smtClean="0">
                <a:solidFill>
                  <a:srgbClr val="002060"/>
                </a:solidFill>
              </a:rPr>
              <a:t>(</a:t>
            </a:r>
            <a:r>
              <a:rPr lang="fr-FR" altLang="ja-JP" sz="1600" i="1" dirty="0" smtClean="0">
                <a:solidFill>
                  <a:srgbClr val="002060"/>
                </a:solidFill>
              </a:rPr>
              <a:t>Epstein 2002) : </a:t>
            </a:r>
            <a:r>
              <a:rPr lang="fr-FR" altLang="ja-JP" sz="1600" dirty="0" smtClean="0">
                <a:solidFill>
                  <a:srgbClr val="002060"/>
                </a:solidFill>
              </a:rPr>
              <a:t>cf. diapo suivante</a:t>
            </a:r>
            <a:endParaRPr lang="fr-FR" altLang="ja-JP" sz="1400" dirty="0" smtClean="0">
              <a:solidFill>
                <a:srgbClr val="002060"/>
              </a:solidFill>
            </a:endParaRPr>
          </a:p>
          <a:p>
            <a:pPr lvl="2">
              <a:spcBef>
                <a:spcPts val="800"/>
              </a:spcBef>
              <a:buClr>
                <a:srgbClr val="002060"/>
              </a:buClr>
              <a:buSzPct val="110000"/>
              <a:defRPr/>
            </a:pPr>
            <a:endParaRPr lang="fr-FR" altLang="ja-JP" sz="1600" dirty="0" smtClean="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858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315416"/>
            <a:ext cx="9144000" cy="72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3" name="Titre 4"/>
          <p:cNvSpPr>
            <a:spLocks noGrp="1"/>
          </p:cNvSpPr>
          <p:nvPr>
            <p:ph type="title"/>
          </p:nvPr>
        </p:nvSpPr>
        <p:spPr>
          <a:xfrm>
            <a:off x="0" y="-99392"/>
            <a:ext cx="9069387" cy="620241"/>
          </a:xfrm>
        </p:spPr>
        <p:txBody>
          <a:bodyPr/>
          <a:lstStyle/>
          <a:p>
            <a:pPr algn="ctr"/>
            <a:r>
              <a:rPr lang="fr-FR" altLang="fr-FR" sz="2400" dirty="0" smtClean="0"/>
              <a:t>Dimensions de la compétence professionnelle (Epstein 2002)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01934"/>
              </p:ext>
            </p:extLst>
          </p:nvPr>
        </p:nvGraphicFramePr>
        <p:xfrm>
          <a:off x="179388" y="1978422"/>
          <a:ext cx="4392612" cy="4465637"/>
        </p:xfrm>
        <a:graphic>
          <a:graphicData uri="http://schemas.openxmlformats.org/drawingml/2006/table">
            <a:tbl>
              <a:tblPr/>
              <a:tblGrid>
                <a:gridCol w="863600"/>
                <a:gridCol w="3529012"/>
              </a:tblGrid>
              <a:tr h="24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Cognitive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Connaissances de base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Techniques de base en communication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Management de l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Application des connaissances théoriques aux situations concrètes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Utilisation du savoir tacite et de l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expérience personnelle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Résolution de problèmes abstraits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d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acquisition de nouvelles connaissances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à questionner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Utilisation de ressources extérieures (ex. publications, collègues)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à apprendre de l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expérience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Technique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Habiletés dans l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examen clinique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Savoir-faire chirurgical ou pour les gestes techniques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2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Intégrative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à intégrer des dimensions scientifique, clinique et humaniste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Utilisation appropriée des modalités de raisonnement clinique (méthode hypothético-déductive, reconnaissance de situations, connaissances approfondies)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à faire le lien entre des connaissances de disciplines différentes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Management de l</a:t>
                      </a:r>
                      <a:r>
                        <a:rPr kumimoji="0" lang="ja-JP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incertitude</a:t>
                      </a:r>
                      <a:endParaRPr kumimoji="0" lang="fr-FR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16817"/>
              </p:ext>
            </p:extLst>
          </p:nvPr>
        </p:nvGraphicFramePr>
        <p:xfrm>
          <a:off x="4859338" y="1977628"/>
          <a:ext cx="4033837" cy="4475708"/>
        </p:xfrm>
        <a:graphic>
          <a:graphicData uri="http://schemas.openxmlformats.org/drawingml/2006/table">
            <a:tbl>
              <a:tblPr/>
              <a:tblGrid>
                <a:gridCol w="1008806"/>
                <a:gridCol w="3025031"/>
              </a:tblGrid>
              <a:tr h="864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d</a:t>
                      </a:r>
                      <a:r>
                        <a:rPr kumimoji="0" lang="ja-JP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adaptation au contexte</a:t>
                      </a:r>
                      <a:endParaRPr kumimoji="0" lang="fr-FR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Environnement clinique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Gestion du temps</a:t>
                      </a: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Relation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de communication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Gestion des conflits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Travail en équipe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Enseignement (vers les patients, les étudiants, les collègues)</a:t>
                      </a: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Affectif, émotionnel et moral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à supporter l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incertitude et l</a:t>
                      </a:r>
                      <a:r>
                        <a:rPr kumimoji="0" lang="ja-JP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anxiété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Intelligence émotionnelle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Respect des patients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Dévouement aux patients et à la société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Bienveillance</a:t>
                      </a: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Modes de pensée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sz="2400" b="1">
                          <a:solidFill>
                            <a:srgbClr val="00489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rgbClr val="4B4D4E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d</a:t>
                      </a:r>
                      <a:r>
                        <a:rPr kumimoji="0" lang="ja-JP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fr-FR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observation de ses raisonnements, de ses émotions et de sa pratique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Prévenance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Esprit critique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Reconnaissance et prise en compte des biais cognitifs et émotionnels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Capacité à reconnaître et corriger ses erreurs </a:t>
                      </a:r>
                    </a:p>
                  </a:txBody>
                  <a:tcPr marL="68604" marR="68604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5" name="Text Box 4"/>
          <p:cNvSpPr txBox="1">
            <a:spLocks noChangeArrowheads="1"/>
          </p:cNvSpPr>
          <p:nvPr/>
        </p:nvSpPr>
        <p:spPr bwMode="auto">
          <a:xfrm>
            <a:off x="874713" y="6567313"/>
            <a:ext cx="7442200" cy="246063"/>
          </a:xfrm>
          <a:prstGeom prst="rect">
            <a:avLst/>
          </a:prstGeom>
          <a:solidFill>
            <a:schemeClr val="bg1"/>
          </a:solidFill>
          <a:ln w="15875">
            <a:solidFill>
              <a:srgbClr val="61B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fr-FR" sz="1000" b="1" dirty="0">
                <a:solidFill>
                  <a:srgbClr val="004890"/>
                </a:solidFill>
              </a:rPr>
              <a:t>R</a:t>
            </a:r>
            <a:r>
              <a:rPr lang="en-US" altLang="fr-FR" sz="1000" b="1" dirty="0" smtClean="0">
                <a:solidFill>
                  <a:srgbClr val="004890"/>
                </a:solidFill>
              </a:rPr>
              <a:t>onald </a:t>
            </a:r>
            <a:r>
              <a:rPr lang="en-US" altLang="fr-FR" sz="1000" b="1" dirty="0">
                <a:solidFill>
                  <a:srgbClr val="004890"/>
                </a:solidFill>
              </a:rPr>
              <a:t>M, Epstein, Edward M, </a:t>
            </a:r>
            <a:r>
              <a:rPr lang="en-US" altLang="fr-FR" sz="1000" b="1" dirty="0" err="1">
                <a:solidFill>
                  <a:srgbClr val="004890"/>
                </a:solidFill>
              </a:rPr>
              <a:t>Hundert</a:t>
            </a:r>
            <a:r>
              <a:rPr lang="en-US" altLang="fr-FR" sz="1000" b="1" dirty="0">
                <a:solidFill>
                  <a:srgbClr val="004890"/>
                </a:solidFill>
              </a:rPr>
              <a:t>. Defining and Assessing Professional Competence. JAMA. 2002;287(2):226-235 </a:t>
            </a:r>
            <a:endParaRPr lang="fr-FR" altLang="fr-FR" sz="1000" b="1" dirty="0">
              <a:solidFill>
                <a:srgbClr val="004890"/>
              </a:solidFill>
            </a:endParaRP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8</a:t>
            </a:fld>
            <a:endParaRPr lang="fr-FR" sz="1800">
              <a:solidFill>
                <a:srgbClr val="2D2D8A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18229" y="692696"/>
            <a:ext cx="8569325" cy="489743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720725" indent="-7207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789113" indent="-1063625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762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r>
              <a:rPr lang="fr-FR" sz="1800" b="1" dirty="0" smtClean="0">
                <a:solidFill>
                  <a:srgbClr val="004890"/>
                </a:solidFill>
              </a:rPr>
              <a:t>Méthode  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</a:rPr>
              <a:t>Recherche sur les travaux d’évaluation de la compétence publiés de 1966 à 2001</a:t>
            </a:r>
          </a:p>
          <a:p>
            <a:pPr marL="742950" lvl="1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fr-FR" sz="1600" dirty="0" smtClean="0">
                <a:solidFill>
                  <a:schemeClr val="tx2"/>
                </a:solidFill>
              </a:rPr>
              <a:t>Dimensions corrélées à des pratiques ou à des résultats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r>
              <a:rPr lang="fr-FR" sz="1800" b="1" dirty="0" smtClean="0">
                <a:solidFill>
                  <a:srgbClr val="004890"/>
                </a:solidFill>
              </a:rPr>
              <a:t>Dimensions identifiées</a:t>
            </a:r>
            <a:endParaRPr lang="fr-FR" sz="1600" b="1" dirty="0">
              <a:solidFill>
                <a:srgbClr val="004890"/>
              </a:solidFill>
            </a:endParaRPr>
          </a:p>
          <a:p>
            <a:pPr indent="0">
              <a:spcBef>
                <a:spcPts val="300"/>
              </a:spcBef>
              <a:spcAft>
                <a:spcPts val="0"/>
              </a:spcAft>
            </a:pPr>
            <a:endParaRPr lang="fr-FR" sz="18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200" b="1" dirty="0" smtClean="0">
              <a:solidFill>
                <a:srgbClr val="004890"/>
              </a:solidFill>
            </a:endParaRPr>
          </a:p>
          <a:p>
            <a:pPr>
              <a:spcBef>
                <a:spcPts val="300"/>
              </a:spcBef>
              <a:spcAft>
                <a:spcPts val="0"/>
              </a:spcAft>
              <a:buFont typeface="Arial" charset="0"/>
              <a:buNone/>
            </a:pPr>
            <a:endParaRPr lang="fr-FR" sz="1200" b="1" dirty="0" smtClean="0">
              <a:solidFill>
                <a:srgbClr val="004890"/>
              </a:solidFill>
            </a:endParaRPr>
          </a:p>
          <a:p>
            <a:pPr marL="1006475" indent="-285750">
              <a:spcBef>
                <a:spcPts val="300"/>
              </a:spcBef>
              <a:spcAft>
                <a:spcPts val="0"/>
              </a:spcAft>
              <a:buFont typeface="Wingdings" charset="2"/>
              <a:buChar char="v"/>
            </a:pPr>
            <a:endParaRPr lang="fr-FR" sz="1800" b="1" dirty="0" smtClean="0">
              <a:solidFill>
                <a:srgbClr val="0048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831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140968"/>
            <a:ext cx="7848872" cy="504056"/>
          </a:xfrm>
        </p:spPr>
        <p:txBody>
          <a:bodyPr/>
          <a:lstStyle/>
          <a:p>
            <a:pPr algn="ctr"/>
            <a:r>
              <a:rPr lang="fr-FR" sz="3200" dirty="0" smtClean="0"/>
              <a:t>Les PROBLEMES LIES AUX COMPETENCES</a:t>
            </a:r>
            <a:br>
              <a:rPr lang="fr-FR" sz="3200" dirty="0" smtClean="0"/>
            </a:br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05896" y="4581128"/>
            <a:ext cx="78488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00489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4890"/>
                </a:solidFill>
                <a:latin typeface="Arial" charset="0"/>
              </a:defRPr>
            </a:lvl9pPr>
          </a:lstStyle>
          <a:p>
            <a:r>
              <a:rPr lang="fr-FR" sz="2000" kern="0" dirty="0" smtClean="0">
                <a:solidFill>
                  <a:srgbClr val="C00000"/>
                </a:solidFill>
              </a:rPr>
              <a:t>	1/ Questions de compétences individuelles</a:t>
            </a:r>
            <a:br>
              <a:rPr lang="fr-FR" sz="2000" kern="0" dirty="0" smtClean="0">
                <a:solidFill>
                  <a:srgbClr val="C00000"/>
                </a:solidFill>
              </a:rPr>
            </a:br>
            <a:r>
              <a:rPr lang="fr-FR" sz="2000" kern="0" dirty="0" smtClean="0">
                <a:solidFill>
                  <a:srgbClr val="C00000"/>
                </a:solidFill>
              </a:rPr>
              <a:t>	</a:t>
            </a:r>
            <a:br>
              <a:rPr lang="fr-FR" sz="2000" kern="0" dirty="0" smtClean="0">
                <a:solidFill>
                  <a:srgbClr val="C00000"/>
                </a:solidFill>
              </a:rPr>
            </a:br>
            <a:r>
              <a:rPr lang="fr-FR" sz="2000" kern="0" dirty="0" smtClean="0">
                <a:solidFill>
                  <a:srgbClr val="C00000"/>
                </a:solidFill>
              </a:rPr>
              <a:t>	2/ questions ORGANISATIONNELLES		</a:t>
            </a:r>
            <a:endParaRPr lang="fr-FR" sz="2000" kern="0" dirty="0">
              <a:solidFill>
                <a:srgbClr val="C00000"/>
              </a:solidFill>
            </a:endParaRPr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 bwMode="auto">
          <a:xfrm>
            <a:off x="8604250" y="6453188"/>
            <a:ext cx="4651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/>
            <a:fld id="{A766831A-4ED3-469C-B5F6-9F0709C431D4}" type="slidenum">
              <a:rPr lang="fr-FR" sz="1800">
                <a:solidFill>
                  <a:srgbClr val="2D2D8A"/>
                </a:solidFill>
              </a:rPr>
              <a:pPr algn="r"/>
              <a:t>9</a:t>
            </a:fld>
            <a:endParaRPr lang="fr-FR" sz="1800">
              <a:solidFill>
                <a:srgbClr val="2D2D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ASQUE_POWERPOINT_HAS_2009">
  <a:themeElements>
    <a:clrScheme name="MASQUE_POWERPOINT_HAS_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QUE_POWERPOINT_HAS_2009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MASQUE_POWERPOINT_HAS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_POWERPOINT_HAS_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_POWERPOINT_HAS_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_POWERPOINT_HAS_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_POWERPOINT_HAS_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_POWERPOINT_HAS_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_POWERPOINT_HAS_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_POWERPOINT_HAS_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_POWERPOINT_HAS_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_POWERPOINT_HAS_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_POWERPOINT_HAS_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_POWERPOINT_HAS_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13435</TotalTime>
  <Words>2795</Words>
  <Application>Microsoft Office PowerPoint</Application>
  <PresentationFormat>Affichage à l'écran (4:3)</PresentationFormat>
  <Paragraphs>552</Paragraphs>
  <Slides>37</Slides>
  <Notes>37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1" baseType="lpstr">
      <vt:lpstr>ＭＳ Ｐゴシック</vt:lpstr>
      <vt:lpstr>Arial</vt:lpstr>
      <vt:lpstr>Wingdings</vt:lpstr>
      <vt:lpstr>3_MASQUE_POWERPOINT_HAS_2009</vt:lpstr>
      <vt:lpstr>Présentation PowerPoint</vt:lpstr>
      <vt:lpstr>La Haute Autorité de Santé</vt:lpstr>
      <vt:lpstr>Introduction 1/2</vt:lpstr>
      <vt:lpstr>Introduction 2/2</vt:lpstr>
      <vt:lpstr>Sommaire</vt:lpstr>
      <vt:lpstr>1. La notion de compétences</vt:lpstr>
      <vt:lpstr>La compétence / les compétences /être compétent</vt:lpstr>
      <vt:lpstr>Dimensions de la compétence professionnelle (Epstein 2002)</vt:lpstr>
      <vt:lpstr>Les PROBLEMES LIES AUX COMPETENCES </vt:lpstr>
      <vt:lpstr>Les PROBLEMES LIES AUX COMPETENCES </vt:lpstr>
      <vt:lpstr>Problèmes majeurs de compétence individuelle</vt:lpstr>
      <vt:lpstr>Des enjeux de qualité et de sécurité des soins ne se limitant pas aux « problèmes majeurs »</vt:lpstr>
      <vt:lpstr>Variabilité des pratiques médicales</vt:lpstr>
      <vt:lpstr>Variabilité des résultats liée à la courbe d’expérience</vt:lpstr>
      <vt:lpstr>Relation entre le volume d’activité et les résultats</vt:lpstr>
      <vt:lpstr>Lien entre compétence individuelle et  résultats</vt:lpstr>
      <vt:lpstr>Problème de savoir-être : comportement perturbateur (disruptive behavior)</vt:lpstr>
      <vt:lpstr>Problème de savoir-être : comportement perturbateur (disruptive behavior)</vt:lpstr>
      <vt:lpstr>Les PROBLEMES LIES AUX COMPETENCES </vt:lpstr>
      <vt:lpstr>Les problèmes de compétence relevant de problématiques organisationnelles</vt:lpstr>
      <vt:lpstr>3. LES ACTIONS SUR LES COMPÉTENCES </vt:lpstr>
      <vt:lpstr>Processus de management des ressources humaines / management de proximité</vt:lpstr>
      <vt:lpstr>Évaluation interne aux établissements de santé : L’expérience de la fédération UNICANCER</vt:lpstr>
      <vt:lpstr>Conduite à tenir recommandée face à une action d’un professionnel : « culture juste »</vt:lpstr>
      <vt:lpstr>Conduite à tenir recommandée face à des comportements perturbateurs (disruptive behaviors)</vt:lpstr>
      <vt:lpstr>Le management de la qualité et des risques</vt:lpstr>
      <vt:lpstr>Les systèmes d’évaluation</vt:lpstr>
      <vt:lpstr>Systèmes d’évaluation des compétences : double régulation professionnelle et institutionnelle</vt:lpstr>
      <vt:lpstr>1/ Les systèmes d’évaluation DES COMPETENCES DES PROFESSIONNELS EXTERNES AUX ETABLISSEMENTS</vt:lpstr>
      <vt:lpstr>Évaluation des professionnels externe à l’établissement : situation française</vt:lpstr>
      <vt:lpstr>Les mécanismes de revalidation/recertification (processus externes aux établissements de santé)</vt:lpstr>
      <vt:lpstr>2/ L’EVALUATION PAR L’ACCREDITATION/CERTIFICATION DU MANAGEMENT DES COMPETENCES DES PROFESSIONNELS DANS LES ETABLISSEMENTS DE SANTE </vt:lpstr>
      <vt:lpstr> Approche de l’accréditation/certification 1/3</vt:lpstr>
      <vt:lpstr> Approche de l’accréditation/certification 2/3</vt:lpstr>
      <vt:lpstr>Approche de l’accréditation/certification 3/3 Les mécanismes de Credentialing-Privileging</vt:lpstr>
      <vt:lpstr>En conclusion</vt:lpstr>
      <vt:lpstr>Présentation PowerPoint</vt:lpstr>
    </vt:vector>
  </TitlesOfParts>
  <Company>HAS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Compétences</dc:title>
  <dc:creator>Vincent Mounic</dc:creator>
  <cp:lastModifiedBy>ROUSSEAU Virginie</cp:lastModifiedBy>
  <cp:revision>753</cp:revision>
  <cp:lastPrinted>2019-05-22T15:38:05Z</cp:lastPrinted>
  <dcterms:created xsi:type="dcterms:W3CDTF">2010-12-02T18:41:54Z</dcterms:created>
  <dcterms:modified xsi:type="dcterms:W3CDTF">2019-05-28T13:01:27Z</dcterms:modified>
</cp:coreProperties>
</file>